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aleway"/>
      <p:regular r:id="rId39"/>
      <p:bold r:id="rId40"/>
      <p:italic r:id="rId41"/>
      <p:boldItalic r:id="rId42"/>
    </p:embeddedFont>
    <p:embeddedFont>
      <p:font typeface="Lato"/>
      <p:regular r:id="rId43"/>
      <p:bold r:id="rId44"/>
      <p:italic r:id="rId45"/>
      <p:boldItalic r:id="rId46"/>
    </p:embeddedFont>
    <p:embeddedFont>
      <p:font typeface="Roboto Mono"/>
      <p:regular r:id="rId47"/>
      <p:bold r:id="rId48"/>
      <p:italic r:id="rId49"/>
      <p:boldItalic r:id="rId50"/>
    </p:embeddedFont>
    <p:embeddedFont>
      <p:font typeface="Merriweather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.fntdata"/><Relationship Id="rId42" Type="http://schemas.openxmlformats.org/officeDocument/2006/relationships/font" Target="fonts/Raleway-boldItalic.fntdata"/><Relationship Id="rId41" Type="http://schemas.openxmlformats.org/officeDocument/2006/relationships/font" Target="fonts/Raleway-italic.fntdata"/><Relationship Id="rId44" Type="http://schemas.openxmlformats.org/officeDocument/2006/relationships/font" Target="fonts/Lato-bold.fntdata"/><Relationship Id="rId43" Type="http://schemas.openxmlformats.org/officeDocument/2006/relationships/font" Target="fonts/Lato-regular.fntdata"/><Relationship Id="rId46" Type="http://schemas.openxmlformats.org/officeDocument/2006/relationships/font" Target="fonts/Lato-boldItalic.fntdata"/><Relationship Id="rId45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Mono-bold.fntdata"/><Relationship Id="rId47" Type="http://schemas.openxmlformats.org/officeDocument/2006/relationships/font" Target="fonts/RobotoMono-regular.fntdata"/><Relationship Id="rId49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aleway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erriweather-regular.fntdata"/><Relationship Id="rId50" Type="http://schemas.openxmlformats.org/officeDocument/2006/relationships/font" Target="fonts/RobotoMono-boldItalic.fntdata"/><Relationship Id="rId53" Type="http://schemas.openxmlformats.org/officeDocument/2006/relationships/font" Target="fonts/Merriweather-italic.fntdata"/><Relationship Id="rId52" Type="http://schemas.openxmlformats.org/officeDocument/2006/relationships/font" Target="fonts/Merriweath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6b65a08e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6b65a08e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2af67e0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2af67e0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2af67e0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2af67e0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2af67e04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42af67e04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2af67e04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2af67e04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2b59c8b5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42b59c8b5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47f88878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47f88878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47f8887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447f8887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47f88878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47f88878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47f88878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447f88878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47f88878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47f88878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47f8887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447f8887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47f88878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47f88878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2b59c8b55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42b59c8b55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47f88878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447f88878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47f888783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47f888783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2bab8cb4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42bab8cb4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2bab8cb4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42bab8cb4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2bab8cb4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42bab8cb4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2bab8cb4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42bab8cb4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42bab8cb4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42bab8cb4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2bab8cb4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2bab8cb4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42bab8cb4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42bab8cb4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42bab8cb4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42bab8cb4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42bab8cb4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42bab8cb4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42bab8cb4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42bab8cb4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2bab8cb45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2bab8cb45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2bab8cb45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2bab8cb45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2bab8cb45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2bab8cb45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2bab8cb45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2bab8cb45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2bab8cb45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2bab8cb45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2bab8cb4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2bab8cb4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TypeScript: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Advanced Types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bg"/>
              <a:t>От Екип 9 - Ния Попова, Никол  Топозлийска, Елена Карабетева, Теодор Назъров, </a:t>
            </a:r>
            <a:br>
              <a:rPr i="1" lang="bg"/>
            </a:br>
            <a:r>
              <a:rPr i="1" lang="bg"/>
              <a:t>Калоян Цанов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780925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keyof - извличане на ключовете от даден тип</a:t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825" y="3002425"/>
            <a:ext cx="5323175" cy="20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7939050" y="3221100"/>
            <a:ext cx="462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2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25" y="1291125"/>
            <a:ext cx="4611225" cy="18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3903475" y="1408775"/>
            <a:ext cx="374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1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727650" y="0"/>
            <a:ext cx="7688700" cy="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240"/>
              <a:t>infer - декларира </a:t>
            </a:r>
            <a:r>
              <a:rPr lang="bg" sz="2340"/>
              <a:t>типова</a:t>
            </a:r>
            <a:r>
              <a:rPr lang="bg" sz="2240"/>
              <a:t> променлива вътре в условен тип</a:t>
            </a:r>
            <a:endParaRPr sz="2240"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50" y="1539125"/>
            <a:ext cx="8769849" cy="14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8276550" y="1768300"/>
            <a:ext cx="3816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1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50" y="3288650"/>
            <a:ext cx="8696450" cy="13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8078450" y="4138275"/>
            <a:ext cx="3816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2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in - създаване на тип чрез обхождане на ключове </a:t>
            </a:r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25" y="1279825"/>
            <a:ext cx="5397376" cy="17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4681250" y="1342750"/>
            <a:ext cx="4329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1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4675" y="3278100"/>
            <a:ext cx="5756564" cy="17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8283900" y="3514600"/>
            <a:ext cx="403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2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851900" y="0"/>
            <a:ext cx="76887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typeof - взима типа на променлива или стойност и го използва като тип</a:t>
            </a: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3575"/>
            <a:ext cx="4756300" cy="27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4035550" y="1496825"/>
            <a:ext cx="3375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1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675" y="3550250"/>
            <a:ext cx="6178624" cy="13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8166500" y="3720050"/>
            <a:ext cx="3741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2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ctrTitle"/>
          </p:nvPr>
        </p:nvSpPr>
        <p:spPr>
          <a:xfrm>
            <a:off x="727950" y="1437775"/>
            <a:ext cx="76881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050505"/>
                </a:solidFill>
                <a:highlight>
                  <a:srgbClr val="F0F0F0"/>
                </a:highlight>
              </a:rPr>
              <a:t>Optional Properties</a:t>
            </a:r>
            <a:endParaRPr>
              <a:solidFill>
                <a:srgbClr val="050505"/>
              </a:solidFill>
              <a:highlight>
                <a:srgbClr val="F0F0F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050505"/>
                </a:solidFill>
                <a:highlight>
                  <a:srgbClr val="F0F0F0"/>
                </a:highlight>
              </a:rPr>
              <a:t>and</a:t>
            </a:r>
            <a:endParaRPr>
              <a:solidFill>
                <a:srgbClr val="050505"/>
              </a:solidFill>
              <a:highlight>
                <a:srgbClr val="F0F0F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050505"/>
                </a:solidFill>
                <a:highlight>
                  <a:srgbClr val="F0F0F0"/>
                </a:highlight>
              </a:rPr>
              <a:t>Optional Chaining</a:t>
            </a:r>
            <a:endParaRPr>
              <a:solidFill>
                <a:srgbClr val="050505"/>
              </a:solidFill>
              <a:highlight>
                <a:srgbClr val="F0F0F0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>
            <a:off x="0" y="3556625"/>
            <a:ext cx="9144000" cy="15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7"/>
          <p:cNvSpPr txBox="1"/>
          <p:nvPr>
            <p:ph type="title"/>
          </p:nvPr>
        </p:nvSpPr>
        <p:spPr>
          <a:xfrm>
            <a:off x="737100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Objects and Type Alias </a:t>
            </a:r>
            <a:endParaRPr/>
          </a:p>
        </p:txBody>
      </p:sp>
      <p:sp>
        <p:nvSpPr>
          <p:cNvPr id="187" name="Google Shape;187;p27"/>
          <p:cNvSpPr txBox="1"/>
          <p:nvPr/>
        </p:nvSpPr>
        <p:spPr>
          <a:xfrm>
            <a:off x="1758225" y="694525"/>
            <a:ext cx="5166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type </a:t>
            </a:r>
            <a:r>
              <a:rPr b="1" lang="bg" sz="1450">
                <a:solidFill>
                  <a:srgbClr val="07376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Animal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  {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species: </a:t>
            </a: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weight?: </a:t>
            </a: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tiger:</a:t>
            </a:r>
            <a:r>
              <a:rPr b="1" lang="bg" sz="1450">
                <a:solidFill>
                  <a:srgbClr val="07376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= {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species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bg" sz="1450">
                <a:solidFill>
                  <a:srgbClr val="0C840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"tiger"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console.log(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tiger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weight);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i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i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undefined</a:t>
            </a:r>
            <a:endParaRPr i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b="1" i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129175" y="3626425"/>
            <a:ext cx="81882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person: { name:</a:t>
            </a: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, age?:</a:t>
            </a: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} = { name:</a:t>
            </a:r>
            <a:r>
              <a:rPr b="1" lang="bg" sz="1450">
                <a:solidFill>
                  <a:srgbClr val="0C840A"/>
                </a:solidFill>
                <a:latin typeface="Courier New"/>
                <a:ea typeface="Courier New"/>
                <a:cs typeface="Courier New"/>
                <a:sym typeface="Courier New"/>
              </a:rPr>
              <a:t>"Eric J. Cerda"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}; 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console.log(person.age); 	</a:t>
            </a:r>
            <a:r>
              <a:rPr i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// undefined</a:t>
            </a:r>
            <a:r>
              <a:rPr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b="1" i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129175" y="4313325"/>
            <a:ext cx="90840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person2: { name:</a:t>
            </a: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, age?:</a:t>
            </a: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} = { name:</a:t>
            </a:r>
            <a:r>
              <a:rPr b="1" lang="bg" sz="1450">
                <a:solidFill>
                  <a:srgbClr val="0C840A"/>
                </a:solidFill>
                <a:latin typeface="Courier New"/>
                <a:ea typeface="Courier New"/>
                <a:cs typeface="Courier New"/>
                <a:sym typeface="Courier New"/>
              </a:rPr>
              <a:t>"Eric J. Cerda"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, age: </a:t>
            </a:r>
            <a:r>
              <a:rPr b="1" lang="bg" sz="1450">
                <a:solidFill>
                  <a:srgbClr val="0C840A"/>
                </a:solidFill>
                <a:latin typeface="Courier New"/>
                <a:ea typeface="Courier New"/>
                <a:cs typeface="Courier New"/>
                <a:sym typeface="Courier New"/>
              </a:rPr>
              <a:t>25 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console.log(person2.age);	</a:t>
            </a:r>
            <a:r>
              <a:rPr i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// 25</a:t>
            </a:r>
            <a:r>
              <a:rPr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b="1" i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672300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Interface</a:t>
            </a:r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516000" y="1351400"/>
            <a:ext cx="83202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interface </a:t>
            </a:r>
            <a:r>
              <a:rPr b="1" lang="bg" sz="1450">
                <a:solidFill>
                  <a:srgbClr val="07376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Book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title: </a:t>
            </a: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author?: </a:t>
            </a: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book:</a:t>
            </a:r>
            <a:r>
              <a:rPr b="1" lang="bg" sz="1450">
                <a:solidFill>
                  <a:srgbClr val="07376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Book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= {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bg" sz="1450">
                <a:solidFill>
                  <a:srgbClr val="0C840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"Pride and Prejudice"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};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console.log(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book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author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);    </a:t>
            </a:r>
            <a:r>
              <a:rPr i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i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i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undefined</a:t>
            </a:r>
            <a:endParaRPr i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secondBook:</a:t>
            </a:r>
            <a:r>
              <a:rPr b="1" lang="bg" sz="1450">
                <a:solidFill>
                  <a:srgbClr val="07376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Book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= {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bg" sz="1450">
                <a:solidFill>
                  <a:srgbClr val="0C840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"1984"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author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undefined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}; </a:t>
            </a:r>
            <a:r>
              <a:rPr i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i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i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ok</a:t>
            </a:r>
            <a:endParaRPr i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b="1" i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5007450" y="1351400"/>
            <a:ext cx="40455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interface </a:t>
            </a:r>
            <a:r>
              <a:rPr b="1" lang="bg" sz="1450">
                <a:solidFill>
                  <a:srgbClr val="07376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Book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title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author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?: </a:t>
            </a: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 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| </a:t>
            </a:r>
            <a:r>
              <a:rPr b="1" lang="bg" sz="145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undefined</a:t>
            </a: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3819550" y="1642175"/>
            <a:ext cx="70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🡺</a:t>
            </a:r>
            <a:endParaRPr sz="2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737100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Class</a:t>
            </a:r>
            <a:endParaRPr/>
          </a:p>
        </p:txBody>
      </p:sp>
      <p:sp>
        <p:nvSpPr>
          <p:cNvPr id="203" name="Google Shape;203;p29"/>
          <p:cNvSpPr txBox="1"/>
          <p:nvPr/>
        </p:nvSpPr>
        <p:spPr>
          <a:xfrm>
            <a:off x="453000" y="1309525"/>
            <a:ext cx="36087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class </a:t>
            </a:r>
            <a:r>
              <a:rPr b="1" lang="bg" sz="1200">
                <a:solidFill>
                  <a:srgbClr val="07376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Person 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name: </a:t>
            </a: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age?: </a:t>
            </a: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constructor(name:</a:t>
            </a: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.name = name;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b="1" i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4278750" y="1254025"/>
            <a:ext cx="4685100" cy="32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class </a:t>
            </a:r>
            <a:r>
              <a:rPr b="1" lang="bg" sz="1200">
                <a:solidFill>
                  <a:srgbClr val="07376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Person 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name: </a:t>
            </a: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age?: </a:t>
            </a: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;        </a:t>
            </a:r>
            <a:r>
              <a:rPr i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// optional</a:t>
            </a:r>
            <a:endParaRPr i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constructor(name:</a:t>
            </a: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age?:</a:t>
            </a: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 { 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.name = name;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.age = age;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person = new </a:t>
            </a:r>
            <a:r>
              <a:rPr b="1" lang="bg" sz="1200">
                <a:solidFill>
                  <a:srgbClr val="07376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Person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bg" sz="1200">
                <a:solidFill>
                  <a:srgbClr val="0C840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"Eric J. Cerda"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console.log(person.age);  </a:t>
            </a:r>
            <a:r>
              <a:rPr i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// undefined</a:t>
            </a:r>
            <a:endParaRPr i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rgbClr val="3757E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personWithAge = new </a:t>
            </a:r>
            <a:r>
              <a:rPr b="1" lang="bg" sz="1200">
                <a:solidFill>
                  <a:srgbClr val="07376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Person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bg" sz="1200">
                <a:solidFill>
                  <a:srgbClr val="0C840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"Anna"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bg" sz="1200">
                <a:solidFill>
                  <a:srgbClr val="0C840A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30</a:t>
            </a: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console.log(personWithAge.age);  </a:t>
            </a:r>
            <a:r>
              <a:rPr i="1" lang="bg" sz="120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// 30</a:t>
            </a:r>
            <a:endParaRPr i="1" sz="120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b="1" i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737100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Optional Chaining</a:t>
            </a:r>
            <a:endParaRPr/>
          </a:p>
        </p:txBody>
      </p:sp>
      <p:sp>
        <p:nvSpPr>
          <p:cNvPr id="210" name="Google Shape;210;p30"/>
          <p:cNvSpPr txBox="1"/>
          <p:nvPr/>
        </p:nvSpPr>
        <p:spPr>
          <a:xfrm>
            <a:off x="172125" y="1511625"/>
            <a:ext cx="41088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type </a:t>
            </a:r>
            <a:r>
              <a:rPr b="1" lang="bg" sz="145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Album 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 {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title: </a:t>
            </a: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artist?: {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name: </a:t>
            </a: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biography?: </a:t>
            </a: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previousAlbums?: </a:t>
            </a: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[];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getInfo?: () =&gt; </a:t>
            </a: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};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3654550" y="1076475"/>
            <a:ext cx="5735100" cy="3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album:</a:t>
            </a:r>
            <a:r>
              <a:rPr b="1" lang="bg" sz="145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Album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{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title: </a:t>
            </a:r>
            <a:r>
              <a:rPr b="1" lang="bg" sz="1450">
                <a:solidFill>
                  <a:srgbClr val="0C840A"/>
                </a:solidFill>
                <a:latin typeface="Courier New"/>
                <a:ea typeface="Courier New"/>
                <a:cs typeface="Courier New"/>
                <a:sym typeface="Courier New"/>
              </a:rPr>
              <a:t>"Journey"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artist: {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	name: </a:t>
            </a:r>
            <a:r>
              <a:rPr b="1" lang="bg" sz="1450">
                <a:solidFill>
                  <a:srgbClr val="0C840A"/>
                </a:solidFill>
                <a:latin typeface="Courier New"/>
                <a:ea typeface="Courier New"/>
                <a:cs typeface="Courier New"/>
                <a:sym typeface="Courier New"/>
              </a:rPr>
              <a:t>"Helen Nomad"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biography: </a:t>
            </a:r>
            <a:r>
              <a:rPr b="1" lang="bg" sz="1450">
                <a:solidFill>
                  <a:srgbClr val="0C840A"/>
                </a:solidFill>
                <a:latin typeface="Courier New"/>
                <a:ea typeface="Courier New"/>
                <a:cs typeface="Courier New"/>
                <a:sym typeface="Courier New"/>
              </a:rPr>
              <a:t>"Some bio"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getInfo: function() {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bg" sz="14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`${this.name}: ${this.biography}`;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i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// previousAlbums are missing</a:t>
            </a:r>
            <a:endParaRPr i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}};</a:t>
            </a:r>
            <a:endParaRPr b="1" sz="14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/>
        </p:nvSpPr>
        <p:spPr>
          <a:xfrm>
            <a:off x="459900" y="2479475"/>
            <a:ext cx="8790900" cy="24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350">
                <a:solidFill>
                  <a:schemeClr val="dk2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artistBio = album?.["artist"]?.["</a:t>
            </a:r>
            <a:r>
              <a:rPr b="1" lang="bg" sz="13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biography</a:t>
            </a:r>
            <a:r>
              <a:rPr b="1" lang="bg" sz="1350">
                <a:solidFill>
                  <a:schemeClr val="dk2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"];</a:t>
            </a:r>
            <a:endParaRPr b="1" sz="1350">
              <a:solidFill>
                <a:schemeClr val="dk2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console.log(artistBio);	</a:t>
            </a:r>
            <a:r>
              <a:rPr i="1" lang="bg" sz="12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// "Some bio"</a:t>
            </a:r>
            <a:endParaRPr i="1" sz="1250">
              <a:solidFill>
                <a:schemeClr val="dk2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2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350">
                <a:solidFill>
                  <a:schemeClr val="dk2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firstPreviousAlbum = album?.artist?.previousAlbums?.[</a:t>
            </a:r>
            <a:r>
              <a:rPr b="1" lang="bg" sz="13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bg" sz="1350">
                <a:solidFill>
                  <a:schemeClr val="dk2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b="1" sz="1350">
              <a:solidFill>
                <a:schemeClr val="dk2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</a:t>
            </a:r>
            <a:r>
              <a:rPr b="1" lang="bg" sz="1350">
                <a:solidFill>
                  <a:schemeClr val="dk2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firstPreviousAlbum</a:t>
            </a:r>
            <a:r>
              <a:rPr b="1" lang="bg" sz="12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);	</a:t>
            </a:r>
            <a:r>
              <a:rPr i="1" lang="bg" sz="12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// undefined</a:t>
            </a:r>
            <a:endParaRPr i="1" sz="12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3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artistInfo = album?.artist?.getInfo?.();</a:t>
            </a:r>
            <a:endParaRPr b="1" sz="13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console.log(artistInfo); </a:t>
            </a:r>
            <a:r>
              <a:rPr lang="bg" sz="13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i="1" lang="bg" sz="12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"Helen Nomad: Some bio"</a:t>
            </a:r>
            <a:endParaRPr i="1" sz="12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2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625050" y="1007900"/>
            <a:ext cx="1188000" cy="281100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459900" y="892575"/>
            <a:ext cx="86841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3757EF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2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artistBiography = album?.artist?.</a:t>
            </a:r>
            <a:r>
              <a:rPr b="1" lang="bg" sz="13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biography</a:t>
            </a:r>
            <a:r>
              <a:rPr b="1" lang="bg" sz="12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2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console.log(artistBiography );		</a:t>
            </a:r>
            <a:r>
              <a:rPr i="1" lang="bg" sz="12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i="1" lang="bg" sz="12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"Some bio"</a:t>
            </a:r>
            <a:endParaRPr i="1" sz="12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05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вместо</a:t>
            </a:r>
            <a:endParaRPr sz="105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3757EF"/>
                </a:solidFill>
                <a:highlight>
                  <a:srgbClr val="F4CCCC"/>
                </a:highlight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b="1" lang="bg" sz="1250">
                <a:solidFill>
                  <a:schemeClr val="dk2"/>
                </a:solidFill>
                <a:highlight>
                  <a:srgbClr val="F4CCCC"/>
                </a:highlight>
                <a:latin typeface="Courier New"/>
                <a:ea typeface="Courier New"/>
                <a:cs typeface="Courier New"/>
                <a:sym typeface="Courier New"/>
              </a:rPr>
              <a:t>artistBiography = album.artist &amp;&amp; album.artist.</a:t>
            </a:r>
            <a:r>
              <a:rPr b="1" lang="bg" sz="1250">
                <a:solidFill>
                  <a:schemeClr val="dk2"/>
                </a:solidFill>
                <a:highlight>
                  <a:srgbClr val="F4CCCC"/>
                </a:highlight>
                <a:latin typeface="Courier New"/>
                <a:ea typeface="Courier New"/>
                <a:cs typeface="Courier New"/>
                <a:sym typeface="Courier New"/>
              </a:rPr>
              <a:t>biography</a:t>
            </a:r>
            <a:r>
              <a:rPr b="1" lang="bg" sz="1250">
                <a:solidFill>
                  <a:schemeClr val="dk2"/>
                </a:solidFill>
                <a:highlight>
                  <a:srgbClr val="F4CCCC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250">
              <a:solidFill>
                <a:schemeClr val="dk2"/>
              </a:solidFill>
              <a:highlight>
                <a:srgbClr val="F4CC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1250700" y="0"/>
            <a:ext cx="664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Достъп до свойствата</a:t>
            </a:r>
            <a:endParaRPr b="1" sz="2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Type </a:t>
            </a:r>
            <a:r>
              <a:rPr lang="bg"/>
              <a:t>aliases</a:t>
            </a:r>
            <a:r>
              <a:rPr lang="bg"/>
              <a:t> and Interfaces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ctrTitle"/>
          </p:nvPr>
        </p:nvSpPr>
        <p:spPr>
          <a:xfrm>
            <a:off x="727950" y="2230700"/>
            <a:ext cx="76881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050505"/>
                </a:solidFill>
                <a:highlight>
                  <a:srgbClr val="F0F0F0"/>
                </a:highlight>
              </a:rPr>
              <a:t>Literal types и as const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737100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Literal Types - Какво е това?</a:t>
            </a:r>
            <a:endParaRPr/>
          </a:p>
        </p:txBody>
      </p:sp>
      <p:sp>
        <p:nvSpPr>
          <p:cNvPr id="230" name="Google Shape;230;p33"/>
          <p:cNvSpPr txBox="1"/>
          <p:nvPr/>
        </p:nvSpPr>
        <p:spPr>
          <a:xfrm>
            <a:off x="3759700" y="3350625"/>
            <a:ext cx="462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2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230275" y="1583375"/>
            <a:ext cx="374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1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4222000" y="3617100"/>
            <a:ext cx="38178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let</a:t>
            </a:r>
            <a:r>
              <a:rPr b="1" lang="bg" sz="15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5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answer</a:t>
            </a:r>
            <a:r>
              <a:rPr b="1" lang="bg" sz="15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: "yes" | "no";</a:t>
            </a:r>
            <a:endParaRPr b="1" sz="1550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answer</a:t>
            </a:r>
            <a:r>
              <a:rPr b="1" lang="bg" sz="15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5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 "yes";</a:t>
            </a:r>
            <a:r>
              <a:rPr b="1" lang="bg" sz="15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bg" sz="15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 ОК</a:t>
            </a:r>
            <a:endParaRPr b="1" i="1" sz="15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answer</a:t>
            </a:r>
            <a:r>
              <a:rPr b="1" lang="bg" sz="15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5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 "maybe";</a:t>
            </a:r>
            <a:r>
              <a:rPr b="1" lang="bg" sz="15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bg" sz="15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Грешка!</a:t>
            </a:r>
            <a:endParaRPr b="1" sz="1550">
              <a:solidFill>
                <a:srgbClr val="ABB2BF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295FBF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4222000" y="1835100"/>
            <a:ext cx="3437400" cy="17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bg" sz="1350"/>
              <a:t>Прави кода по четим.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bg" sz="1350"/>
              <a:t>Предотвратяват неочаквани грешки в програмата.</a:t>
            </a:r>
            <a:endParaRPr sz="13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604375" y="1891475"/>
            <a:ext cx="32991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let</a:t>
            </a:r>
            <a:r>
              <a:rPr b="1" lang="bg" sz="15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5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direction</a:t>
            </a:r>
            <a:r>
              <a:rPr b="1" lang="bg" sz="15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: "left" | "right";</a:t>
            </a:r>
            <a:endParaRPr b="1" sz="1550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direction</a:t>
            </a:r>
            <a:r>
              <a:rPr b="1" lang="bg" sz="15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5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 "left";</a:t>
            </a:r>
            <a:r>
              <a:rPr b="1" lang="bg" sz="15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bg" sz="15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 ОК</a:t>
            </a:r>
            <a:endParaRPr b="1" i="1" sz="15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direction</a:t>
            </a:r>
            <a:r>
              <a:rPr b="1" lang="bg" sz="15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5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 "up";</a:t>
            </a:r>
            <a:r>
              <a:rPr b="1" lang="bg" sz="15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b="1" i="1" lang="bg" sz="15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 Грешка!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>
            <p:ph type="title"/>
          </p:nvPr>
        </p:nvSpPr>
        <p:spPr>
          <a:xfrm>
            <a:off x="737100" y="5075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Literal Types - Ползи</a:t>
            </a:r>
            <a:endParaRPr/>
          </a:p>
        </p:txBody>
      </p:sp>
      <p:sp>
        <p:nvSpPr>
          <p:cNvPr id="240" name="Google Shape;240;p34"/>
          <p:cNvSpPr txBox="1"/>
          <p:nvPr/>
        </p:nvSpPr>
        <p:spPr>
          <a:xfrm>
            <a:off x="3197450" y="3598775"/>
            <a:ext cx="462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2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0" y="1040575"/>
            <a:ext cx="374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1</a:t>
            </a:r>
            <a:endParaRPr sz="1300" u="sng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145975" y="1348675"/>
            <a:ext cx="4137600" cy="17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function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61AFE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setStatus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i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status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"loading"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|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"success"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|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"error"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{</a:t>
            </a:r>
            <a:endParaRPr b="1" sz="1250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b="1" lang="bg" sz="1250">
                <a:solidFill>
                  <a:srgbClr val="E5C07B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console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b="1" lang="bg" sz="1250">
                <a:solidFill>
                  <a:srgbClr val="61AFE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log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(status);</a:t>
            </a:r>
            <a:endParaRPr b="1" sz="1250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}</a:t>
            </a:r>
            <a:endParaRPr b="1" sz="1250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61AFE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setStatus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"loading"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);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b="1" i="1" lang="bg" sz="12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ОК</a:t>
            </a:r>
            <a:endParaRPr b="1" i="1" sz="12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61AFE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setStatus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"failed"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);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b="1" i="1" lang="bg" sz="12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 Грешка!</a:t>
            </a:r>
            <a:endParaRPr b="1" i="1" sz="12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rgbClr val="ABB2BF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3494350" y="3857700"/>
            <a:ext cx="3921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type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rgbClr val="E5C07B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Size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"small"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|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"medium"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|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"large"</a:t>
            </a:r>
            <a:r>
              <a:rPr b="1" lang="bg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endParaRPr b="1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let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tshirtSize</a:t>
            </a:r>
            <a:r>
              <a:rPr b="1" lang="bg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rgbClr val="E5C07B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Size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"medium"</a:t>
            </a:r>
            <a:r>
              <a:rPr b="1" lang="bg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bg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ОК</a:t>
            </a:r>
            <a:endParaRPr b="1" i="1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tshirtSize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"extra-large"</a:t>
            </a:r>
            <a:r>
              <a:rPr b="1" lang="bg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r>
              <a:rPr b="1" lang="bg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bg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Грешка!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4" name="Google Shape;244;p34"/>
          <p:cNvSpPr txBox="1"/>
          <p:nvPr/>
        </p:nvSpPr>
        <p:spPr>
          <a:xfrm>
            <a:off x="4767500" y="1348663"/>
            <a:ext cx="3361200" cy="2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bg" sz="1300"/>
              <a:t>Повишават </a:t>
            </a:r>
            <a:r>
              <a:rPr b="1" lang="bg" sz="1300"/>
              <a:t>сигурността на кода</a:t>
            </a:r>
            <a:r>
              <a:rPr lang="bg" sz="1300"/>
              <a:t> чрез строго дефинирани стойности.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bg" sz="1300"/>
              <a:t>Улесняват автодовършването в IDE, като предлагат само допустими стойности.</a:t>
            </a:r>
            <a:br>
              <a:rPr lang="bg" sz="1200"/>
            </a:b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737100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as const - Какво прави?</a:t>
            </a:r>
            <a:endParaRPr/>
          </a:p>
        </p:txBody>
      </p:sp>
      <p:sp>
        <p:nvSpPr>
          <p:cNvPr id="250" name="Google Shape;250;p35"/>
          <p:cNvSpPr txBox="1"/>
          <p:nvPr/>
        </p:nvSpPr>
        <p:spPr>
          <a:xfrm>
            <a:off x="2712100" y="3211650"/>
            <a:ext cx="462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2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0" y="1090725"/>
            <a:ext cx="374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1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35"/>
          <p:cNvSpPr txBox="1"/>
          <p:nvPr/>
        </p:nvSpPr>
        <p:spPr>
          <a:xfrm>
            <a:off x="133250" y="1348675"/>
            <a:ext cx="4137600" cy="17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const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E5C07B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colors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[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"red"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"green"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"blue"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]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as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const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endParaRPr b="1" sz="1250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let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myColor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typeof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E5C07B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colors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[</a:t>
            </a:r>
            <a:r>
              <a:rPr b="1" lang="bg" sz="1250">
                <a:solidFill>
                  <a:srgbClr val="E5C07B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number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]; </a:t>
            </a:r>
            <a:r>
              <a:rPr b="1" i="1" lang="bg" sz="12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"red" | "green" | "blue"</a:t>
            </a:r>
            <a:endParaRPr b="1" i="1" sz="12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myColor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"red"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b="1" i="1" lang="bg" sz="12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 ОК</a:t>
            </a:r>
            <a:endParaRPr b="1" i="1" sz="12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myColor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"yellow"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bg" sz="12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 Грешка!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3065075" y="3532925"/>
            <a:ext cx="4290600" cy="1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const</a:t>
            </a: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350">
                <a:solidFill>
                  <a:srgbClr val="E5C07B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config</a:t>
            </a: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3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 {</a:t>
            </a:r>
            <a:endParaRPr b="1" sz="1350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b="1" lang="bg" sz="13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theme</a:t>
            </a:r>
            <a:r>
              <a:rPr b="1" lang="bg" sz="13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3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"dark"</a:t>
            </a:r>
            <a:r>
              <a:rPr b="1" lang="bg" sz="13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endParaRPr b="1" sz="1350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b="1" lang="bg" sz="13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version</a:t>
            </a:r>
            <a:r>
              <a:rPr b="1" lang="bg" sz="13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350">
                <a:solidFill>
                  <a:srgbClr val="D19A66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b="1" lang="bg" sz="1350">
                <a:solidFill>
                  <a:srgbClr val="D19A66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endParaRPr b="1" sz="1350">
              <a:solidFill>
                <a:srgbClr val="ABB2BF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}</a:t>
            </a: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3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as</a:t>
            </a: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3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const</a:t>
            </a:r>
            <a:r>
              <a:rPr b="1" lang="bg" sz="13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endParaRPr b="1" sz="1350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3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config</a:t>
            </a: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b="1" lang="bg" sz="13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theme</a:t>
            </a:r>
            <a:r>
              <a:rPr b="1" lang="bg" sz="13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3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 </a:t>
            </a:r>
            <a:r>
              <a:rPr b="1" lang="bg" sz="13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"light"</a:t>
            </a:r>
            <a:r>
              <a:rPr b="1" lang="bg" sz="13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 </a:t>
            </a:r>
            <a:r>
              <a:rPr b="1" i="1" lang="bg" sz="13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 Грешка! (immutable)</a:t>
            </a:r>
            <a:endParaRPr b="1" i="1" sz="13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ABB2BF"/>
              </a:solidFill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678DD"/>
              </a:solidFill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4920275" y="1348675"/>
            <a:ext cx="28011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Превръща </a:t>
            </a:r>
            <a:r>
              <a:rPr b="1" lang="bg"/>
              <a:t>обекти и масиви в неизменяеми (immutable)</a:t>
            </a:r>
            <a:r>
              <a:rPr lang="bg"/>
              <a:t>.</a:t>
            </a:r>
            <a:br>
              <a:rPr lang="bg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Позволява да се използват </a:t>
            </a:r>
            <a:r>
              <a:rPr b="1" lang="bg"/>
              <a:t>Literal Types автоматично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type="title"/>
          </p:nvPr>
        </p:nvSpPr>
        <p:spPr>
          <a:xfrm>
            <a:off x="456725" y="546475"/>
            <a:ext cx="7669800" cy="8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Сравнение: Обикновени типове vs. Literal Types vs. as const</a:t>
            </a:r>
            <a:endParaRPr/>
          </a:p>
        </p:txBody>
      </p:sp>
      <p:sp>
        <p:nvSpPr>
          <p:cNvPr id="260" name="Google Shape;260;p36"/>
          <p:cNvSpPr txBox="1"/>
          <p:nvPr/>
        </p:nvSpPr>
        <p:spPr>
          <a:xfrm>
            <a:off x="4156400" y="2635425"/>
            <a:ext cx="462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2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-54400" y="1040575"/>
            <a:ext cx="374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1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133250" y="1348675"/>
            <a:ext cx="4137600" cy="1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✅ Без Literal Types – </a:t>
            </a:r>
            <a:r>
              <a:rPr b="1" lang="bg" sz="1200"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позволява</a:t>
            </a:r>
            <a:r>
              <a:rPr b="1" lang="bg" sz="1200"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всякакви стойности</a:t>
            </a:r>
            <a:endParaRPr b="1" sz="1250">
              <a:solidFill>
                <a:srgbClr val="C678DD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let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status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"loading"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bg" sz="12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Type: string</a:t>
            </a:r>
            <a:endParaRPr b="1" i="1" sz="12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status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"completed"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b="1" i="1" lang="bg" sz="12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ОК (но може да бъде всякакъв string)</a:t>
            </a:r>
            <a:endParaRPr b="1" i="1" sz="12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ABB2BF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rgbClr val="C678DD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3" name="Google Shape;263;p36"/>
          <p:cNvSpPr txBox="1"/>
          <p:nvPr/>
        </p:nvSpPr>
        <p:spPr>
          <a:xfrm>
            <a:off x="4474700" y="2863725"/>
            <a:ext cx="40230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✅ С Literal Types – контролирани стойности</a:t>
            </a:r>
            <a:endParaRPr b="1" sz="1250">
              <a:solidFill>
                <a:srgbClr val="C678DD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let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status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"loading"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|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"success"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|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"error"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endParaRPr b="1" sz="1250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status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"loading"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 </a:t>
            </a:r>
            <a:r>
              <a:rPr b="1" i="1" lang="bg" sz="12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 ОК</a:t>
            </a:r>
            <a:endParaRPr b="1" i="1" sz="12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status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"completed"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 </a:t>
            </a:r>
            <a:r>
              <a:rPr b="1" i="1" lang="bg" sz="12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 Грешка!</a:t>
            </a:r>
            <a:endParaRPr b="1" i="1" sz="12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rgbClr val="ABB2BF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C678DD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4" name="Google Shape;264;p36"/>
          <p:cNvSpPr txBox="1"/>
          <p:nvPr/>
        </p:nvSpPr>
        <p:spPr>
          <a:xfrm>
            <a:off x="133250" y="3891525"/>
            <a:ext cx="39087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00"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✅ С as const – автоматично създава Literal Types</a:t>
            </a:r>
            <a:endParaRPr b="1" sz="1250">
              <a:solidFill>
                <a:srgbClr val="C678DD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const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E5C07B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status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"loading"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as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C678DD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const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endParaRPr b="1" sz="1250">
              <a:solidFill>
                <a:schemeClr val="dk2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250">
                <a:solidFill>
                  <a:srgbClr val="E06C75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status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=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bg" sz="1250">
                <a:solidFill>
                  <a:srgbClr val="98C379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"success"</a:t>
            </a:r>
            <a:r>
              <a:rPr b="1" lang="bg" sz="1250">
                <a:solidFill>
                  <a:schemeClr val="dk2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;</a:t>
            </a:r>
            <a:r>
              <a:rPr b="1" lang="bg" sz="1250">
                <a:solidFill>
                  <a:srgbClr val="ABB2BF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bg" sz="1250">
                <a:solidFill>
                  <a:srgbClr val="7F84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// Грешка! (неизменяемо)</a:t>
            </a:r>
            <a:endParaRPr b="1" i="1" sz="1250">
              <a:solidFill>
                <a:srgbClr val="7F84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ABB2BF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36"/>
          <p:cNvSpPr txBox="1"/>
          <p:nvPr/>
        </p:nvSpPr>
        <p:spPr>
          <a:xfrm>
            <a:off x="-98500" y="3628075"/>
            <a:ext cx="462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3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640"/>
              <a:t>Special types</a:t>
            </a:r>
            <a:endParaRPr sz="2640"/>
          </a:p>
        </p:txBody>
      </p:sp>
      <p:sp>
        <p:nvSpPr>
          <p:cNvPr id="271" name="Google Shape;271;p37"/>
          <p:cNvSpPr txBox="1"/>
          <p:nvPr>
            <p:ph idx="1" type="body"/>
          </p:nvPr>
        </p:nvSpPr>
        <p:spPr>
          <a:xfrm>
            <a:off x="729450" y="2078875"/>
            <a:ext cx="7688700" cy="27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bg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Общо основните специални типове в езика са поне 6 : </a:t>
            </a:r>
            <a:endParaRPr i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●"/>
            </a:pPr>
            <a:r>
              <a:rPr b="1" lang="bg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null</a:t>
            </a:r>
            <a:endParaRPr b="1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bg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undefined</a:t>
            </a:r>
            <a:endParaRPr b="1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bg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endParaRPr b="1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bg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never</a:t>
            </a:r>
            <a:endParaRPr b="1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bg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any</a:t>
            </a:r>
            <a:endParaRPr b="1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bg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unknown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type="title"/>
          </p:nvPr>
        </p:nvSpPr>
        <p:spPr>
          <a:xfrm>
            <a:off x="84792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null - липса на стойност</a:t>
            </a:r>
            <a:endParaRPr/>
          </a:p>
        </p:txBody>
      </p:sp>
      <p:sp>
        <p:nvSpPr>
          <p:cNvPr id="277" name="Google Shape;277;p38"/>
          <p:cNvSpPr txBox="1"/>
          <p:nvPr>
            <p:ph idx="1" type="body"/>
          </p:nvPr>
        </p:nvSpPr>
        <p:spPr>
          <a:xfrm>
            <a:off x="727650" y="18221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6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let</a:t>
            </a:r>
            <a:r>
              <a:rPr b="1" lang="bg" sz="16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user: </a:t>
            </a:r>
            <a:r>
              <a:rPr b="1" lang="bg" sz="16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6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| </a:t>
            </a:r>
            <a:r>
              <a:rPr b="1" lang="bg" sz="16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b="1" lang="bg" sz="16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bg" sz="16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"Alice"</a:t>
            </a:r>
            <a:r>
              <a:rPr b="1" lang="bg" sz="16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6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6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user = </a:t>
            </a:r>
            <a:r>
              <a:rPr b="1" lang="bg" sz="16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b="1" lang="bg" sz="16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lang="bg" sz="165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//Разрешено, защото дефинираме null в типа.</a:t>
            </a:r>
            <a:endParaRPr b="1" sz="165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6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let</a:t>
            </a:r>
            <a:r>
              <a:rPr b="1" lang="bg" sz="16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username: </a:t>
            </a:r>
            <a:r>
              <a:rPr b="1" lang="bg" sz="16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6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bg" sz="16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"Alice"</a:t>
            </a:r>
            <a:r>
              <a:rPr b="1" lang="bg" sz="16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6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6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username = </a:t>
            </a:r>
            <a:r>
              <a:rPr b="1" lang="bg" sz="16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b="1" lang="bg" sz="16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lang="bg" sz="165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//Грешка: Type null is not assignable to type string.</a:t>
            </a:r>
            <a:endParaRPr b="1" sz="165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>
            <p:ph type="title"/>
          </p:nvPr>
        </p:nvSpPr>
        <p:spPr>
          <a:xfrm>
            <a:off x="7294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undefined - променлива без присвоена стойност</a:t>
            </a:r>
            <a:endParaRPr/>
          </a:p>
        </p:txBody>
      </p:sp>
      <p:sp>
        <p:nvSpPr>
          <p:cNvPr id="283" name="Google Shape;283;p39"/>
          <p:cNvSpPr txBox="1"/>
          <p:nvPr>
            <p:ph idx="1" type="body"/>
          </p:nvPr>
        </p:nvSpPr>
        <p:spPr>
          <a:xfrm>
            <a:off x="526650" y="1407725"/>
            <a:ext cx="7688700" cy="31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461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let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value: </a:t>
            </a:r>
            <a:r>
              <a:rPr b="1" lang="bg" sz="461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| </a:t>
            </a:r>
            <a:r>
              <a:rPr b="1" lang="bg" sz="461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undefined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461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console.log(value); </a:t>
            </a:r>
            <a:r>
              <a:rPr b="1" lang="bg" sz="461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//undefined, защото не е инициализирано.</a:t>
            </a:r>
            <a:endParaRPr b="1" sz="461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1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value = </a:t>
            </a:r>
            <a:r>
              <a:rPr b="1" lang="bg" sz="461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42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461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console.log(value); </a:t>
            </a:r>
            <a:r>
              <a:rPr b="1" lang="bg" sz="461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//42</a:t>
            </a:r>
            <a:endParaRPr b="1" sz="461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1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" sz="4610">
                <a:solidFill>
                  <a:srgbClr val="FF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При работа с обект:</a:t>
            </a:r>
            <a:endParaRPr b="1" i="1" sz="4610">
              <a:solidFill>
                <a:srgbClr val="FF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461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4610">
                <a:solidFill>
                  <a:srgbClr val="1142A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User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461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name: </a:t>
            </a:r>
            <a:r>
              <a:rPr b="1" lang="bg" sz="461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461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age?: </a:t>
            </a:r>
            <a:r>
              <a:rPr b="1" lang="bg" sz="461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number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lang="bg" sz="461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//age е number или undefined</a:t>
            </a:r>
            <a:endParaRPr b="1" sz="461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461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1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461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user: </a:t>
            </a:r>
            <a:r>
              <a:rPr b="1" lang="bg" sz="4610">
                <a:solidFill>
                  <a:srgbClr val="1142A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User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= { name: </a:t>
            </a:r>
            <a:r>
              <a:rPr b="1" lang="bg" sz="461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"John"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};</a:t>
            </a:r>
            <a:endParaRPr b="1" sz="461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console.log(user.age); </a:t>
            </a:r>
            <a:r>
              <a:rPr b="1" lang="bg" sz="461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 undefined (няма грешка)</a:t>
            </a:r>
            <a:endParaRPr b="1" sz="461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console.log(user.age! + </a:t>
            </a:r>
            <a:r>
              <a:rPr b="1" lang="bg" sz="461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bg" sz="461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r>
              <a:rPr b="1" lang="bg" sz="461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//Възможна runtime грешка!</a:t>
            </a:r>
            <a:endParaRPr b="1" sz="461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rgbClr val="1880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type="title"/>
          </p:nvPr>
        </p:nvSpPr>
        <p:spPr>
          <a:xfrm>
            <a:off x="10157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void - функции без връщане на стойност</a:t>
            </a:r>
            <a:endParaRPr/>
          </a:p>
        </p:txBody>
      </p:sp>
      <p:sp>
        <p:nvSpPr>
          <p:cNvPr id="289" name="Google Shape;289;p40"/>
          <p:cNvSpPr txBox="1"/>
          <p:nvPr>
            <p:ph idx="1" type="body"/>
          </p:nvPr>
        </p:nvSpPr>
        <p:spPr>
          <a:xfrm>
            <a:off x="657200" y="1600525"/>
            <a:ext cx="7688700" cy="25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604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b="1" lang="bg" sz="1604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logMessage(): </a:t>
            </a:r>
            <a:r>
              <a:rPr b="1" lang="bg" sz="1604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lang="bg" sz="1604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1604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604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console.log(</a:t>
            </a:r>
            <a:r>
              <a:rPr b="1" lang="bg" sz="1604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"Logging..."</a:t>
            </a:r>
            <a:r>
              <a:rPr b="1" lang="bg" sz="1604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604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604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604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4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604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lang="bg" sz="1604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result = logMessage();</a:t>
            </a:r>
            <a:endParaRPr b="1" sz="1604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604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console.log(result); </a:t>
            </a:r>
            <a:r>
              <a:rPr b="1" lang="bg" sz="1604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//undefined (но не null)</a:t>
            </a:r>
            <a:endParaRPr b="1" sz="1604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>
            <p:ph type="title"/>
          </p:nvPr>
        </p:nvSpPr>
        <p:spPr>
          <a:xfrm>
            <a:off x="968100" y="0"/>
            <a:ext cx="7211400" cy="5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never - </a:t>
            </a:r>
            <a:r>
              <a:rPr lang="bg" sz="2550">
                <a:latin typeface="Arial"/>
                <a:ea typeface="Arial"/>
                <a:cs typeface="Arial"/>
                <a:sym typeface="Arial"/>
              </a:rPr>
              <a:t>функции, които никога не завършват</a:t>
            </a:r>
            <a:r>
              <a:rPr lang="bg" sz="1877">
                <a:latin typeface="Arial"/>
                <a:ea typeface="Arial"/>
                <a:cs typeface="Arial"/>
                <a:sym typeface="Arial"/>
              </a:rPr>
              <a:t> </a:t>
            </a:r>
            <a:endParaRPr sz="3377"/>
          </a:p>
        </p:txBody>
      </p:sp>
      <p:sp>
        <p:nvSpPr>
          <p:cNvPr id="295" name="Google Shape;295;p41"/>
          <p:cNvSpPr txBox="1"/>
          <p:nvPr>
            <p:ph idx="1" type="body"/>
          </p:nvPr>
        </p:nvSpPr>
        <p:spPr>
          <a:xfrm>
            <a:off x="490800" y="1366425"/>
            <a:ext cx="7688700" cy="30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throwError(message: </a:t>
            </a:r>
            <a:r>
              <a:rPr b="1" lang="bg" sz="15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): </a:t>
            </a:r>
            <a:r>
              <a:rPr b="1" lang="bg" sz="15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never</a:t>
            </a: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15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bg" sz="15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throw</a:t>
            </a: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5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550">
                <a:solidFill>
                  <a:srgbClr val="1142A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Error</a:t>
            </a: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(message); </a:t>
            </a:r>
            <a:r>
              <a:rPr b="1" lang="bg" sz="155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 Функцията никога не връща стойност.</a:t>
            </a:r>
            <a:endParaRPr b="1" sz="155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5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infiniteLoop(): </a:t>
            </a:r>
            <a:r>
              <a:rPr b="1" lang="bg" sz="15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never</a:t>
            </a: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15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bg" sz="15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bg" sz="15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5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console.log(</a:t>
            </a:r>
            <a:r>
              <a:rPr b="1" lang="bg" sz="15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"Looping..."</a:t>
            </a: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5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5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5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823" r="0" t="0"/>
          <a:stretch/>
        </p:blipFill>
        <p:spPr>
          <a:xfrm>
            <a:off x="57875" y="491425"/>
            <a:ext cx="6972975" cy="30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b="0" l="1429" r="0" t="0"/>
          <a:stretch/>
        </p:blipFill>
        <p:spPr>
          <a:xfrm>
            <a:off x="2687525" y="2482150"/>
            <a:ext cx="421542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5">
            <a:alphaModFix/>
          </a:blip>
          <a:srcRect b="0" l="3316" r="0" t="0"/>
          <a:stretch/>
        </p:blipFill>
        <p:spPr>
          <a:xfrm>
            <a:off x="6213375" y="491425"/>
            <a:ext cx="27904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>
            <p:ph type="title"/>
          </p:nvPr>
        </p:nvSpPr>
        <p:spPr>
          <a:xfrm>
            <a:off x="592325" y="-41675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Type aliases - псевдоними на типове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>
            <p:ph type="title"/>
          </p:nvPr>
        </p:nvSpPr>
        <p:spPr>
          <a:xfrm>
            <a:off x="100587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Полезна употреба при switch изрази</a:t>
            </a:r>
            <a:endParaRPr/>
          </a:p>
        </p:txBody>
      </p:sp>
      <p:sp>
        <p:nvSpPr>
          <p:cNvPr id="301" name="Google Shape;301;p42"/>
          <p:cNvSpPr txBox="1"/>
          <p:nvPr>
            <p:ph idx="1" type="body"/>
          </p:nvPr>
        </p:nvSpPr>
        <p:spPr>
          <a:xfrm>
            <a:off x="403000" y="1317600"/>
            <a:ext cx="7940400" cy="31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271">
                <a:solidFill>
                  <a:srgbClr val="1142A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Mode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bg" sz="1271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"light"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| </a:t>
            </a:r>
            <a:r>
              <a:rPr b="1" lang="bg" sz="1271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"dark"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setTheme(mode: </a:t>
            </a:r>
            <a:r>
              <a:rPr b="1" lang="bg" sz="1271">
                <a:solidFill>
                  <a:srgbClr val="1142A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Mode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bg" sz="1271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switch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(mode) {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bg" sz="1271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case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271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"light"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  console.log(</a:t>
            </a:r>
            <a:r>
              <a:rPr b="1" lang="bg" sz="1271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"Light mode"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bg" sz="1271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break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bg" sz="1271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case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bg" sz="1271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"dark"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  console.log(</a:t>
            </a:r>
            <a:r>
              <a:rPr b="1" lang="bg" sz="1271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"Dark mode"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bg" sz="1271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break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bg" sz="1271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default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bg" sz="1271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exhaustiveCheck: </a:t>
            </a:r>
            <a:r>
              <a:rPr b="1" lang="bg" sz="1271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never</a:t>
            </a: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= mode; </a:t>
            </a:r>
            <a:r>
              <a:rPr b="1" lang="bg" sz="1271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//Грешка, ако се добави нова стойност!</a:t>
            </a:r>
            <a:endParaRPr b="1" sz="1271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bg" sz="127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271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b="1" sz="1402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/>
          <p:nvPr>
            <p:ph type="title"/>
          </p:nvPr>
        </p:nvSpPr>
        <p:spPr>
          <a:xfrm>
            <a:off x="98612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any -  може да съдържа всякаква стойност</a:t>
            </a:r>
            <a:endParaRPr/>
          </a:p>
        </p:txBody>
      </p:sp>
      <p:sp>
        <p:nvSpPr>
          <p:cNvPr id="307" name="Google Shape;307;p43"/>
          <p:cNvSpPr txBox="1"/>
          <p:nvPr>
            <p:ph idx="1" type="body"/>
          </p:nvPr>
        </p:nvSpPr>
        <p:spPr>
          <a:xfrm>
            <a:off x="727650" y="17037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let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randomValue: </a:t>
            </a:r>
            <a:r>
              <a:rPr b="1" lang="bg" sz="14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any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bg" sz="14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"Hello"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randomValue = </a:t>
            </a:r>
            <a:r>
              <a:rPr b="1" lang="bg" sz="14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42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lang="bg" sz="145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//Разрешено</a:t>
            </a:r>
            <a:endParaRPr b="1" sz="145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randomValue = </a:t>
            </a:r>
            <a:r>
              <a:rPr b="1" lang="bg" sz="14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lang="bg" sz="145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//Разрешено</a:t>
            </a:r>
            <a:endParaRPr b="1" sz="145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let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data: </a:t>
            </a:r>
            <a:r>
              <a:rPr b="1" lang="bg" sz="14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any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bg" sz="14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"123"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console.log(data.toFixed(</a:t>
            </a:r>
            <a:r>
              <a:rPr b="1" lang="bg" sz="14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)); </a:t>
            </a:r>
            <a:r>
              <a:rPr b="1" lang="bg" sz="145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//Runtime грешка (ако data е string)</a:t>
            </a:r>
            <a:endParaRPr b="1" sz="17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/>
          <p:nvPr>
            <p:ph type="title"/>
          </p:nvPr>
        </p:nvSpPr>
        <p:spPr>
          <a:xfrm>
            <a:off x="1371150" y="0"/>
            <a:ext cx="6718200" cy="8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unknown </a:t>
            </a:r>
            <a:r>
              <a:rPr lang="bg"/>
              <a:t>- изисква проверка на типа преди използване</a:t>
            </a:r>
            <a:endParaRPr/>
          </a:p>
        </p:txBody>
      </p:sp>
      <p:sp>
        <p:nvSpPr>
          <p:cNvPr id="313" name="Google Shape;313;p44"/>
          <p:cNvSpPr txBox="1"/>
          <p:nvPr>
            <p:ph idx="1" type="body"/>
          </p:nvPr>
        </p:nvSpPr>
        <p:spPr>
          <a:xfrm>
            <a:off x="788675" y="1526025"/>
            <a:ext cx="7688700" cy="29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let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input: </a:t>
            </a:r>
            <a:r>
              <a:rPr b="1" lang="bg" sz="14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unknown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bg" sz="14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"Hello"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input = </a:t>
            </a:r>
            <a:r>
              <a:rPr b="1" lang="bg" sz="14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42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lang="bg" sz="145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//Разрешено, но...</a:t>
            </a:r>
            <a:endParaRPr b="1" sz="145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//Няма да работи без проверка на типа:</a:t>
            </a:r>
            <a:endParaRPr b="1" sz="145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console.log(input.toFixed(</a:t>
            </a:r>
            <a:r>
              <a:rPr b="1" lang="bg" sz="14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)); </a:t>
            </a:r>
            <a:r>
              <a:rPr b="1" lang="bg" sz="145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 Грешка: Object is of type 'unknown'</a:t>
            </a:r>
            <a:endParaRPr b="1" sz="145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bg" sz="1450">
                <a:solidFill>
                  <a:srgbClr val="3757E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typeof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input === </a:t>
            </a:r>
            <a:r>
              <a:rPr b="1" lang="bg" sz="14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"number"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4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console.log(input.toFixed(</a:t>
            </a:r>
            <a:r>
              <a:rPr b="1" lang="bg" sz="1450">
                <a:solidFill>
                  <a:srgbClr val="0C840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)); </a:t>
            </a:r>
            <a:r>
              <a:rPr b="1" lang="bg" sz="1450">
                <a:solidFill>
                  <a:srgbClr val="6C6F2D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//Безопасно</a:t>
            </a:r>
            <a:endParaRPr b="1" sz="1450">
              <a:solidFill>
                <a:srgbClr val="6C6F2D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4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/>
          <p:nvPr>
            <p:ph type="title"/>
          </p:nvPr>
        </p:nvSpPr>
        <p:spPr>
          <a:xfrm>
            <a:off x="2309025" y="0"/>
            <a:ext cx="3732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Заключение </a:t>
            </a:r>
            <a:endParaRPr/>
          </a:p>
        </p:txBody>
      </p:sp>
      <p:sp>
        <p:nvSpPr>
          <p:cNvPr id="319" name="Google Shape;319;p4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bg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първите версии не са отделни типове и съответно проверката за тях е трудна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bg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след TypeScript 2.0 се въвежда </a:t>
            </a:r>
            <a:r>
              <a:rPr b="1" lang="bg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strictNullChecks</a:t>
            </a:r>
            <a:r>
              <a:rPr lang="bg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което увеличава контрола на </a:t>
            </a:r>
            <a:r>
              <a:rPr b="1" lang="bg" sz="1500">
                <a:solidFill>
                  <a:srgbClr val="0C840A"/>
                </a:solidFill>
                <a:latin typeface="Arial"/>
                <a:ea typeface="Arial"/>
                <a:cs typeface="Arial"/>
                <a:sym typeface="Arial"/>
              </a:rPr>
              <a:t>null </a:t>
            </a:r>
            <a:r>
              <a:rPr lang="bg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b="1" lang="bg" sz="1500">
                <a:solidFill>
                  <a:srgbClr val="0C840A"/>
                </a:solidFill>
                <a:latin typeface="Arial"/>
                <a:ea typeface="Arial"/>
                <a:cs typeface="Arial"/>
                <a:sym typeface="Arial"/>
              </a:rPr>
              <a:t>undefined</a:t>
            </a:r>
            <a:endParaRPr b="1" sz="1500">
              <a:solidFill>
                <a:srgbClr val="0C840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bg" sz="1500">
                <a:solidFill>
                  <a:srgbClr val="188038"/>
                </a:solidFill>
                <a:latin typeface="Arial"/>
                <a:ea typeface="Arial"/>
                <a:cs typeface="Arial"/>
                <a:sym typeface="Arial"/>
              </a:rPr>
              <a:t>void </a:t>
            </a:r>
            <a:r>
              <a:rPr lang="bg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b="1" lang="bg" sz="1500">
                <a:solidFill>
                  <a:srgbClr val="0C840A"/>
                </a:solidFill>
                <a:latin typeface="Arial"/>
                <a:ea typeface="Arial"/>
                <a:cs typeface="Arial"/>
                <a:sym typeface="Arial"/>
              </a:rPr>
              <a:t>never </a:t>
            </a:r>
            <a:r>
              <a:rPr lang="bg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дефинират поведението на функциите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bg" sz="1500">
                <a:solidFill>
                  <a:srgbClr val="188038"/>
                </a:solidFill>
                <a:latin typeface="Arial"/>
                <a:ea typeface="Arial"/>
                <a:cs typeface="Arial"/>
                <a:sym typeface="Arial"/>
              </a:rPr>
              <a:t>any </a:t>
            </a:r>
            <a:r>
              <a:rPr lang="bg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b="1" lang="bg" sz="1500">
                <a:solidFill>
                  <a:srgbClr val="188038"/>
                </a:solidFill>
                <a:latin typeface="Arial"/>
                <a:ea typeface="Arial"/>
                <a:cs typeface="Arial"/>
                <a:sym typeface="Arial"/>
              </a:rPr>
              <a:t>unknown </a:t>
            </a:r>
            <a:r>
              <a:rPr lang="bg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 дават гъвкавост, но </a:t>
            </a:r>
            <a:r>
              <a:rPr b="1" lang="bg" sz="1500">
                <a:solidFill>
                  <a:srgbClr val="188038"/>
                </a:solidFill>
                <a:latin typeface="Arial"/>
                <a:ea typeface="Arial"/>
                <a:cs typeface="Arial"/>
                <a:sym typeface="Arial"/>
              </a:rPr>
              <a:t>unknown </a:t>
            </a:r>
            <a:r>
              <a:rPr lang="bg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 по-безопасен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4131" r="0" t="0"/>
          <a:stretch/>
        </p:blipFill>
        <p:spPr>
          <a:xfrm>
            <a:off x="90924" y="484125"/>
            <a:ext cx="36433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 b="0" l="1039" r="0" t="0"/>
          <a:stretch/>
        </p:blipFill>
        <p:spPr>
          <a:xfrm>
            <a:off x="3100975" y="798375"/>
            <a:ext cx="5784650" cy="41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type="title"/>
          </p:nvPr>
        </p:nvSpPr>
        <p:spPr>
          <a:xfrm>
            <a:off x="612100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Interfaces, Unions and Intersections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0" y="571500"/>
            <a:ext cx="43338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0" l="0" r="9990" t="0"/>
          <a:stretch/>
        </p:blipFill>
        <p:spPr>
          <a:xfrm>
            <a:off x="4240325" y="1039575"/>
            <a:ext cx="5317150" cy="41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>
            <p:ph type="title"/>
          </p:nvPr>
        </p:nvSpPr>
        <p:spPr>
          <a:xfrm>
            <a:off x="987225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Tuples (кортежи), Declaration merging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9725"/>
            <a:ext cx="4457700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 b="3344" l="0" r="0" t="0"/>
          <a:stretch/>
        </p:blipFill>
        <p:spPr>
          <a:xfrm>
            <a:off x="4572000" y="499725"/>
            <a:ext cx="3261650" cy="46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>
            <p:ph type="title"/>
          </p:nvPr>
        </p:nvSpPr>
        <p:spPr>
          <a:xfrm>
            <a:off x="385025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Interfaces extending interfaces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b="4030" l="0" r="0" t="0"/>
          <a:stretch/>
        </p:blipFill>
        <p:spPr>
          <a:xfrm>
            <a:off x="372125" y="499700"/>
            <a:ext cx="6761875" cy="46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>
            <p:ph type="title"/>
          </p:nvPr>
        </p:nvSpPr>
        <p:spPr>
          <a:xfrm>
            <a:off x="533100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Interfaces </a:t>
            </a:r>
            <a:r>
              <a:rPr lang="bg"/>
              <a:t>extending classes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-1491" l="0" r="0" t="3394"/>
          <a:stretch/>
        </p:blipFill>
        <p:spPr>
          <a:xfrm>
            <a:off x="0" y="466625"/>
            <a:ext cx="4125300" cy="46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5125" y="1185863"/>
            <a:ext cx="4362450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>
            <p:ph type="title"/>
          </p:nvPr>
        </p:nvSpPr>
        <p:spPr>
          <a:xfrm>
            <a:off x="612075" y="0"/>
            <a:ext cx="76698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Classes implementing interfaces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bg"/>
            </a:br>
            <a:r>
              <a:rPr lang="bg"/>
              <a:t>Типови оператори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