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5143500" cx="9144000"/>
  <p:notesSz cx="6858000" cy="9144000"/>
  <p:embeddedFontLst>
    <p:embeddedFont>
      <p:font typeface="Roboto Mon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709D24-C115-4965-9C9D-3E95B2AB5D6E}">
  <a:tblStyle styleId="{E4709D24-C115-4965-9C9D-3E95B2AB5D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Mono-regular.fntdata"/><Relationship Id="rId50" Type="http://schemas.openxmlformats.org/officeDocument/2006/relationships/slide" Target="slides/slide44.xml"/><Relationship Id="rId53" Type="http://schemas.openxmlformats.org/officeDocument/2006/relationships/font" Target="fonts/RobotoMono-italic.fntdata"/><Relationship Id="rId52" Type="http://schemas.openxmlformats.org/officeDocument/2006/relationships/font" Target="fonts/RobotoMon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RobotoMon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19581fb4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19581fb4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19581fb4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19581fb4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19581fb4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19581fb4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19581fb4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19581fb4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19581fb4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19581fb4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GraphQL subscriptions</a:t>
            </a:r>
            <a:r>
              <a:rPr lang="en-GB">
                <a:solidFill>
                  <a:schemeClr val="dk1"/>
                </a:solidFill>
              </a:rPr>
              <a:t> позволяват на клиента да получи данни в реално време от сървъра, при възникнала някаква промяна. Те дават възможност за "абонамент" към събития, така че сървърът автоматично изпраща нова информация при промени (например създаване на нов пост).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1c0e74dc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1c0e74dc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1c0e74dc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1c0e74dc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1c0e74dc7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1c0e74dc7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1c0e74dc7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1c0e74dc7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1c0e74dc7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1c0e74dc7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1c0e74dc7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1c0e74dc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1d235a03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1d235a03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1c0e74dc7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1c0e74dc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1c0e74dc7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1c0e74dc7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1c0e74dc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1c0e74dc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E0E0E"/>
                </a:solidFill>
              </a:rPr>
              <a:t>Тук виждате TypeScript и GraphQL, на практика събрани в един пакет.</a:t>
            </a:r>
            <a:endParaRPr sz="1200">
              <a:solidFill>
                <a:srgbClr val="0E0E0E"/>
              </a:solidFill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E0E0E"/>
                </a:solidFill>
              </a:rPr>
              <a:t>За тях оставям думата на Марто и Боби, които ще ни покажат какво всъщност получаваме от тази интеграция.</a:t>
            </a: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1b278e8c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1b278e8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0e14855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0e14855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0e14855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0e14855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0e148553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0e148553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0e148553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0e148553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0e148553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0e148553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1c0e74dc7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1c0e74dc7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0e148553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0e148553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0e148553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0e148553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0e148553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0e148553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0e148553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0e148553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0e148553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0e148553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0e148553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0e148553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0e148553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0e148553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0e148553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0e148553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0e148553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0e148553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0e1485537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0e148553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1c0e74dc7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1c0e74dc7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1a13f309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1a13f309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1a13f30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1a13f30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1a13f309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1a13f309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1a13f30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1a13f30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0e1485537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0e1485537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1c0e74dc7_5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1c0e74dc7_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1c0e74dc7_5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1c0e74dc7_5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1c0e74dc7_5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1c0e74dc7_5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1c0e74dc7_5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1c0e74dc7_5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19581fb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19581fb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Здравейте колеги, аз ще Ви представя</a:t>
            </a:r>
            <a:r>
              <a:rPr lang="en-GB"/>
              <a:t> основните градивни елементи на GraphQL, които определят как се структурират, извличат, променят и получават данни в реално време.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35.gif"/><Relationship Id="rId5" Type="http://schemas.openxmlformats.org/officeDocument/2006/relationships/image" Target="../media/image2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GraphQL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Екип: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Schemas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Default shalar types: Int, Float, String, Boolean, ID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Honorable mentions: enums, interfaces, unions,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Input </a:t>
            </a:r>
            <a:r>
              <a:rPr lang="en-GB">
                <a:solidFill>
                  <a:schemeClr val="dk1"/>
                </a:solidFill>
              </a:rPr>
              <a:t>object</a:t>
            </a:r>
            <a:r>
              <a:rPr lang="en-GB">
                <a:solidFill>
                  <a:schemeClr val="dk1"/>
                </a:solidFill>
              </a:rPr>
              <a:t> types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4" name="Google Shape;114;p22" title="gql schema typ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500" y="681912"/>
            <a:ext cx="3122788" cy="37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Schemas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3" title="gql schema queries, mutations and subscriptions corec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751" y="797787"/>
            <a:ext cx="703375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Queries</a:t>
            </a:r>
            <a:endParaRPr/>
          </a:p>
        </p:txBody>
      </p:sp>
      <p:pic>
        <p:nvPicPr>
          <p:cNvPr id="126" name="Google Shape;126;p24" title="gql queries simp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8175" y="1583150"/>
            <a:ext cx="2802300" cy="3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 title="gql queries nest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800" y="1565872"/>
            <a:ext cx="2802299" cy="329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 title="gql queries nested outpu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0075" y="1612413"/>
            <a:ext cx="4619049" cy="31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374325" y="1565875"/>
            <a:ext cx="21798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Simple query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2824338" y="1612425"/>
            <a:ext cx="15855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Nested query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5210712" y="1612425"/>
            <a:ext cx="30975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Nested query output (json)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Mutations</a:t>
            </a:r>
            <a:endParaRPr/>
          </a:p>
        </p:txBody>
      </p:sp>
      <p:pic>
        <p:nvPicPr>
          <p:cNvPr id="137" name="Google Shape;137;p25" title="gql muta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01" y="942825"/>
            <a:ext cx="4137625" cy="40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 title="gql mutations outpu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12843"/>
            <a:ext cx="4761199" cy="428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Subscriptions</a:t>
            </a:r>
            <a:endParaRPr/>
          </a:p>
        </p:txBody>
      </p:sp>
      <p:pic>
        <p:nvPicPr>
          <p:cNvPr id="144" name="Google Shape;144;p26" title="gql su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170082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 title="gql sub r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882" y="1170125"/>
            <a:ext cx="539241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40"/>
              <a:t>GraphQL - предимства &amp; недостатъци</a:t>
            </a:r>
            <a:endParaRPr sz="36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40"/>
              <a:t>(чести проблеми)</a:t>
            </a:r>
            <a:endParaRPr sz="364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/>
              <a:t>Предимства</a:t>
            </a:r>
            <a:r>
              <a:rPr lang="en-GB" sz="2500"/>
              <a:t> на GraphQL</a:t>
            </a:r>
            <a:endParaRPr sz="2500"/>
          </a:p>
        </p:txBody>
      </p:sp>
      <p:sp>
        <p:nvSpPr>
          <p:cNvPr id="156" name="Google Shape;156;p28"/>
          <p:cNvSpPr txBox="1"/>
          <p:nvPr/>
        </p:nvSpPr>
        <p:spPr>
          <a:xfrm>
            <a:off x="347100" y="1824650"/>
            <a:ext cx="8449800" cy="26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Семантични</a:t>
            </a:r>
            <a:r>
              <a:rPr lang="en-GB" sz="1800">
                <a:solidFill>
                  <a:schemeClr val="dk1"/>
                </a:solidFill>
              </a:rPr>
              <a:t>, богати схеми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Интерактивна документация &amp; </a:t>
            </a:r>
            <a:r>
              <a:rPr b="1" lang="en-GB" sz="1800">
                <a:solidFill>
                  <a:schemeClr val="dk1"/>
                </a:solidFill>
              </a:rPr>
              <a:t>DevTools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Модулна</a:t>
            </a:r>
            <a:r>
              <a:rPr lang="en-GB" sz="1800">
                <a:solidFill>
                  <a:schemeClr val="dk1"/>
                </a:solidFill>
              </a:rPr>
              <a:t> архитектура &amp; федерация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Семантични, богати схеми</a:t>
            </a:r>
            <a:endParaRPr sz="2500"/>
          </a:p>
        </p:txBody>
      </p:sp>
      <p:pic>
        <p:nvPicPr>
          <p:cNvPr id="162" name="Google Shape;162;p29" title="slide-3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00" y="1366425"/>
            <a:ext cx="7799398" cy="24106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Интерактивна документация &amp; DevTools</a:t>
            </a:r>
            <a:endParaRPr sz="2500"/>
          </a:p>
        </p:txBody>
      </p:sp>
      <p:pic>
        <p:nvPicPr>
          <p:cNvPr id="168" name="Google Shape;168;p30" title="slide-4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38" y="1036000"/>
            <a:ext cx="7829123" cy="3645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Модулна архитектура &amp; федерация</a:t>
            </a:r>
            <a:endParaRPr sz="2500"/>
          </a:p>
        </p:txBody>
      </p:sp>
      <p:pic>
        <p:nvPicPr>
          <p:cNvPr id="174" name="Google Shape;174;p31" title="slide-5-code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875" y="887550"/>
            <a:ext cx="4762249" cy="924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5" name="Google Shape;175;p31" title="slide-5-code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63" y="2023725"/>
            <a:ext cx="7509675" cy="2290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20"/>
              <a:t>Какво е GraphQL?</a:t>
            </a:r>
            <a:endParaRPr sz="2720"/>
          </a:p>
        </p:txBody>
      </p:sp>
      <p:sp>
        <p:nvSpPr>
          <p:cNvPr id="61" name="Google Shape;61;p14"/>
          <p:cNvSpPr txBox="1"/>
          <p:nvPr>
            <p:ph idx="4294967295" type="body"/>
          </p:nvPr>
        </p:nvSpPr>
        <p:spPr>
          <a:xfrm>
            <a:off x="311700" y="1106725"/>
            <a:ext cx="85206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Език за заявки и среда за изготвяне на API-та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Контрол върху получените данни от сървър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71025"/>
            <a:ext cx="8579025" cy="2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/>
              <a:t>Недостатъци</a:t>
            </a:r>
            <a:r>
              <a:rPr lang="en-GB" sz="2500"/>
              <a:t> на GraphQL</a:t>
            </a:r>
            <a:endParaRPr sz="2500"/>
          </a:p>
        </p:txBody>
      </p:sp>
      <p:sp>
        <p:nvSpPr>
          <p:cNvPr id="181" name="Google Shape;181;p32"/>
          <p:cNvSpPr txBox="1"/>
          <p:nvPr/>
        </p:nvSpPr>
        <p:spPr>
          <a:xfrm>
            <a:off x="347100" y="1824650"/>
            <a:ext cx="8449800" cy="26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Повишена </a:t>
            </a:r>
            <a:r>
              <a:rPr b="1" lang="en-GB" sz="1800">
                <a:solidFill>
                  <a:schemeClr val="dk1"/>
                </a:solidFill>
              </a:rPr>
              <a:t>сложност</a:t>
            </a:r>
            <a:r>
              <a:rPr lang="en-GB" sz="1800">
                <a:solidFill>
                  <a:schemeClr val="dk1"/>
                </a:solidFill>
              </a:rPr>
              <a:t> и крива на учене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Липса на стандартно </a:t>
            </a:r>
            <a:r>
              <a:rPr b="1" lang="en-GB" sz="1800">
                <a:solidFill>
                  <a:schemeClr val="dk1"/>
                </a:solidFill>
              </a:rPr>
              <a:t>HTTP кеширане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Риск от </a:t>
            </a:r>
            <a:r>
              <a:rPr b="1" lang="en-GB" sz="1800">
                <a:solidFill>
                  <a:schemeClr val="dk1"/>
                </a:solidFill>
              </a:rPr>
              <a:t>тежки заявки</a:t>
            </a:r>
            <a:r>
              <a:rPr lang="en-GB" sz="1800">
                <a:solidFill>
                  <a:schemeClr val="dk1"/>
                </a:solidFill>
              </a:rPr>
              <a:t> (N + 1, дълбоки nesting-заявки)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Чести проблеми 1: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500"/>
              <a:t>N + 1 заявки</a:t>
            </a:r>
            <a:endParaRPr b="1" sz="2500"/>
          </a:p>
        </p:txBody>
      </p:sp>
      <p:pic>
        <p:nvPicPr>
          <p:cNvPr id="187" name="Google Shape;187;p33" title="slide-n+1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775" y="929250"/>
            <a:ext cx="5340448" cy="40618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87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Чести проблеми 2: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500"/>
              <a:t>Кеширане &amp; сигурност</a:t>
            </a:r>
            <a:r>
              <a:rPr lang="en-GB" sz="2500"/>
              <a:t> </a:t>
            </a:r>
            <a:endParaRPr sz="2500"/>
          </a:p>
        </p:txBody>
      </p:sp>
      <p:pic>
        <p:nvPicPr>
          <p:cNvPr id="193" name="Google Shape;193;p34" title="slide-7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13" y="1041200"/>
            <a:ext cx="6428568" cy="3909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311700" y="243025"/>
            <a:ext cx="85206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500"/>
              <a:t>TypeScript </a:t>
            </a:r>
            <a:r>
              <a:rPr lang="en-GB" sz="2500"/>
              <a:t>meets</a:t>
            </a:r>
            <a:r>
              <a:rPr b="1" lang="en-GB" sz="2500"/>
              <a:t> GraphQL</a:t>
            </a:r>
            <a:endParaRPr b="1" sz="2500"/>
          </a:p>
        </p:txBody>
      </p:sp>
      <p:pic>
        <p:nvPicPr>
          <p:cNvPr id="199" name="Google Shape;199;p35" title="GraphQ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175" y="1469512"/>
            <a:ext cx="2523326" cy="2523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0" name="Google Shape;200;p35"/>
          <p:cNvSpPr txBox="1"/>
          <p:nvPr/>
        </p:nvSpPr>
        <p:spPr>
          <a:xfrm>
            <a:off x="4117975" y="2415725"/>
            <a:ext cx="58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1"/>
                </a:solidFill>
              </a:rPr>
              <a:t>+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201" name="Google Shape;201;p35" title="race font GIF by ELMØ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275" y="2887225"/>
            <a:ext cx="1635175" cy="1519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35" title="T Alphabet GIF by Mr A Hayes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3275" y="1130738"/>
            <a:ext cx="1635175" cy="1519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TypeGraphQL</a:t>
            </a:r>
            <a:endParaRPr/>
          </a:p>
        </p:txBody>
      </p:sp>
      <p:sp>
        <p:nvSpPr>
          <p:cNvPr id="208" name="Google Shape;208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311700" y="445025"/>
            <a:ext cx="32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Типове и полета</a:t>
            </a:r>
            <a:endParaRPr/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311700" y="1965150"/>
            <a:ext cx="33927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Нека за начало да дефинираме примерен TypeScript клас за готварска рецепта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7" title="Types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275" y="1199750"/>
            <a:ext cx="4549025" cy="2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311700" y="445025"/>
            <a:ext cx="322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Типове и полета</a:t>
            </a:r>
            <a:endParaRPr/>
          </a:p>
        </p:txBody>
      </p: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311700" y="1965150"/>
            <a:ext cx="33927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Първо д</a:t>
            </a:r>
            <a:r>
              <a:rPr lang="en-GB" sz="2400">
                <a:solidFill>
                  <a:schemeClr val="dk1"/>
                </a:solidFill>
              </a:rPr>
              <a:t>обавяме декоратора @ObjectType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8" title="Types_2.PNG"/>
          <p:cNvPicPr preferRelativeResize="0"/>
          <p:nvPr/>
        </p:nvPicPr>
        <p:blipFill rotWithShape="1">
          <a:blip r:embed="rId3">
            <a:alphaModFix/>
          </a:blip>
          <a:srcRect b="0" l="387" r="377" t="0"/>
          <a:stretch/>
        </p:blipFill>
        <p:spPr>
          <a:xfrm>
            <a:off x="4283275" y="1199750"/>
            <a:ext cx="4549025" cy="2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445025"/>
            <a:ext cx="317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Типове и полета</a:t>
            </a:r>
            <a:endParaRPr/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311700" y="1965150"/>
            <a:ext cx="33927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Декораторът @Field служи за означаване на полета и събиране на метаданни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9" title="Types_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550" y="250200"/>
            <a:ext cx="4079875" cy="46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445025"/>
            <a:ext cx="321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Типове и полета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11700" y="2518700"/>
            <a:ext cx="33927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Малки допълнения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40" title="Types_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250" y="654850"/>
            <a:ext cx="5483451" cy="38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311700" y="445025"/>
            <a:ext cx="320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Типове и полета</a:t>
            </a:r>
            <a:endParaRPr/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590950" y="1965150"/>
            <a:ext cx="2813400" cy="16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За тези от вас, които се чудят как изглежда клас Rate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41" title="Ra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825" y="783700"/>
            <a:ext cx="4068350" cy="35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75" y="141450"/>
            <a:ext cx="4297050" cy="22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088" y="2587478"/>
            <a:ext cx="3345685" cy="222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775" y="2571751"/>
            <a:ext cx="2143125" cy="22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5775" y="2587475"/>
            <a:ext cx="2919775" cy="22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775" y="141450"/>
            <a:ext cx="4297050" cy="22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49" name="Google Shape;249;p42"/>
          <p:cNvSpPr txBox="1"/>
          <p:nvPr>
            <p:ph idx="1" type="body"/>
          </p:nvPr>
        </p:nvSpPr>
        <p:spPr>
          <a:xfrm>
            <a:off x="311700" y="2195775"/>
            <a:ext cx="31068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За заявки, мутации и т.н. ни е нужен един клас резолвер</a:t>
            </a:r>
            <a:endParaRPr/>
          </a:p>
        </p:txBody>
      </p:sp>
      <p:pic>
        <p:nvPicPr>
          <p:cNvPr id="250" name="Google Shape;250;p42" title="Resolvers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575" y="1905325"/>
            <a:ext cx="5648625" cy="11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311700" y="2103525"/>
            <a:ext cx="33927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Чрез неговите методи ще обработваме заявки и мутации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3" title="Resolvers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400" y="959675"/>
            <a:ext cx="5377425" cy="27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63" name="Google Shape;263;p44"/>
          <p:cNvSpPr txBox="1"/>
          <p:nvPr>
            <p:ph idx="1" type="body"/>
          </p:nvPr>
        </p:nvSpPr>
        <p:spPr>
          <a:xfrm>
            <a:off x="311700" y="2103525"/>
            <a:ext cx="33927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Декоратор @Query за да го означим като GraphQL заявка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44" title="Resolvers_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400" y="1221363"/>
            <a:ext cx="5283825" cy="27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70" name="Google Shape;270;p45"/>
          <p:cNvSpPr txBox="1"/>
          <p:nvPr>
            <p:ph idx="1" type="body"/>
          </p:nvPr>
        </p:nvSpPr>
        <p:spPr>
          <a:xfrm>
            <a:off x="311700" y="2103525"/>
            <a:ext cx="22392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И разбира се аргументите на метода</a:t>
            </a:r>
            <a:endParaRPr/>
          </a:p>
        </p:txBody>
      </p:sp>
      <p:pic>
        <p:nvPicPr>
          <p:cNvPr id="271" name="Google Shape;271;p45" title="Resolvers_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250" y="1209850"/>
            <a:ext cx="6519425" cy="32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77" name="Google Shape;277;p46"/>
          <p:cNvSpPr txBox="1"/>
          <p:nvPr>
            <p:ph idx="1" type="body"/>
          </p:nvPr>
        </p:nvSpPr>
        <p:spPr>
          <a:xfrm>
            <a:off x="311700" y="2103525"/>
            <a:ext cx="27699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За по-лесно ще ги изведем в отделен клас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46" title="Resolvers_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775" y="1132675"/>
            <a:ext cx="5744550" cy="32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84" name="Google Shape;284;p47"/>
          <p:cNvSpPr txBox="1"/>
          <p:nvPr>
            <p:ph idx="1" type="body"/>
          </p:nvPr>
        </p:nvSpPr>
        <p:spPr>
          <a:xfrm>
            <a:off x="311700" y="2103525"/>
            <a:ext cx="28506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Това ни позволява да имаме валидация на данните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47" title="Resolvers_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975" y="106600"/>
            <a:ext cx="4746925" cy="49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91" name="Google Shape;291;p48"/>
          <p:cNvSpPr txBox="1"/>
          <p:nvPr>
            <p:ph idx="1" type="body"/>
          </p:nvPr>
        </p:nvSpPr>
        <p:spPr>
          <a:xfrm>
            <a:off x="311700" y="2103525"/>
            <a:ext cx="25851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Нека сега  използваме този клас в нашия резолвер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8" title="Resolvers_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800" y="1156225"/>
            <a:ext cx="6200349" cy="28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298" name="Google Shape;298;p49"/>
          <p:cNvSpPr txBox="1"/>
          <p:nvPr>
            <p:ph idx="1" type="body"/>
          </p:nvPr>
        </p:nvSpPr>
        <p:spPr>
          <a:xfrm>
            <a:off x="311700" y="2103525"/>
            <a:ext cx="25851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За мутации ще е удобно да имаме тип на входните данни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49" title="Resolvers_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075" y="1451500"/>
            <a:ext cx="5691225" cy="22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/>
          <p:nvPr>
            <p:ph type="title"/>
          </p:nvPr>
        </p:nvSpPr>
        <p:spPr>
          <a:xfrm>
            <a:off x="311700" y="445025"/>
            <a:ext cx="223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Резолвери</a:t>
            </a:r>
            <a:endParaRPr/>
          </a:p>
        </p:txBody>
      </p:sp>
      <p:sp>
        <p:nvSpPr>
          <p:cNvPr id="305" name="Google Shape;305;p50"/>
          <p:cNvSpPr txBox="1"/>
          <p:nvPr>
            <p:ph idx="1" type="body"/>
          </p:nvPr>
        </p:nvSpPr>
        <p:spPr>
          <a:xfrm>
            <a:off x="311700" y="2103525"/>
            <a:ext cx="17181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Чрез него лесно ще добавяме рецепти</a:t>
            </a:r>
            <a:endParaRPr/>
          </a:p>
        </p:txBody>
      </p:sp>
      <p:pic>
        <p:nvPicPr>
          <p:cNvPr id="306" name="Google Shape;306;p50" title="Resolvers_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800" y="1458825"/>
            <a:ext cx="7029375" cy="272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Authorization guards</a:t>
            </a:r>
            <a:endParaRPr/>
          </a:p>
        </p:txBody>
      </p:sp>
      <p:sp>
        <p:nvSpPr>
          <p:cNvPr id="312" name="Google Shape;312;p51"/>
          <p:cNvSpPr txBox="1"/>
          <p:nvPr>
            <p:ph idx="1" type="body"/>
          </p:nvPr>
        </p:nvSpPr>
        <p:spPr>
          <a:xfrm>
            <a:off x="370325" y="1748575"/>
            <a:ext cx="3029400" cy="22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Декоратор, който може да се добавя на полета, заявки или мутатори</a:t>
            </a:r>
            <a:endParaRPr/>
          </a:p>
        </p:txBody>
      </p:sp>
      <p:pic>
        <p:nvPicPr>
          <p:cNvPr id="313" name="Google Shape;31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725" y="1281225"/>
            <a:ext cx="5249350" cy="31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20"/>
              <a:t>Основни концепции:</a:t>
            </a:r>
            <a:endParaRPr sz="2720"/>
          </a:p>
        </p:txBody>
      </p:sp>
      <p:sp>
        <p:nvSpPr>
          <p:cNvPr id="77" name="Google Shape;77;p16"/>
          <p:cNvSpPr txBox="1"/>
          <p:nvPr>
            <p:ph idx="4294967295" type="body"/>
          </p:nvPr>
        </p:nvSpPr>
        <p:spPr>
          <a:xfrm>
            <a:off x="311700" y="1106725"/>
            <a:ext cx="85206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Shema(схема)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Query</a:t>
            </a:r>
            <a:r>
              <a:rPr lang="en-GB" sz="2400">
                <a:solidFill>
                  <a:schemeClr val="dk1"/>
                </a:solidFill>
              </a:rPr>
              <a:t>(заявка)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Mutation(мутация)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Subscription(абонамент)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Resolver</a:t>
            </a:r>
            <a:r>
              <a:rPr lang="en-GB" sz="2400">
                <a:solidFill>
                  <a:schemeClr val="dk1"/>
                </a:solidFill>
              </a:rPr>
              <a:t>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Authorization guards</a:t>
            </a:r>
            <a:endParaRPr/>
          </a:p>
        </p:txBody>
      </p:sp>
      <p:sp>
        <p:nvSpPr>
          <p:cNvPr id="319" name="Google Shape;319;p52"/>
          <p:cNvSpPr txBox="1"/>
          <p:nvPr>
            <p:ph idx="1" type="body"/>
          </p:nvPr>
        </p:nvSpPr>
        <p:spPr>
          <a:xfrm>
            <a:off x="377650" y="1770575"/>
            <a:ext cx="3029400" cy="22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Също може да се намира и на ниво клас</a:t>
            </a:r>
            <a:endParaRPr/>
          </a:p>
        </p:txBody>
      </p:sp>
      <p:pic>
        <p:nvPicPr>
          <p:cNvPr id="320" name="Google Shape;3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050" y="1628813"/>
            <a:ext cx="5432150" cy="250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Authorization guards</a:t>
            </a:r>
            <a:endParaRPr/>
          </a:p>
        </p:txBody>
      </p:sp>
      <p:sp>
        <p:nvSpPr>
          <p:cNvPr id="326" name="Google Shape;326;p53"/>
          <p:cNvSpPr txBox="1"/>
          <p:nvPr>
            <p:ph idx="1" type="body"/>
          </p:nvPr>
        </p:nvSpPr>
        <p:spPr>
          <a:xfrm>
            <a:off x="377650" y="1770575"/>
            <a:ext cx="3029400" cy="22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Пример за оторизираща функция</a:t>
            </a:r>
            <a:endParaRPr/>
          </a:p>
        </p:txBody>
      </p:sp>
      <p:pic>
        <p:nvPicPr>
          <p:cNvPr id="327" name="Google Shape;3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050" y="1878325"/>
            <a:ext cx="5066524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Dependency injection</a:t>
            </a:r>
            <a:endParaRPr/>
          </a:p>
        </p:txBody>
      </p:sp>
      <p:sp>
        <p:nvSpPr>
          <p:cNvPr id="333" name="Google Shape;333;p54"/>
          <p:cNvSpPr txBox="1"/>
          <p:nvPr>
            <p:ph idx="1" type="body"/>
          </p:nvPr>
        </p:nvSpPr>
        <p:spPr>
          <a:xfrm>
            <a:off x="377650" y="1295925"/>
            <a:ext cx="3029400" cy="31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Шаблон за разработка, който раздвоява отделни части от програмата като позволява на услуги като resolver-и да получават зависимости без да ги инстанцират, най-често чрез IoC контейнери.</a:t>
            </a:r>
            <a:endParaRPr/>
          </a:p>
        </p:txBody>
      </p:sp>
      <p:pic>
        <p:nvPicPr>
          <p:cNvPr id="334" name="Google Shape;33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049" y="1150325"/>
            <a:ext cx="4869400" cy="34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Dependency injection</a:t>
            </a:r>
            <a:endParaRPr/>
          </a:p>
        </p:txBody>
      </p:sp>
      <p:sp>
        <p:nvSpPr>
          <p:cNvPr id="340" name="Google Shape;340;p55"/>
          <p:cNvSpPr txBox="1"/>
          <p:nvPr>
            <p:ph idx="1" type="body"/>
          </p:nvPr>
        </p:nvSpPr>
        <p:spPr>
          <a:xfrm>
            <a:off x="377650" y="1295925"/>
            <a:ext cx="3029400" cy="31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Р</a:t>
            </a:r>
            <a:r>
              <a:rPr lang="en-GB"/>
              <a:t>амка или инструмент, който автоматично управлява зависимостите в приложение. Вместо ръчно да създава инстанции на обекти, IoC контейнерът вмъква зависимости, когато са необходими.</a:t>
            </a:r>
            <a:endParaRPr/>
          </a:p>
        </p:txBody>
      </p:sp>
      <p:pic>
        <p:nvPicPr>
          <p:cNvPr id="341" name="Google Shape;3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050" y="1461200"/>
            <a:ext cx="4986650" cy="28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6"/>
          <p:cNvSpPr txBox="1"/>
          <p:nvPr>
            <p:ph type="title"/>
          </p:nvPr>
        </p:nvSpPr>
        <p:spPr>
          <a:xfrm>
            <a:off x="311700" y="445025"/>
            <a:ext cx="85206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Предимства на TypeGraphQL и сравнение с рамката за разработка Apollo</a:t>
            </a:r>
            <a:endParaRPr/>
          </a:p>
        </p:txBody>
      </p:sp>
      <p:graphicFrame>
        <p:nvGraphicFramePr>
          <p:cNvPr id="347" name="Google Shape;347;p56"/>
          <p:cNvGraphicFramePr/>
          <p:nvPr/>
        </p:nvGraphicFramePr>
        <p:xfrm>
          <a:off x="1278525" y="149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{E4709D24-C115-4965-9C9D-3E95B2AB5D6E}</a:tableStyleId>
              </a:tblPr>
              <a:tblGrid>
                <a:gridCol w="2195650"/>
                <a:gridCol w="2195650"/>
                <a:gridCol w="2195650"/>
              </a:tblGrid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TypeGraphQL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Apollo Server</a:t>
                      </a:r>
                      <a:endParaRPr b="1" sz="800"/>
                    </a:p>
                  </a:txBody>
                  <a:tcPr marT="91425" marB="91425" marR="91425" marL="91425"/>
                </a:tc>
              </a:tr>
              <a:tr h="35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Дефиниция на схемата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Декоратори (</a:t>
                      </a:r>
                      <a:r>
                        <a:rPr lang="en-GB" sz="8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@ObjectType</a:t>
                      </a:r>
                      <a:r>
                        <a:rPr lang="en-GB" sz="800"/>
                        <a:t>, </a:t>
                      </a:r>
                      <a:r>
                        <a:rPr lang="en-GB" sz="8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@Resolver</a:t>
                      </a:r>
                      <a:r>
                        <a:rPr lang="en-GB" sz="800"/>
                        <a:t>)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SDL и кодови дефиниции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Типизация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Напълно интегрирана с TypeScript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Допълнителна настройка за TS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Автентикация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@Authorized()</a:t>
                      </a:r>
                      <a:r>
                        <a:rPr lang="en-GB" sz="800"/>
                        <a:t> за роли и права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Контекст, middleware, JWT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Dependency Injection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Вградена (</a:t>
                      </a:r>
                      <a:r>
                        <a:rPr lang="en-GB" sz="8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typedi</a:t>
                      </a:r>
                      <a:r>
                        <a:rPr lang="en-GB" sz="800"/>
                        <a:t>, IoC контейнер)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Няма вградена DI поддръжка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Изпълнение на заявки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Директно в TypeScript класове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Apollo управлява изпълнението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Subscriptions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Възможно чрез WebSockets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Вградена GraphQL subscriptions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Кеширане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Зависи от базовата архитектура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Apollo Cache, автоматично управление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За кого е подходящ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TypeScript-first приложения, по-малки проекти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Големи, сложни GraphQL API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Леснота на настройка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По-интуитивен за TypeScript разработчици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Гъвкав, но изисква допълнителни конфигурации</a:t>
                      </a:r>
                      <a:endParaRPr sz="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5722731" y="1946000"/>
            <a:ext cx="22722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REST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875" y="1497125"/>
            <a:ext cx="2547925" cy="19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ctrTitle"/>
          </p:nvPr>
        </p:nvSpPr>
        <p:spPr>
          <a:xfrm>
            <a:off x="740325" y="1671900"/>
            <a:ext cx="3048600" cy="12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GraphQl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20"/>
              <a:t>Прилики:</a:t>
            </a:r>
            <a:endParaRPr sz="2720"/>
          </a:p>
        </p:txBody>
      </p:sp>
      <p:sp>
        <p:nvSpPr>
          <p:cNvPr id="90" name="Google Shape;90;p18"/>
          <p:cNvSpPr txBox="1"/>
          <p:nvPr>
            <p:ph idx="4294967295" type="body"/>
          </p:nvPr>
        </p:nvSpPr>
        <p:spPr>
          <a:xfrm>
            <a:off x="311700" y="1106725"/>
            <a:ext cx="85206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Клиент-сървър комуникация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Получаване, създаване, обновяване и изтриване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HTTP протокол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JSON формат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20"/>
              <a:t>Разлики:</a:t>
            </a:r>
            <a:endParaRPr sz="2720"/>
          </a:p>
        </p:txBody>
      </p:sp>
      <p:sp>
        <p:nvSpPr>
          <p:cNvPr id="96" name="Google Shape;96;p19"/>
          <p:cNvSpPr txBox="1"/>
          <p:nvPr>
            <p:ph idx="4294967295" type="body"/>
          </p:nvPr>
        </p:nvSpPr>
        <p:spPr>
          <a:xfrm>
            <a:off x="311700" y="1106725"/>
            <a:ext cx="8520600" cy="34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Endpoints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Множество запитвания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Over/underfetching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Документация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Кеширане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Кое е по- доброто?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513" y="2052600"/>
            <a:ext cx="4606975" cy="24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Schemas, Queries, Mutations &amp; Subscriptions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