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Raleway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bold.fntdata"/><Relationship Id="rId25" Type="http://schemas.openxmlformats.org/officeDocument/2006/relationships/font" Target="fonts/Raleway-regular.fntdata"/><Relationship Id="rId28" Type="http://schemas.openxmlformats.org/officeDocument/2006/relationships/font" Target="fonts/Raleway-boldItalic.fntdata"/><Relationship Id="rId27" Type="http://schemas.openxmlformats.org/officeDocument/2006/relationships/font" Target="fonts/Raleway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c6f9544c1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c6f9544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c53d3c2a3c_0_12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c53d3c2a3c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c53d3c2a3c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c53d3c2a3c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c53d3c2a3c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c53d3c2a3c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c53d3c2a3c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c53d3c2a3c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c53d3c2a3c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c53d3c2a3c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c53d3c2a3c_0_6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c53d3c2a3c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c53d3c2a3c_0_14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c53d3c2a3c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c53d3c2a3c_0_15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c53d3c2a3c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c78cb5d29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2c78cb5d29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c78cb5d296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2c78cb5d296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c6f9544c1_0_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c6f9544c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c6f9544c1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c6f9544c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c51e0fc89f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c51e0fc89f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c6f9544c1_0_4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c6f9544c1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c53d3c2a3c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c53d3c2a3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c53d3c2a3c_0_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c53d3c2a3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c53d3c2a3c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c53d3c2a3c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c53d3c2a3c_0_7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c53d3c2a3c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2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" name="Google Shape;40;p9"/>
          <p:cNvSpPr txBox="1"/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1" name="Google Shape;41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2" name="Google Shape;42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l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ctrTitle"/>
          </p:nvPr>
        </p:nvSpPr>
        <p:spPr>
          <a:xfrm>
            <a:off x="480150" y="403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Обзор на Прототипно-базираното ООП и сравнение с "традиционното" ООП. Примери в JS. Какво е указателят this в JS?</a:t>
            </a:r>
            <a:endParaRPr sz="2100"/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480150" y="2978500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D9D9D9"/>
                </a:solidFill>
              </a:rPr>
              <a:t>Екип 5 - Велислава, Веселин, Никола и Петър-Габриел</a:t>
            </a:r>
            <a:endParaRPr>
              <a:solidFill>
                <a:srgbClr val="D9D9D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311700" y="3535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1625" lvl="0" marL="457200" rtl="0" algn="l"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150"/>
              <a:buFont typeface="Arial"/>
              <a:buChar char="●"/>
            </a:pPr>
            <a:r>
              <a:rPr lang="en" sz="11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Инициализираме обект с функцията Person:     </a:t>
            </a:r>
            <a:endParaRPr sz="11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9" name="Google Shape;11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4625" y="832150"/>
            <a:ext cx="4937675" cy="1068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832150"/>
            <a:ext cx="3663094" cy="106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●"/>
            </a:pPr>
            <a:r>
              <a:rPr lang="en" sz="17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Всяка функция има прототипен обект</a:t>
            </a:r>
            <a:endParaRPr sz="17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●"/>
            </a:pPr>
            <a:r>
              <a:rPr lang="en" sz="17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Този обект първоначално е празен, а след това приема свойства и методи добавени към него</a:t>
            </a:r>
            <a:endParaRPr sz="17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●"/>
            </a:pPr>
            <a:r>
              <a:rPr lang="en" sz="17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Ключов аспект в прототипното наследяване</a:t>
            </a:r>
            <a:endParaRPr sz="17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3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Прототип на функция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>
            <p:ph idx="1" type="body"/>
          </p:nvPr>
        </p:nvSpPr>
        <p:spPr>
          <a:xfrm>
            <a:off x="150125" y="174050"/>
            <a:ext cx="8836200" cy="480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●"/>
            </a:pPr>
            <a:r>
              <a:rPr lang="en" sz="13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Използваме свойството .prototype за да добавим метод към пртотипа на Person:</a:t>
            </a:r>
            <a:endParaRPr sz="13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●"/>
            </a:pPr>
            <a:r>
              <a:rPr lang="en" sz="13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Става част от прототип обекта, а не конкретно “john”:</a:t>
            </a:r>
            <a:endParaRPr sz="13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2" name="Google Shape;13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125" y="600063"/>
            <a:ext cx="7600950" cy="197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3988" y="3193350"/>
            <a:ext cx="5686425" cy="146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●"/>
            </a:pPr>
            <a:r>
              <a:rPr lang="en" sz="17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Когато свойство се добави към прототипа на дадена функция, то </a:t>
            </a:r>
            <a:r>
              <a:rPr lang="en" sz="17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за него </a:t>
            </a:r>
            <a:r>
              <a:rPr lang="en" sz="17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се заделя памет само веднъж и всеки обект сочи към това място в паметта</a:t>
            </a:r>
            <a:endParaRPr sz="17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●"/>
            </a:pPr>
            <a:r>
              <a:rPr lang="en" sz="17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На пръв поглед би изглеждало сякаш наподобява статично свойство, но това не е така</a:t>
            </a:r>
            <a:endParaRPr sz="17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655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●"/>
            </a:pPr>
            <a:r>
              <a:rPr lang="en" sz="17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Прототипните функции имат достъп до контекста на даден обект и могат да бъдат достъпвани чрез него</a:t>
            </a:r>
            <a:endParaRPr sz="17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2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Прототипните свойства са споделени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 txBox="1"/>
          <p:nvPr>
            <p:ph idx="1" type="body"/>
          </p:nvPr>
        </p:nvSpPr>
        <p:spPr>
          <a:xfrm>
            <a:off x="212950" y="4343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В този пример създаваме още един обект използвайки конструктора Person и когато извикаме sayHello() чрез него, прототипната функция успява да достъпи неговия контекст: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p26"/>
          <p:cNvPicPr preferRelativeResize="0"/>
          <p:nvPr/>
        </p:nvPicPr>
        <p:blipFill rotWithShape="1">
          <a:blip r:embed="rId3">
            <a:alphaModFix/>
          </a:blip>
          <a:srcRect b="-3369" l="5140" r="-5140" t="3370"/>
          <a:stretch/>
        </p:blipFill>
        <p:spPr>
          <a:xfrm>
            <a:off x="327375" y="1504300"/>
            <a:ext cx="7677150" cy="2400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6" name="Google Shape;146;p26"/>
          <p:cNvCxnSpPr/>
          <p:nvPr/>
        </p:nvCxnSpPr>
        <p:spPr>
          <a:xfrm rot="10800000">
            <a:off x="3654250" y="3727075"/>
            <a:ext cx="1292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7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__proto__</a:t>
            </a:r>
            <a:endParaRPr/>
          </a:p>
        </p:txBody>
      </p:sp>
      <p:sp>
        <p:nvSpPr>
          <p:cNvPr id="152" name="Google Shape;152;p27"/>
          <p:cNvSpPr txBox="1"/>
          <p:nvPr>
            <p:ph idx="1" type="body"/>
          </p:nvPr>
        </p:nvSpPr>
        <p:spPr>
          <a:xfrm>
            <a:off x="311700" y="1152475"/>
            <a:ext cx="8520600" cy="3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09610" lvl="0" marL="457200" rtl="0" algn="l"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276"/>
              <a:buFont typeface="Arial"/>
              <a:buChar char="●"/>
            </a:pPr>
            <a:r>
              <a:rPr lang="en" sz="1275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Въпреки, че имаме възможността да променяме самия прототип през даден обект, това обикновено не е препоръчително</a:t>
            </a:r>
            <a:endParaRPr sz="1275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09610" lvl="0" marL="457200" rtl="0" algn="l"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276"/>
              <a:buFont typeface="Arial"/>
              <a:buChar char="●"/>
            </a:pPr>
            <a:r>
              <a:rPr lang="en" sz="1275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Идеята е това да бъдат споделени свойства, които да бъдат еднакви за всички класове и тяхната промяна да се случва централизирано през конструктор функцията </a:t>
            </a:r>
            <a:endParaRPr sz="1275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08490" lvl="0" marL="457200" rtl="0" algn="l">
              <a:spcBef>
                <a:spcPts val="1200"/>
              </a:spcBef>
              <a:spcAft>
                <a:spcPts val="0"/>
              </a:spcAft>
              <a:buClr>
                <a:srgbClr val="202122"/>
              </a:buClr>
              <a:buSzPts val="1258"/>
              <a:buFont typeface="Arial"/>
              <a:buChar char="●"/>
            </a:pPr>
            <a:r>
              <a:rPr lang="en" sz="1258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Better to use: </a:t>
            </a:r>
            <a:endParaRPr sz="1258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457200" lvl="0" marL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258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Object.getPrototypeOf() and Object.setPrototypeOf()</a:t>
            </a:r>
            <a:endParaRPr sz="1258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3" name="Google Shape;15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1225" y="2503475"/>
            <a:ext cx="4581525" cy="714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4" name="Google Shape;154;p27"/>
          <p:cNvCxnSpPr/>
          <p:nvPr/>
        </p:nvCxnSpPr>
        <p:spPr>
          <a:xfrm rot="10800000">
            <a:off x="3331300" y="2315225"/>
            <a:ext cx="2082300" cy="114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5" name="Google Shape;155;p27"/>
          <p:cNvCxnSpPr/>
          <p:nvPr/>
        </p:nvCxnSpPr>
        <p:spPr>
          <a:xfrm flipH="1" rot="10800000">
            <a:off x="3465725" y="2280463"/>
            <a:ext cx="2048700" cy="116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8"/>
          <p:cNvSpPr txBox="1"/>
          <p:nvPr>
            <p:ph idx="1" type="body"/>
          </p:nvPr>
        </p:nvSpPr>
        <p:spPr>
          <a:xfrm>
            <a:off x="311700" y="2817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4325" lvl="0" marL="457200" rtl="0" algn="l"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350"/>
              <a:buFont typeface="Arial"/>
              <a:buChar char="●"/>
            </a:pPr>
            <a:r>
              <a:rPr lang="en" sz="13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Какво се случва, ако се опитаме да променим прототипно свойство директно?</a:t>
            </a:r>
            <a:endParaRPr sz="13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1" name="Google Shape;16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400" y="2666000"/>
            <a:ext cx="5676900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13" y="677413"/>
            <a:ext cx="7724775" cy="1400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8"/>
          <p:cNvSpPr txBox="1"/>
          <p:nvPr/>
        </p:nvSpPr>
        <p:spPr>
          <a:xfrm>
            <a:off x="311738" y="2255063"/>
            <a:ext cx="7724700" cy="3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●"/>
            </a:pPr>
            <a:r>
              <a:rPr lang="en" sz="1300">
                <a:solidFill>
                  <a:schemeClr val="dk2"/>
                </a:solidFill>
              </a:rPr>
              <a:t>Създава се ново свойство на конкретния обект:</a:t>
            </a:r>
            <a:endParaRPr sz="1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9"/>
          <p:cNvSpPr txBox="1"/>
          <p:nvPr>
            <p:ph type="title"/>
          </p:nvPr>
        </p:nvSpPr>
        <p:spPr>
          <a:xfrm>
            <a:off x="490250" y="526350"/>
            <a:ext cx="68532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Прототипни вериги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0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</a:t>
            </a:r>
            <a:r>
              <a:rPr lang="en"/>
              <a:t>his в JavaScript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1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Благодарим ви за вниманието!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265500" y="1678650"/>
            <a:ext cx="4045200" cy="178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План</a:t>
            </a:r>
            <a:endParaRPr/>
          </a:p>
        </p:txBody>
      </p:sp>
      <p:sp>
        <p:nvSpPr>
          <p:cNvPr id="65" name="Google Shape;65;p1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"Tрадиционно" ООП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Прототипно-базирано ООП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Prototype chaining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this</a:t>
            </a:r>
            <a:endParaRPr sz="210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4343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Какво е “традиционното” ООП?</a:t>
            </a:r>
            <a:endParaRPr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109725"/>
            <a:ext cx="4260300" cy="20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●"/>
            </a:pPr>
            <a:r>
              <a:rPr lang="en">
                <a:solidFill>
                  <a:srgbClr val="666666"/>
                </a:solidFill>
              </a:rPr>
              <a:t>Абстракция </a:t>
            </a:r>
            <a:endParaRPr>
              <a:solidFill>
                <a:srgbClr val="66666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●"/>
            </a:pPr>
            <a:r>
              <a:rPr lang="en">
                <a:solidFill>
                  <a:srgbClr val="666666"/>
                </a:solidFill>
              </a:rPr>
              <a:t>Капсулация</a:t>
            </a:r>
            <a:endParaRPr>
              <a:solidFill>
                <a:srgbClr val="666666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666666"/>
              </a:solidFill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4572000" y="1109725"/>
            <a:ext cx="3674700" cy="103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Source Sans Pro"/>
              <a:buChar char="●"/>
            </a:pPr>
            <a:r>
              <a:rPr lang="en" sz="1800">
                <a:solidFill>
                  <a:srgbClr val="666666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Наследяване</a:t>
            </a:r>
            <a:endParaRPr sz="1800">
              <a:solidFill>
                <a:srgbClr val="666666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Source Sans Pro"/>
              <a:buChar char="●"/>
            </a:pPr>
            <a:r>
              <a:rPr lang="en" sz="1800">
                <a:solidFill>
                  <a:srgbClr val="666666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Полиморфизъм</a:t>
            </a:r>
            <a:endParaRPr sz="1800">
              <a:solidFill>
                <a:srgbClr val="666666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7550" y="2168475"/>
            <a:ext cx="5508901" cy="28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6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6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551" y="136875"/>
            <a:ext cx="4183100" cy="486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0888" y="136875"/>
            <a:ext cx="3654230" cy="486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490250" y="526350"/>
            <a:ext cx="8541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Прототипно-базирано ООП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Прототип?</a:t>
            </a:r>
            <a:endParaRPr/>
          </a:p>
        </p:txBody>
      </p:sp>
      <p:sp>
        <p:nvSpPr>
          <p:cNvPr id="93" name="Google Shape;93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9725" lvl="0" marL="457200" rtl="0" algn="l"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750"/>
              <a:buFont typeface="Arial"/>
              <a:buChar char="●"/>
            </a:pPr>
            <a:r>
              <a:rPr lang="en" sz="17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Първоначален модел на даден продукт</a:t>
            </a:r>
            <a:endParaRPr sz="17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7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39725" lvl="0" marL="457200" rtl="0" algn="l">
              <a:spcBef>
                <a:spcPts val="1200"/>
              </a:spcBef>
              <a:spcAft>
                <a:spcPts val="0"/>
              </a:spcAft>
              <a:buClr>
                <a:srgbClr val="202122"/>
              </a:buClr>
              <a:buSzPts val="1750"/>
              <a:buFont typeface="Arial"/>
              <a:buChar char="●"/>
            </a:pPr>
            <a:r>
              <a:rPr lang="en" sz="17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Дава базова функционалност, която, в последствие, може да бъде подобрена и/или надградена</a:t>
            </a:r>
            <a:endParaRPr sz="17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Прототипи в JS (общо казано)</a:t>
            </a:r>
            <a:endParaRPr/>
          </a:p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1074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771"/>
              <a:buFont typeface="Arial"/>
              <a:buChar char="●"/>
            </a:pPr>
            <a:r>
              <a:rPr lang="en" sz="1771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Всеки обект има прототип</a:t>
            </a:r>
            <a:endParaRPr sz="1771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1771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1074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202122"/>
              </a:buClr>
              <a:buSzPts val="1771"/>
              <a:buFont typeface="Arial"/>
              <a:buChar char="●"/>
            </a:pPr>
            <a:r>
              <a:rPr lang="en" sz="1771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Нов обект може да бъде създаден използвайки съществуващ прототип</a:t>
            </a:r>
            <a:endParaRPr sz="1771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1771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1074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202122"/>
              </a:buClr>
              <a:buSzPts val="1771"/>
              <a:buFont typeface="Arial"/>
              <a:buChar char="●"/>
            </a:pPr>
            <a:r>
              <a:rPr lang="en" sz="1771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На всеки обект може индивидуално да бъде добавянa функционалност</a:t>
            </a:r>
            <a:endParaRPr sz="1771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1171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i="1" sz="1171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i="1" sz="1171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1171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1171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1171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Как се създават обекти?</a:t>
            </a:r>
            <a:endParaRPr/>
          </a:p>
        </p:txBody>
      </p:sp>
      <p:sp>
        <p:nvSpPr>
          <p:cNvPr id="105" name="Google Shape;105;p20"/>
          <p:cNvSpPr txBox="1"/>
          <p:nvPr>
            <p:ph idx="1" type="body"/>
          </p:nvPr>
        </p:nvSpPr>
        <p:spPr>
          <a:xfrm>
            <a:off x="311700" y="1152475"/>
            <a:ext cx="8520600" cy="37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32500" lnSpcReduction="20000"/>
          </a:bodyPr>
          <a:lstStyle/>
          <a:p>
            <a:pPr indent="-337423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5273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Чрез използването на литерал - {}, което използва конструктор ф-ята на Object</a:t>
            </a:r>
            <a:endParaRPr sz="5273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5273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7423" lvl="0" marL="45720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5273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Използване на персонализирана конструктор функция </a:t>
            </a:r>
            <a:endParaRPr sz="5273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5273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7423" lvl="0" marL="45720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5273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Извикването и с ключовата дума “new” създава обект</a:t>
            </a:r>
            <a:endParaRPr sz="5273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5273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7423" lvl="0" marL="45720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5273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Всяка (конструктор) функция има прототип</a:t>
            </a:r>
            <a:endParaRPr sz="5273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>
            <p:ph idx="1" type="body"/>
          </p:nvPr>
        </p:nvSpPr>
        <p:spPr>
          <a:xfrm>
            <a:off x="311700" y="353575"/>
            <a:ext cx="2958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1625" lvl="0" marL="457200" rtl="0" algn="l"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150"/>
              <a:buFont typeface="Arial"/>
              <a:buChar char="●"/>
            </a:pPr>
            <a:r>
              <a:rPr lang="en" sz="11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Инициализираме празен обект:                 </a:t>
            </a:r>
            <a:endParaRPr sz="11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74463" y="832138"/>
            <a:ext cx="5457825" cy="412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550" y="832150"/>
            <a:ext cx="2959040" cy="264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1"/>
          <p:cNvSpPr txBox="1"/>
          <p:nvPr/>
        </p:nvSpPr>
        <p:spPr>
          <a:xfrm>
            <a:off x="3329600" y="353575"/>
            <a:ext cx="5698500" cy="6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162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150"/>
              <a:buFont typeface="Arial"/>
              <a:buChar char="●"/>
            </a:pPr>
            <a:r>
              <a:rPr lang="en" sz="1150">
                <a:solidFill>
                  <a:srgbClr val="202122"/>
                </a:solidFill>
                <a:highlight>
                  <a:srgbClr val="FFFFFF"/>
                </a:highlight>
              </a:rPr>
              <a:t>Създава се от конструктор функцията на Object и има неговия прототип:</a:t>
            </a:r>
            <a:endParaRPr sz="1150">
              <a:solidFill>
                <a:srgbClr val="2021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