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4"/>
  </p:notesMasterIdLst>
  <p:handoutMasterIdLst>
    <p:handoutMasterId r:id="rId25"/>
  </p:handoutMasterIdLst>
  <p:sldIdLst>
    <p:sldId id="410" r:id="rId5"/>
    <p:sldId id="383" r:id="rId6"/>
    <p:sldId id="411" r:id="rId7"/>
    <p:sldId id="412" r:id="rId8"/>
    <p:sldId id="423" r:id="rId9"/>
    <p:sldId id="403" r:id="rId10"/>
    <p:sldId id="417" r:id="rId11"/>
    <p:sldId id="419" r:id="rId12"/>
    <p:sldId id="420" r:id="rId13"/>
    <p:sldId id="421" r:id="rId14"/>
    <p:sldId id="432" r:id="rId15"/>
    <p:sldId id="431" r:id="rId16"/>
    <p:sldId id="427" r:id="rId17"/>
    <p:sldId id="430" r:id="rId18"/>
    <p:sldId id="429" r:id="rId19"/>
    <p:sldId id="416" r:id="rId20"/>
    <p:sldId id="425" r:id="rId21"/>
    <p:sldId id="398" r:id="rId22"/>
    <p:sldId id="4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86F93-440D-D846-B181-ED01B6F0857E}" v="5" dt="2024-05-08T06:02:54.832"/>
    <p1510:client id="{33250501-A7A6-73E7-2059-C28FEE3204DA}" v="57" dt="2024-05-09T11:39:06.456"/>
    <p1510:client id="{49A50BE1-B499-F914-E17D-AA8F835DC8A0}" v="102" dt="2024-05-08T06:27:10.078"/>
    <p1510:client id="{49CEC6B8-C4E0-34AD-72C1-DA48E7AF70AD}" v="659" dt="2024-05-08T17:16:22.037"/>
    <p1510:client id="{585EB447-3615-6E82-43DA-A3FBAAAD483F}" v="17" dt="2024-05-08T15:26:30.052"/>
    <p1510:client id="{5F4A7660-467B-EA9D-2E6B-C0E81BFAF4C4}" v="8" dt="2024-05-10T04:21:41.171"/>
    <p1510:client id="{70D88689-4A22-8776-CA53-EE5FB76EEF48}" v="878" dt="2024-05-08T07:04:29.563"/>
    <p1510:client id="{710AA7B2-F457-604D-B44A-9847293E3C0C}" v="1832" dt="2024-05-08T17:49:11.814"/>
    <p1510:client id="{7A691145-9AD0-0E1E-CABA-781172399C3D}" v="24" dt="2024-05-08T13:12:58.379"/>
    <p1510:client id="{947389AC-4689-5DB4-26A1-0B9FAFD4349E}" v="91" dt="2024-05-08T07:03:59.148"/>
    <p1510:client id="{A0593BE2-CD05-A515-E090-C9E05AE2C69C}" v="237" dt="2024-05-08T17:50:55.957"/>
    <p1510:client id="{BCE16A11-EB6C-437F-99B1-DC1A1A170AFF}" v="15" dt="2024-05-08T06:49:22.846"/>
    <p1510:client id="{D545FD15-3D75-2619-AA2D-86FAC50F0922}" v="12" dt="2024-05-10T05:28:21.606"/>
    <p1510:client id="{E5C14D0D-8EED-4639-9479-1BA4305B2FCE}" v="1163" dt="2024-05-08T17:48:46.760"/>
    <p1510:client id="{ECDC1C7B-C9B7-828E-5CFE-1395A1336EBA}" v="23" dt="2024-05-09T20:31:10.077"/>
    <p1510:client id="{ED9C312F-DEBE-A47B-BA21-F4D8A8E753B6}" v="257" dt="2024-05-09T17:06:41.451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ypegraphql.com/docs/examples.html" TargetMode="External"/><Relationship Id="rId3" Type="http://schemas.openxmlformats.org/officeDocument/2006/relationships/hyperlink" Target="https://konghq.com/blog/learning-center/graphql" TargetMode="External"/><Relationship Id="rId7" Type="http://schemas.openxmlformats.org/officeDocument/2006/relationships/hyperlink" Target="https://typegraphql.com/docs/introduction.html" TargetMode="External"/><Relationship Id="rId12" Type="http://schemas.openxmlformats.org/officeDocument/2006/relationships/hyperlink" Target="https://serverless.pub/the-power-of-serverless-graphql-with-appsync/" TargetMode="External"/><Relationship Id="rId2" Type="http://schemas.openxmlformats.org/officeDocument/2006/relationships/hyperlink" Target="https://graphql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zone.com/articles/why-and-when-to-use-graphql-1" TargetMode="External"/><Relationship Id="rId11" Type="http://schemas.openxmlformats.org/officeDocument/2006/relationships/hyperlink" Target="https://www.youtube.com/watch?v=xMCnDesBggM&amp;list=PL4cUxeGkcC9gUxtblNUahcsg0WLxmrK_y&amp;index=1" TargetMode="External"/><Relationship Id="rId5" Type="http://schemas.openxmlformats.org/officeDocument/2006/relationships/hyperlink" Target="https://www.apollographql.com/blog/mutation-vs-query-when-to-use-graphql-mutation" TargetMode="External"/><Relationship Id="rId10" Type="http://schemas.openxmlformats.org/officeDocument/2006/relationships/hyperlink" Target="https://youtu.be/ZQL7tL2S0oQ?si=1rvRXJLB0N6mZu92" TargetMode="External"/><Relationship Id="rId4" Type="http://schemas.openxmlformats.org/officeDocument/2006/relationships/hyperlink" Target="https://aws.amazon.com/compare/the-difference-between-graphql-and-rest/" TargetMode="External"/><Relationship Id="rId9" Type="http://schemas.openxmlformats.org/officeDocument/2006/relationships/hyperlink" Target="https://www.reddit.com/r/graphql/comments/p0mso3/typegraphql_vs_graphql_with_typescrip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b="0" err="1">
                <a:ea typeface="+mj-lt"/>
                <a:cs typeface="+mj-lt"/>
              </a:rPr>
              <a:t>GraphQL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EFE28-85FA-BEDB-28A5-F6AF836F7EC6}"/>
              </a:ext>
            </a:extLst>
          </p:cNvPr>
          <p:cNvSpPr>
            <a:spLocks noGrp="1"/>
          </p:cNvSpPr>
          <p:nvPr/>
        </p:nvSpPr>
        <p:spPr>
          <a:xfrm>
            <a:off x="6315364" y="4121584"/>
            <a:ext cx="533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</a:rPr>
              <a:t>Изготвили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 err="1">
                <a:solidFill>
                  <a:schemeClr val="bg1"/>
                </a:solidFill>
              </a:rPr>
              <a:t>Мирослав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Маджаров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Дамян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Хинков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Калин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Лалов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7AE2-9914-F586-9315-492274CD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Мутации</a:t>
            </a:r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306BF1E-B354-16F1-7869-D0680558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46" y="2282065"/>
            <a:ext cx="9396205" cy="242639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3BB60F0-C964-4049-FB54-AFCC4B4C4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9" y="5217767"/>
            <a:ext cx="9402279" cy="13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A8DE-B52A-F3FE-2263-377EEA35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96" y="-147956"/>
            <a:ext cx="10972800" cy="1574317"/>
          </a:xfrm>
        </p:spPr>
        <p:txBody>
          <a:bodyPr/>
          <a:lstStyle/>
          <a:p>
            <a:r>
              <a:rPr lang="en-US" err="1"/>
              <a:t>Пример</a:t>
            </a:r>
            <a:r>
              <a:rPr lang="en-US"/>
              <a:t>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мутация</a:t>
            </a:r>
          </a:p>
        </p:txBody>
      </p:sp>
      <p:pic>
        <p:nvPicPr>
          <p:cNvPr id="6" name="Picture 5" descr="A computer code with text&#10;&#10;Description automatically generated">
            <a:extLst>
              <a:ext uri="{FF2B5EF4-FFF2-40B4-BE49-F238E27FC236}">
                <a16:creationId xmlns:a16="http://schemas.microsoft.com/office/drawing/2014/main" id="{EF1D2E9C-704B-429B-62A2-A898D1BD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2025073"/>
            <a:ext cx="109251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9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E6BC-597E-EDA2-5A6F-7E370414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Over-fetching </a:t>
            </a:r>
            <a:r>
              <a:rPr lang="bg-BG"/>
              <a:t>при </a:t>
            </a:r>
            <a:r>
              <a:rPr lang="en-US"/>
              <a:t>REST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38606-8358-02EE-8D73-01BFA784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192" y="2698533"/>
            <a:ext cx="4510300" cy="3583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AC3F0-59BD-2FCE-775A-5728220E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219450"/>
            <a:ext cx="3543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CA71-02CF-87A0-C207-8C1A1BFA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Over-fetching</a:t>
            </a:r>
            <a:br>
              <a:rPr lang="en-US"/>
            </a:br>
            <a:r>
              <a:rPr lang="bg-BG"/>
              <a:t>Решението на </a:t>
            </a:r>
            <a:r>
              <a:rPr lang="en-US" err="1"/>
              <a:t>GraphQL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2BAE4-728B-6F91-64AE-EC1B19F1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342076"/>
            <a:ext cx="4670098" cy="3921248"/>
          </a:xfrm>
          <a:prstGeom prst="rect">
            <a:avLst/>
          </a:prstGeom>
        </p:spPr>
      </p:pic>
      <p:pic>
        <p:nvPicPr>
          <p:cNvPr id="3" name="Picture 2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1241107E-7614-328D-5A02-C769900F6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67" y="3088861"/>
            <a:ext cx="5689046" cy="25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3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12C0-F876-72A9-F86F-832DD535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Under-fetching </a:t>
            </a:r>
            <a:r>
              <a:rPr lang="bg-BG"/>
              <a:t>при </a:t>
            </a:r>
            <a:r>
              <a:rPr lang="en-US"/>
              <a:t>REST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43B2C-0D41-9D56-1219-4FC8969D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44" y="2751800"/>
            <a:ext cx="4510300" cy="3583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86992D-81D2-CC8F-BBB6-DC61FFCD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27" y="3347042"/>
            <a:ext cx="3543300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238BF6-D577-71EA-CBDD-D32364763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27" y="4655263"/>
            <a:ext cx="3324225" cy="552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3CC122-F41D-FBF9-6015-6C68F40D1420}"/>
              </a:ext>
            </a:extLst>
          </p:cNvPr>
          <p:cNvSpPr/>
          <p:nvPr/>
        </p:nvSpPr>
        <p:spPr>
          <a:xfrm>
            <a:off x="106975" y="4131872"/>
            <a:ext cx="5193437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Допълнителна заявка</a:t>
            </a:r>
            <a:endParaRPr lang="en-US" sz="32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B0B775-E321-86A1-FA25-B8FE294128DC}"/>
              </a:ext>
            </a:extLst>
          </p:cNvPr>
          <p:cNvSpPr/>
          <p:nvPr/>
        </p:nvSpPr>
        <p:spPr>
          <a:xfrm>
            <a:off x="261891" y="2254350"/>
            <a:ext cx="5193437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Получаване на по-малко данни заради </a:t>
            </a:r>
            <a:r>
              <a:rPr lang="en-US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nest-</a:t>
            </a:r>
            <a:r>
              <a:rPr lang="bg-BG" sz="320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ване</a:t>
            </a:r>
            <a:endParaRPr lang="en-US" sz="32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9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CA71-02CF-87A0-C207-8C1A1BFA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Under-fetching</a:t>
            </a:r>
            <a:br>
              <a:rPr lang="en-US"/>
            </a:br>
            <a:r>
              <a:rPr lang="bg-BG"/>
              <a:t>Решението на </a:t>
            </a:r>
            <a:r>
              <a:rPr lang="en-US" err="1"/>
              <a:t>GraphQL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37CDE-A8EB-2C48-EB6E-031B214F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17" y="1325592"/>
            <a:ext cx="33051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0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8721A3-9345-7781-8C8F-A70DCD3F4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15810"/>
              </p:ext>
            </p:extLst>
          </p:nvPr>
        </p:nvGraphicFramePr>
        <p:xfrm>
          <a:off x="223266" y="2542821"/>
          <a:ext cx="5648349" cy="393382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648349">
                  <a:extLst>
                    <a:ext uri="{9D8B030D-6E8A-4147-A177-3AD203B41FA5}">
                      <a16:colId xmlns:a16="http://schemas.microsoft.com/office/drawing/2014/main" val="113902217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err="1">
                          <a:effectLst/>
                          <a:highlight>
                            <a:srgbClr val="FEFAED"/>
                          </a:highlight>
                          <a:latin typeface="Franklin Gothic Demi"/>
                        </a:rPr>
                        <a:t>Недостатъци</a:t>
                      </a:r>
                      <a:endParaRPr lang="en-US" sz="1800" b="1">
                        <a:effectLst/>
                        <a:highlight>
                          <a:srgbClr val="FEFAED"/>
                        </a:highlight>
                        <a:latin typeface="Franklin Gothic Dem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5223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Сложен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за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научаване</a:t>
                      </a:r>
                      <a:endParaRPr lang="en-US" sz="1800" b="0" i="0" u="none" strike="noStrike" noProof="0" err="1">
                        <a:solidFill>
                          <a:srgbClr val="000000"/>
                        </a:solidFill>
                        <a:effectLst/>
                        <a:highlight>
                          <a:srgbClr val="FDF4D9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4835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Трудности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при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кеширанe</a:t>
                      </a:r>
                      <a:endParaRPr lang="en-US" sz="1800" b="0" i="0" u="none" strike="noStrike" noProof="0" err="1">
                        <a:solidFill>
                          <a:srgbClr val="000000"/>
                        </a:solidFill>
                        <a:effectLst/>
                        <a:highlight>
                          <a:srgbClr val="FEFAED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1711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Предизвикателства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за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сигурността</a:t>
                      </a:r>
                      <a:endParaRPr lang="en-US" sz="1800" b="0" i="0" u="none" strike="noStrike" noProof="0" err="1">
                        <a:solidFill>
                          <a:srgbClr val="000000"/>
                        </a:solidFill>
                        <a:effectLst/>
                        <a:highlight>
                          <a:srgbClr val="FDF4D9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4364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Липса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на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стандартизация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за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обработване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на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EFAED"/>
                          </a:highlight>
                        </a:rPr>
                        <a:t>грешките</a:t>
                      </a:r>
                      <a:endParaRPr lang="en-US" err="1"/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05925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Проблеми</a:t>
                      </a: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 с </a:t>
                      </a:r>
                      <a:r>
                        <a:rPr lang="en-US" sz="1800" b="0" i="0" u="none" strike="noStrike" noProof="0" err="1">
                          <a:solidFill>
                            <a:schemeClr val="bg1"/>
                          </a:solidFill>
                          <a:effectLst/>
                          <a:highlight>
                            <a:srgbClr val="FDF4D9"/>
                          </a:highlight>
                        </a:rPr>
                        <a:t>производителността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highlight>
                          <a:srgbClr val="FDF4D9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547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6E298D-B058-8EA0-73CA-4FAE6C333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1662"/>
              </p:ext>
            </p:extLst>
          </p:nvPr>
        </p:nvGraphicFramePr>
        <p:xfrm>
          <a:off x="6323658" y="2542820"/>
          <a:ext cx="5648349" cy="393382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648349">
                  <a:extLst>
                    <a:ext uri="{9D8B030D-6E8A-4147-A177-3AD203B41FA5}">
                      <a16:colId xmlns:a16="http://schemas.microsoft.com/office/drawing/2014/main" val="113902217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err="1">
                          <a:effectLst/>
                          <a:highlight>
                            <a:srgbClr val="FEFAED"/>
                          </a:highlight>
                          <a:latin typeface="Franklin Gothic Demi"/>
                        </a:rPr>
                        <a:t>Предимства</a:t>
                      </a:r>
                      <a:endParaRPr lang="en-US" sz="1800" b="1">
                        <a:effectLst/>
                        <a:highlight>
                          <a:srgbClr val="FEFAED"/>
                        </a:highlight>
                        <a:latin typeface="Franklin Gothic Dem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5223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Получаваме</a:t>
                      </a:r>
                      <a:r>
                        <a:rPr lang="en-US" sz="1800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 </a:t>
                      </a: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точно</a:t>
                      </a:r>
                      <a:r>
                        <a:rPr lang="en-US" sz="1800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 </a:t>
                      </a: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това</a:t>
                      </a:r>
                      <a:r>
                        <a:rPr lang="en-US" sz="1800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, </a:t>
                      </a: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което</a:t>
                      </a:r>
                      <a:r>
                        <a:rPr lang="en-US" sz="1800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 </a:t>
                      </a: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искаме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4835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err="1">
                          <a:effectLst/>
                          <a:highlight>
                            <a:srgbClr val="FEFAED"/>
                          </a:highlight>
                          <a:latin typeface="Franklin Gothic Book"/>
                        </a:rPr>
                        <a:t>Няма</a:t>
                      </a:r>
                      <a:r>
                        <a:rPr lang="en-US" sz="1800">
                          <a:effectLst/>
                          <a:highlight>
                            <a:srgbClr val="FEFAED"/>
                          </a:highlight>
                          <a:latin typeface="Franklin Gothic Book"/>
                        </a:rPr>
                        <a:t> </a:t>
                      </a:r>
                      <a:r>
                        <a:rPr lang="en-US" sz="1800" err="1">
                          <a:effectLst/>
                          <a:highlight>
                            <a:srgbClr val="FEFAED"/>
                          </a:highlight>
                          <a:latin typeface="Franklin Gothic Book"/>
                        </a:rPr>
                        <a:t>различни</a:t>
                      </a:r>
                      <a:r>
                        <a:rPr lang="en-US" sz="1800">
                          <a:effectLst/>
                          <a:highlight>
                            <a:srgbClr val="FEFAED"/>
                          </a:highlight>
                          <a:latin typeface="Franklin Gothic Book"/>
                        </a:rPr>
                        <a:t> </a:t>
                      </a:r>
                      <a:r>
                        <a:rPr lang="en-US" sz="1800" err="1">
                          <a:effectLst/>
                          <a:highlight>
                            <a:srgbClr val="FEFAED"/>
                          </a:highlight>
                          <a:latin typeface="Franklin Gothic Book"/>
                        </a:rPr>
                        <a:t>версии</a:t>
                      </a:r>
                      <a:r>
                        <a:rPr lang="en-US" sz="1800">
                          <a:effectLst/>
                          <a:highlight>
                            <a:srgbClr val="FEFAED"/>
                          </a:highlight>
                          <a:latin typeface="Franklin Gothic Book"/>
                        </a:rPr>
                        <a:t> </a:t>
                      </a:r>
                      <a:r>
                        <a:rPr lang="en-US" sz="1800" err="1">
                          <a:effectLst/>
                          <a:highlight>
                            <a:srgbClr val="FEFAED"/>
                          </a:highlight>
                          <a:latin typeface="Franklin Gothic Book"/>
                        </a:rPr>
                        <a:t>на</a:t>
                      </a:r>
                      <a:r>
                        <a:rPr lang="en-US" sz="1800">
                          <a:effectLst/>
                          <a:highlight>
                            <a:srgbClr val="FEFAED"/>
                          </a:highlight>
                          <a:latin typeface="Franklin Gothic Book"/>
                        </a:rPr>
                        <a:t> API</a:t>
                      </a:r>
                      <a:endParaRPr lang="en-US" sz="1800" b="0" i="0" u="none" strike="noStrike" noProof="0">
                        <a:solidFill>
                          <a:schemeClr val="bg1"/>
                        </a:solidFill>
                        <a:effectLst/>
                        <a:highlight>
                          <a:srgbClr val="FEFAED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1711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Силна </a:t>
                      </a: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типизация</a:t>
                      </a:r>
                      <a:endParaRPr lang="en-US" sz="1800">
                        <a:effectLst/>
                        <a:highlight>
                          <a:srgbClr val="FDF4D9"/>
                        </a:highlight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4364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err="1">
                          <a:effectLst/>
                          <a:latin typeface="Franklin Gothic Book"/>
                        </a:rPr>
                        <a:t>Интроспекция</a:t>
                      </a:r>
                    </a:p>
                  </a:txBody>
                  <a:tcPr anchor="ctr">
                    <a:lnL w="9524">
                      <a:solidFill>
                        <a:srgbClr val="FBE284"/>
                      </a:solidFill>
                    </a:lnL>
                    <a:lnR w="9524">
                      <a:solidFill>
                        <a:srgbClr val="FBE284"/>
                      </a:solidFill>
                    </a:lnR>
                    <a:lnT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FBE284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10275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Развиваща</a:t>
                      </a:r>
                      <a:r>
                        <a:rPr lang="en-US" sz="1800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 </a:t>
                      </a: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се</a:t>
                      </a:r>
                      <a:r>
                        <a:rPr lang="en-US" sz="1800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 </a:t>
                      </a:r>
                      <a:r>
                        <a:rPr lang="en-US" sz="1800" err="1">
                          <a:effectLst/>
                          <a:highlight>
                            <a:srgbClr val="FDF4D9"/>
                          </a:highlight>
                          <a:latin typeface="Franklin Gothic Book"/>
                        </a:rPr>
                        <a:t>екосистема</a:t>
                      </a:r>
                      <a:endParaRPr lang="en-US" sz="1800">
                        <a:effectLst/>
                        <a:highlight>
                          <a:srgbClr val="FDF4D9"/>
                        </a:highlight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BE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54785"/>
                  </a:ext>
                </a:extLst>
              </a:tr>
            </a:tbl>
          </a:graphicData>
        </a:graphic>
      </p:graphicFrame>
      <p:pic>
        <p:nvPicPr>
          <p:cNvPr id="6" name="Picture 5" descr="Sad Doge Meme Template Png : Image - 459893 | Feels Bad Man / Sad Frog ...">
            <a:extLst>
              <a:ext uri="{FF2B5EF4-FFF2-40B4-BE49-F238E27FC236}">
                <a16:creationId xmlns:a16="http://schemas.microsoft.com/office/drawing/2014/main" id="{F08B4D07-6AB8-4C2D-23C5-7B911C3C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17" y="487220"/>
            <a:ext cx="2050473" cy="2050473"/>
          </a:xfrm>
          <a:prstGeom prst="rect">
            <a:avLst/>
          </a:prstGeom>
        </p:spPr>
      </p:pic>
      <p:pic>
        <p:nvPicPr>
          <p:cNvPr id="9" name="Picture 8" descr="Doge PNG Clipart - PNG All | PNG All">
            <a:extLst>
              <a:ext uri="{FF2B5EF4-FFF2-40B4-BE49-F238E27FC236}">
                <a16:creationId xmlns:a16="http://schemas.microsoft.com/office/drawing/2014/main" id="{B90CA5D2-9238-0C52-ADDD-E5EEFB2C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92499" y="-165245"/>
            <a:ext cx="2414730" cy="30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4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27D0-3C9C-7649-F047-E719D7AA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TypeGraphQL</a:t>
            </a:r>
            <a:endParaRPr lang="en-US"/>
          </a:p>
        </p:txBody>
      </p:sp>
      <p:pic>
        <p:nvPicPr>
          <p:cNvPr id="5" name="Content Placeholder 3" descr="A computer code with text&#10;&#10;Description automatically generated">
            <a:extLst>
              <a:ext uri="{FF2B5EF4-FFF2-40B4-BE49-F238E27FC236}">
                <a16:creationId xmlns:a16="http://schemas.microsoft.com/office/drawing/2014/main" id="{973A2A9C-1E8D-75E2-CDA1-13B0EBAE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53" y="2213601"/>
            <a:ext cx="5184607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err="1"/>
              <a:t>Благодар</a:t>
            </a:r>
            <a:r>
              <a:rPr lang="bg-BG"/>
              <a:t>им</a:t>
            </a:r>
            <a:r>
              <a:rPr lang="en-US"/>
              <a:t>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вниманието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CA71-02CF-87A0-C207-8C1A1BFA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Източници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EA4A1-81AB-47C0-49E1-5EDD1B6416E0}"/>
              </a:ext>
            </a:extLst>
          </p:cNvPr>
          <p:cNvSpPr txBox="1"/>
          <p:nvPr/>
        </p:nvSpPr>
        <p:spPr>
          <a:xfrm>
            <a:off x="594360" y="2503503"/>
            <a:ext cx="11301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https://graphql.org/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/>
              </a:rPr>
              <a:t>https://konghq.com/blog/learning-center/graphql</a:t>
            </a:r>
            <a:br>
              <a:rPr lang="bg-BG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4"/>
              </a:rPr>
              <a:t>https://aws.amazon.com/compare/the-difference-between-graphql-and-rest/</a:t>
            </a:r>
            <a:br>
              <a:rPr lang="bg-BG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5"/>
              </a:rPr>
              <a:t>https://www.apollographql.com/blog/mutation-vs-query-when-to-use-graphql-mutation</a:t>
            </a:r>
            <a:br>
              <a:rPr lang="bg-BG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6"/>
              </a:rPr>
              <a:t>https://dzone.com/articles/why-and-when-to-use-graphql-1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br>
              <a:rPr lang="bg-BG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7"/>
              </a:rPr>
              <a:t>https://typegraphql.com/docs/introduction.html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8"/>
              </a:rPr>
              <a:t>https://typegraphql.com/docs/examples.html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9"/>
              </a:rPr>
              <a:t>https://www.reddit.com/r/graphql/comments/p0mso3/typegraphql_vs_graphql_with_typescript/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10"/>
              </a:rPr>
              <a:t>https://youtu.be/ZQL7tL2S0oQ?si=1rvRXJLB0N6mZu92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11"/>
              </a:rPr>
              <a:t>https://www.youtube.com/watch?v=xMCnDesBggM&amp;list=PL4cUxeGkcC9gUxtblNUahcsg0WLxmrK_y&amp;index=1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12"/>
              </a:rPr>
              <a:t>https://serverless.pub/the-power-of-serverless-graphql-with-appsync/</a:t>
            </a:r>
            <a:br>
              <a:rPr lang="bg-BG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https://www.robinwieruch.de/why-graphql-advantages-disadvantages-alternatives/#graphql-advantages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0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err="1"/>
              <a:t>Съдържание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1796329"/>
            <a:ext cx="6788150" cy="4876077"/>
          </a:xfrm>
        </p:spPr>
        <p:txBody>
          <a:bodyPr vert="horz" lIns="0" tIns="457200" rIns="0" bIns="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rgbClr val="5D7D40"/>
                </a:solidFill>
                <a:ea typeface="+mn-lt"/>
                <a:cs typeface="+mn-lt"/>
              </a:rPr>
              <a:t>Representational State Transfer (REST) </a:t>
            </a:r>
            <a:endParaRPr lang="en-US" sz="2000"/>
          </a:p>
          <a:p>
            <a:pPr marL="457200" indent="-457200">
              <a:buAutoNum type="arabicPeriod"/>
            </a:pPr>
            <a:r>
              <a:rPr lang="en-US" sz="2000"/>
              <a:t>GraphQL</a:t>
            </a:r>
            <a:r>
              <a:rPr lang="en-US" sz="2000" dirty="0"/>
              <a:t> </a:t>
            </a:r>
          </a:p>
          <a:p>
            <a:pPr marL="457200" indent="-457200">
              <a:buAutoNum type="arabicPeriod"/>
            </a:pPr>
            <a:r>
              <a:rPr lang="en-US" sz="2000" err="1"/>
              <a:t>Прилики</a:t>
            </a:r>
            <a:r>
              <a:rPr lang="en-US" sz="2000" dirty="0"/>
              <a:t> и </a:t>
            </a:r>
            <a:r>
              <a:rPr lang="en-US" sz="2000" err="1"/>
              <a:t>разлики</a:t>
            </a:r>
            <a:r>
              <a:rPr lang="en-US" sz="2000" dirty="0"/>
              <a:t> </a:t>
            </a:r>
          </a:p>
          <a:p>
            <a:pPr marL="457200" indent="-457200">
              <a:buAutoNum type="arabicPeriod"/>
            </a:pPr>
            <a:r>
              <a:rPr lang="en-US" sz="2000" err="1"/>
              <a:t>Схема</a:t>
            </a:r>
            <a:r>
              <a:rPr lang="en-US" sz="2000"/>
              <a:t> </a:t>
            </a:r>
          </a:p>
          <a:p>
            <a:pPr marL="457200" indent="-457200">
              <a:buAutoNum type="arabicPeriod"/>
            </a:pPr>
            <a:r>
              <a:rPr lang="en-US" sz="2000" err="1"/>
              <a:t>Типове</a:t>
            </a:r>
            <a:r>
              <a:rPr lang="en-US" sz="2000" dirty="0"/>
              <a:t> 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Заявки</a:t>
            </a:r>
            <a:r>
              <a:rPr lang="en-US" sz="2000" dirty="0"/>
              <a:t> и </a:t>
            </a:r>
            <a:r>
              <a:rPr lang="en-US" sz="2000"/>
              <a:t>мутации</a:t>
            </a:r>
            <a:r>
              <a:rPr lang="en-US" sz="2000" dirty="0"/>
              <a:t> </a:t>
            </a:r>
          </a:p>
          <a:p>
            <a:pPr marL="457200" indent="-457200">
              <a:buAutoNum type="arabicPeriod"/>
            </a:pPr>
            <a:r>
              <a:rPr lang="en-US" sz="2000" dirty="0"/>
              <a:t>Over- и Under-fetching 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Недостатъци</a:t>
            </a:r>
            <a:r>
              <a:rPr lang="en-US" sz="2000" dirty="0"/>
              <a:t> и </a:t>
            </a:r>
            <a:r>
              <a:rPr lang="en-US" sz="2000" dirty="0" err="1"/>
              <a:t>предимства</a:t>
            </a:r>
            <a:r>
              <a:rPr lang="en-US" sz="2000" dirty="0"/>
              <a:t> 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TypeGraphQL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08EF79-8FB6-8661-5433-6AA5375FCA1A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89" y="1249857"/>
            <a:ext cx="9156530" cy="5611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4F533-5A31-0EFF-8C75-51DCD265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1150830" cy="1610934"/>
          </a:xfrm>
        </p:spPr>
        <p:txBody>
          <a:bodyPr/>
          <a:lstStyle/>
          <a:p>
            <a:r>
              <a:rPr lang="en-US" sz="4800">
                <a:ea typeface="+mj-lt"/>
                <a:cs typeface="+mj-lt"/>
              </a:rPr>
              <a:t>Representational State Transfer (REST)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7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E01F67-DA9A-6B5E-C00D-529DCF3A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489"/>
            <a:ext cx="9787659" cy="5893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19EA0-E840-B606-9F9D-9B92BEB6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483" y="2890885"/>
            <a:ext cx="3797517" cy="3967115"/>
          </a:xfrm>
          <a:prstGeom prst="rect">
            <a:avLst/>
          </a:prstGeom>
        </p:spPr>
      </p:pic>
      <p:pic>
        <p:nvPicPr>
          <p:cNvPr id="8" name="Picture 7" descr="Lizard PNG Transparent Images - PNG All">
            <a:extLst>
              <a:ext uri="{FF2B5EF4-FFF2-40B4-BE49-F238E27FC236}">
                <a16:creationId xmlns:a16="http://schemas.microsoft.com/office/drawing/2014/main" id="{A5FA91B7-59FA-C5C3-B27D-11024E6A6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795" y="5481021"/>
            <a:ext cx="1339516" cy="798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04C2B-6ACB-2CB6-6A14-ADDD2775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1150830" cy="1610934"/>
          </a:xfrm>
        </p:spPr>
        <p:txBody>
          <a:bodyPr/>
          <a:lstStyle/>
          <a:p>
            <a:r>
              <a:rPr lang="en-US" sz="4800" dirty="0" err="1">
                <a:ea typeface="+mj-lt"/>
                <a:cs typeface="+mj-lt"/>
              </a:rPr>
              <a:t>GraphQL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5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2598-FA1F-9ED2-0C46-4B422A5C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Прилики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3A336F-5446-93CA-34CA-B544FAA2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62" y="1444609"/>
            <a:ext cx="7038883" cy="49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7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D1FB21E-CCFB-8E64-064C-DB8195F86847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887500175"/>
              </p:ext>
            </p:extLst>
          </p:nvPr>
        </p:nvGraphicFramePr>
        <p:xfrm>
          <a:off x="99934" y="299803"/>
          <a:ext cx="11990289" cy="64363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6229">
                  <a:extLst>
                    <a:ext uri="{9D8B030D-6E8A-4147-A177-3AD203B41FA5}">
                      <a16:colId xmlns:a16="http://schemas.microsoft.com/office/drawing/2014/main" val="2351913331"/>
                    </a:ext>
                  </a:extLst>
                </a:gridCol>
                <a:gridCol w="4787295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5266765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</a:tblGrid>
              <a:tr h="9399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>
                        <a:latin typeface="Franklin Gothic Dem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3C4043"/>
                          </a:solidFill>
                        </a:rPr>
                        <a:t>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1" i="0" u="none" strike="noStrike" noProof="0" err="1">
                          <a:solidFill>
                            <a:srgbClr val="3C4043"/>
                          </a:solidFill>
                        </a:rPr>
                        <a:t>GraphQL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524444"/>
                  </a:ext>
                </a:extLst>
              </a:tr>
              <a:tr h="955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err="1">
                          <a:latin typeface="Franklin Gothic Demi"/>
                        </a:rPr>
                        <a:t>Какво</a:t>
                      </a:r>
                      <a:r>
                        <a:rPr lang="en-US" sz="2000" b="1">
                          <a:latin typeface="Franklin Gothic Demi"/>
                        </a:rPr>
                        <a:t> е?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noProof="0">
                          <a:solidFill>
                            <a:srgbClr val="3C4043"/>
                          </a:solidFill>
                        </a:rPr>
                        <a:t>Н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абор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от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правила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,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които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дефинират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структуриран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обмен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на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данни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между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клиент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и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сървър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noProof="0">
                          <a:solidFill>
                            <a:srgbClr val="3C4043"/>
                          </a:solidFill>
                        </a:rPr>
                        <a:t>Е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зик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за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заявки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,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стил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на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архитектура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и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набор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от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инструменти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за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създаване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и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манипулиране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C4043"/>
                          </a:solidFill>
                        </a:rPr>
                        <a:t>на</a:t>
                      </a:r>
                      <a:r>
                        <a:rPr lang="en-US" sz="1800" b="0" i="0" u="none" strike="noStrike" noProof="0">
                          <a:solidFill>
                            <a:srgbClr val="3C4043"/>
                          </a:solidFill>
                        </a:rPr>
                        <a:t> API.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73284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err="1">
                          <a:latin typeface="Franklin Gothic Demi"/>
                        </a:rPr>
                        <a:t>Най-подход</a:t>
                      </a: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ящо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Подходящ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за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прости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източници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данни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където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ресурсите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добре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дефинирани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 Подходящ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за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големи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сложни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и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взаимосвързани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източници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данни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9399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Достъп</a:t>
                      </a:r>
                      <a:r>
                        <a:rPr lang="en-US" sz="2000" b="1" i="0" u="none" strike="noStrike" baseline="0" noProof="0">
                          <a:solidFill>
                            <a:srgbClr val="000000"/>
                          </a:solidFill>
                          <a:latin typeface="Franklin Gothic Demi"/>
                        </a:rPr>
                        <a:t> </a:t>
                      </a: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до</a:t>
                      </a:r>
                      <a:r>
                        <a:rPr lang="en-US" sz="2000" b="1" i="0" u="none" strike="noStrike" baseline="0" noProof="0">
                          <a:solidFill>
                            <a:srgbClr val="000000"/>
                          </a:solidFill>
                          <a:latin typeface="Franklin Gothic Demi"/>
                        </a:rPr>
                        <a:t> </a:t>
                      </a: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данни</a:t>
                      </a:r>
                      <a:endParaRPr lang="en-US" sz="2000" b="1" err="1">
                        <a:latin typeface="Franklin Gothic Dem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И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ма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множество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крайни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точки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под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формата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URL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адреси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за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дефиниране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ресурси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.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И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ма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една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крайна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точка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URL.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955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Валидация</a:t>
                      </a:r>
                      <a:r>
                        <a:rPr lang="en-US" sz="2000" b="1" i="0" u="none" strike="noStrike" baseline="0" noProof="0">
                          <a:solidFill>
                            <a:srgbClr val="000000"/>
                          </a:solidFill>
                          <a:latin typeface="Franklin Gothic Demi"/>
                        </a:rPr>
                        <a:t> </a:t>
                      </a: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на</a:t>
                      </a:r>
                      <a:r>
                        <a:rPr lang="en-US" sz="2000" b="1" i="0" u="none" strike="noStrike" baseline="0" noProof="0">
                          <a:solidFill>
                            <a:srgbClr val="000000"/>
                          </a:solidFill>
                          <a:latin typeface="Franklin Gothic Demi"/>
                        </a:rPr>
                        <a:t> </a:t>
                      </a: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данни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К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лиентът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трябва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провери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дали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върнатите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данни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валидни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.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Н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евалидните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заявки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обикновено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се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отхвърлят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от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структурата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схемата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.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Това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води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до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автоматично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генерирано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съобщение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за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грешка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.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  <a:tr h="955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Връщане</a:t>
                      </a:r>
                      <a:r>
                        <a:rPr lang="en-US" sz="2000" b="1" i="0" u="none" strike="noStrike" baseline="0" noProof="0">
                          <a:solidFill>
                            <a:srgbClr val="000000"/>
                          </a:solidFill>
                          <a:latin typeface="Franklin Gothic Demi"/>
                        </a:rPr>
                        <a:t> </a:t>
                      </a: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на</a:t>
                      </a:r>
                      <a:r>
                        <a:rPr lang="en-US" sz="2000" b="1" i="0" u="none" strike="noStrike" baseline="0" noProof="0">
                          <a:solidFill>
                            <a:srgbClr val="000000"/>
                          </a:solidFill>
                          <a:latin typeface="Franklin Gothic Demi"/>
                        </a:rPr>
                        <a:t>  </a:t>
                      </a:r>
                      <a:endParaRPr lang="bg-BG" sz="2000" b="1" i="0" u="none" strike="noStrike" baseline="0" noProof="0">
                        <a:solidFill>
                          <a:srgbClr val="000000"/>
                        </a:solidFill>
                        <a:latin typeface="Franklin Gothic Demi"/>
                      </a:endParaRPr>
                    </a:p>
                    <a:p>
                      <a:pPr lvl="0" algn="ctr">
                        <a:buNone/>
                      </a:pPr>
                      <a:r>
                        <a:rPr lang="bg-BG" sz="2000" b="1" i="0" u="none" strike="noStrike" baseline="0" noProof="0">
                          <a:solidFill>
                            <a:srgbClr val="000000"/>
                          </a:solidFill>
                          <a:latin typeface="Franklin Gothic Demi"/>
                        </a:rPr>
                        <a:t>д</a:t>
                      </a: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анни</a:t>
                      </a:r>
                      <a:endParaRPr lang="en-US" sz="2000" b="1" i="0" u="none" strike="noStrike" baseline="0" noProof="0">
                        <a:solidFill>
                          <a:srgbClr val="000000"/>
                        </a:solidFill>
                        <a:latin typeface="Franklin Gothic Dem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В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ръща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данни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във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фиксирана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структура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дефинирана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от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сървъра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.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В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ръща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данни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в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гъвкава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структура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дефинирана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от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клиента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. 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43594"/>
                  </a:ext>
                </a:extLst>
              </a:tr>
              <a:tr h="955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Структуриране</a:t>
                      </a:r>
                      <a:r>
                        <a:rPr lang="en-US" sz="2000" b="1" i="0" u="none" strike="noStrike" baseline="0" noProof="0">
                          <a:solidFill>
                            <a:srgbClr val="000000"/>
                          </a:solidFill>
                          <a:latin typeface="Franklin Gothic Demi"/>
                        </a:rPr>
                        <a:t> и </a:t>
                      </a:r>
                      <a:r>
                        <a:rPr lang="en-US" sz="2000" b="1" i="0" u="none" strike="noStrike" baseline="0" noProof="0" err="1">
                          <a:solidFill>
                            <a:srgbClr val="000000"/>
                          </a:solidFill>
                          <a:latin typeface="Franklin Gothic Demi"/>
                        </a:rPr>
                        <a:t>дефиниране</a:t>
                      </a:r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bg-BG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Д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анните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са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слабо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типизирани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.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Така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че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клиентът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трябва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да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реши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как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да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интерпретира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форматираните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данни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когато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бъдат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върнати</a:t>
                      </a:r>
                      <a:r>
                        <a:rPr lang="en-US" sz="1800" b="0" i="0" u="none" strike="noStrike" baseline="0" noProof="0">
                          <a:solidFill>
                            <a:srgbClr val="FF0000"/>
                          </a:solidFill>
                          <a:latin typeface="Franklin Gothic Book"/>
                        </a:rPr>
                        <a:t>.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Данните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са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строго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типизирани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.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Така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клиентът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получава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данни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в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предварително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определени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и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взаимно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разбираеми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chemeClr val="bg1"/>
                          </a:solidFill>
                          <a:latin typeface="Franklin Gothic Book"/>
                        </a:rPr>
                        <a:t>формати</a:t>
                      </a: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Franklin Gothic Book"/>
                        </a:rPr>
                        <a:t>.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38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42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124F-A638-D161-E280-F3DC1E1A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anchor="b">
            <a:normAutofit/>
          </a:bodyPr>
          <a:lstStyle/>
          <a:p>
            <a:r>
              <a:rPr lang="en-US" err="1"/>
              <a:t>Схема</a:t>
            </a:r>
            <a:endParaRPr lang="en-US" b="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881E2-105D-389A-D299-181CD6CD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316" y="354325"/>
            <a:ext cx="52768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3D2B-B1C3-2271-F55A-0A6108CD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err="1"/>
              <a:t>Типове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161C-5FCC-A027-C654-9D73A260E6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294784"/>
            <a:ext cx="4554689" cy="989953"/>
          </a:xfrm>
        </p:spPr>
        <p:txBody>
          <a:bodyPr>
            <a:normAutofit fontScale="92500"/>
          </a:bodyPr>
          <a:lstStyle/>
          <a:p>
            <a:r>
              <a:rPr lang="bg-BG" sz="4000" b="1"/>
              <a:t>Скаларни(вградени</a:t>
            </a:r>
            <a:r>
              <a:rPr lang="en-US" sz="4000" b="1"/>
              <a:t>):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16D55-2110-365E-6F69-75DE2D6B1802}"/>
              </a:ext>
            </a:extLst>
          </p:cNvPr>
          <p:cNvSpPr/>
          <p:nvPr/>
        </p:nvSpPr>
        <p:spPr>
          <a:xfrm>
            <a:off x="594360" y="2869680"/>
            <a:ext cx="946093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8901E-836A-9D32-F31B-8CABDA13208C}"/>
              </a:ext>
            </a:extLst>
          </p:cNvPr>
          <p:cNvSpPr/>
          <p:nvPr/>
        </p:nvSpPr>
        <p:spPr>
          <a:xfrm>
            <a:off x="594360" y="3786377"/>
            <a:ext cx="163217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F5427-B397-DA92-D29A-F6505D81442D}"/>
              </a:ext>
            </a:extLst>
          </p:cNvPr>
          <p:cNvSpPr/>
          <p:nvPr/>
        </p:nvSpPr>
        <p:spPr>
          <a:xfrm>
            <a:off x="593719" y="4709707"/>
            <a:ext cx="189346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4EE91-400D-BBBC-E04E-F5E7B68BF0AE}"/>
              </a:ext>
            </a:extLst>
          </p:cNvPr>
          <p:cNvSpPr/>
          <p:nvPr/>
        </p:nvSpPr>
        <p:spPr>
          <a:xfrm>
            <a:off x="593719" y="5610610"/>
            <a:ext cx="2581156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Boolean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01C24-764E-D267-7ED9-58819A5E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10" y="3429000"/>
            <a:ext cx="5581161" cy="236592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891734-93DE-CF52-B123-41778501411C}"/>
              </a:ext>
            </a:extLst>
          </p:cNvPr>
          <p:cNvSpPr txBox="1">
            <a:spLocks/>
          </p:cNvSpPr>
          <p:nvPr/>
        </p:nvSpPr>
        <p:spPr>
          <a:xfrm>
            <a:off x="6341110" y="2203023"/>
            <a:ext cx="5119962" cy="1321412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4000" b="1"/>
              <a:t>Дефинирани от потребителя</a:t>
            </a:r>
            <a:r>
              <a:rPr lang="en-US" sz="4000" b="1"/>
              <a:t>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30ED12-2B11-4887-A0CC-1C54B0400EFD}"/>
              </a:ext>
            </a:extLst>
          </p:cNvPr>
          <p:cNvSpPr txBox="1">
            <a:spLocks/>
          </p:cNvSpPr>
          <p:nvPr/>
        </p:nvSpPr>
        <p:spPr>
          <a:xfrm>
            <a:off x="6341110" y="5882754"/>
            <a:ext cx="4297236" cy="776838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! – non nullable</a:t>
            </a:r>
            <a:br>
              <a:rPr lang="en-US" sz="4000" b="1"/>
            </a:br>
            <a:r>
              <a:rPr lang="en-US" sz="4000" b="1"/>
              <a:t>[] - </a:t>
            </a:r>
            <a:r>
              <a:rPr lang="bg-BG" sz="4000" b="1"/>
              <a:t>масив</a:t>
            </a:r>
            <a:r>
              <a:rPr lang="en-US" sz="4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39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8A67-B961-A9A8-50ED-4A969B87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Специален вид типове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3746E-50C2-7C8A-3E62-3C4AFC317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1" y="3518331"/>
            <a:ext cx="3324225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A4516-F14E-D690-C0B7-60037BD9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356" y="3018269"/>
            <a:ext cx="3171825" cy="3629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89E54-98F7-4C22-44A0-3E3EFED80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181" y="4085068"/>
            <a:ext cx="5000625" cy="1495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38C437-FA4F-622E-EADF-CE694708218A}"/>
              </a:ext>
            </a:extLst>
          </p:cNvPr>
          <p:cNvSpPr/>
          <p:nvPr/>
        </p:nvSpPr>
        <p:spPr>
          <a:xfrm>
            <a:off x="242455" y="2203514"/>
            <a:ext cx="3324225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Ако имаме заявка</a:t>
            </a:r>
            <a:endParaRPr lang="en-US" sz="40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974268-D8FC-2A94-7CF7-2F19411B720B}"/>
              </a:ext>
            </a:extLst>
          </p:cNvPr>
          <p:cNvSpPr/>
          <p:nvPr/>
        </p:nvSpPr>
        <p:spPr>
          <a:xfrm>
            <a:off x="3662410" y="2321459"/>
            <a:ext cx="3000953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bg-BG" sz="4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оято връща</a:t>
            </a:r>
            <a:endParaRPr lang="en-US" sz="40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000AEA-E03F-C75F-036F-2F7BF215FD36}"/>
              </a:ext>
            </a:extLst>
          </p:cNvPr>
          <p:cNvSpPr/>
          <p:nvPr/>
        </p:nvSpPr>
        <p:spPr>
          <a:xfrm>
            <a:off x="7582381" y="2367625"/>
            <a:ext cx="3324225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задължително е нужно</a:t>
            </a:r>
            <a:endParaRPr lang="en-US" sz="40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4EEBF-01C5-3C07-3EFD-DE3AC6C6508B}"/>
              </a:ext>
            </a:extLst>
          </p:cNvPr>
          <p:cNvSpPr txBox="1"/>
          <p:nvPr/>
        </p:nvSpPr>
        <p:spPr>
          <a:xfrm>
            <a:off x="591127" y="1006764"/>
            <a:ext cx="849283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4400" b="1">
                <a:solidFill>
                  <a:srgbClr val="000000"/>
                </a:solidFill>
                <a:latin typeface="Franklin Gothic Demi"/>
              </a:rPr>
              <a:t>Заявки и Мутации</a:t>
            </a:r>
            <a:r>
              <a:rPr lang="en-US" sz="4400">
                <a:solidFill>
                  <a:srgbClr val="000000"/>
                </a:solidFill>
                <a:latin typeface="Franklin Gothic Demi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B9E12-8AC3-4138-BF4D-720A5525AB1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{C3371C10-E96A-4A89-8F2E-136FEB78785C}tf78853419_win32</Template>
  <TotalTime>2</TotalTime>
  <Words>512</Words>
  <Application>Microsoft Office PowerPoint</Application>
  <PresentationFormat>Widescreen</PresentationFormat>
  <Paragraphs>78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Franklin Gothic Book</vt:lpstr>
      <vt:lpstr>Franklin Gothic Demi</vt:lpstr>
      <vt:lpstr>WordVisi_MSFontService</vt:lpstr>
      <vt:lpstr>WordVisiCarriageReturn_MSFontService</vt:lpstr>
      <vt:lpstr>Custom</vt:lpstr>
      <vt:lpstr>GraphQL</vt:lpstr>
      <vt:lpstr>Съдържание</vt:lpstr>
      <vt:lpstr>Representational State Transfer (REST)</vt:lpstr>
      <vt:lpstr>GraphQL</vt:lpstr>
      <vt:lpstr>Прилики</vt:lpstr>
      <vt:lpstr>PowerPoint Presentation</vt:lpstr>
      <vt:lpstr>Схема </vt:lpstr>
      <vt:lpstr>Типове </vt:lpstr>
      <vt:lpstr>Специален вид типове </vt:lpstr>
      <vt:lpstr>Мутации</vt:lpstr>
      <vt:lpstr>Пример за мутация</vt:lpstr>
      <vt:lpstr>Over-fetching при REST</vt:lpstr>
      <vt:lpstr>Over-fetching Решението на GraphQL</vt:lpstr>
      <vt:lpstr>Under-fetching при REST</vt:lpstr>
      <vt:lpstr>Under-fetching Решението на GraphQL</vt:lpstr>
      <vt:lpstr>PowerPoint Presentation</vt:lpstr>
      <vt:lpstr>TypeGraphQL</vt:lpstr>
      <vt:lpstr>Благодарим за вниманието!</vt:lpstr>
      <vt:lpstr>Източници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Дамян Илиянов Хинков</dc:creator>
  <cp:lastModifiedBy>Мирослав Пейчев Маджаров</cp:lastModifiedBy>
  <cp:revision>31</cp:revision>
  <dcterms:created xsi:type="dcterms:W3CDTF">2024-05-08T05:45:52Z</dcterms:created>
  <dcterms:modified xsi:type="dcterms:W3CDTF">2024-05-17T07:45:32Z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