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c51c801a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c51c801a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4c54208b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f4c54208b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c51c801a0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c51c801a0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f4c54208b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f4c54208b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c700641c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c700641c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c700641cf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c700641cf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c700641cf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c700641cf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c700641cf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c700641cf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c700641cf6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c700641cf6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c700641cf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c700641cf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c5fb22d42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c5fb22d4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c4c491dcc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c4c491dcc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c700641cf6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c700641cf6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c5fb22d42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c5fb22d42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c5fb22d42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c5fb22d42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c5fb22d420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c5fb22d42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c4c491dcc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c4c491dcc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c4c491dcc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c4c491dcc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c4c491dcc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c4c491dcc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c4c491dcc0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c4c491dcc0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22.png"/><Relationship Id="rId6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Relationship Id="rId4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265500" y="899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TypeScript: Classes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65500" y="2803075"/>
            <a:ext cx="4045200" cy="21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1900"/>
              <a:t>Екип 11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1900"/>
              <a:t>Андрей Калчев,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1900"/>
              <a:t>Николай Драгостинов,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1900"/>
              <a:t>Семир Балджиев,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1900"/>
              <a:t>Хилда Митева</a:t>
            </a:r>
            <a:endParaRPr sz="1900"/>
          </a:p>
        </p:txBody>
      </p:sp>
      <p:sp>
        <p:nvSpPr>
          <p:cNvPr id="56" name="Google Shape;56;p1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499" y="582136"/>
            <a:ext cx="3837000" cy="3837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Наследяване</a:t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bg"/>
              <a:t>TypeScript не поддържа множествено наследяване.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bg"/>
              <a:t>extends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6250" y="732825"/>
            <a:ext cx="4267199" cy="3429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Ред на инициализиране на класовете</a:t>
            </a:r>
            <a:endParaRPr/>
          </a:p>
        </p:txBody>
      </p:sp>
      <p:sp>
        <p:nvSpPr>
          <p:cNvPr id="129" name="Google Shape;129;p23"/>
          <p:cNvSpPr txBox="1"/>
          <p:nvPr/>
        </p:nvSpPr>
        <p:spPr>
          <a:xfrm>
            <a:off x="6134650" y="1133600"/>
            <a:ext cx="7671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1500">
                <a:solidFill>
                  <a:schemeClr val="dk2"/>
                </a:solidFill>
              </a:rPr>
              <a:t>output: </a:t>
            </a:r>
            <a:endParaRPr sz="1500">
              <a:solidFill>
                <a:schemeClr val="dk2"/>
              </a:solidFill>
            </a:endParaRPr>
          </a:p>
        </p:txBody>
      </p:sp>
      <p:pic>
        <p:nvPicPr>
          <p:cNvPr id="130" name="Google Shape;130;p23"/>
          <p:cNvPicPr preferRelativeResize="0"/>
          <p:nvPr/>
        </p:nvPicPr>
        <p:blipFill rotWithShape="1">
          <a:blip r:embed="rId3">
            <a:alphaModFix/>
          </a:blip>
          <a:srcRect b="0" l="0" r="0" t="7587"/>
          <a:stretch/>
        </p:blipFill>
        <p:spPr>
          <a:xfrm>
            <a:off x="6238375" y="1539500"/>
            <a:ext cx="1409700" cy="45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575" y="1133600"/>
            <a:ext cx="3442569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Полиморфизъм</a:t>
            </a:r>
            <a:endParaRPr/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bg"/>
              <a:t>П</a:t>
            </a:r>
            <a:r>
              <a:rPr lang="bg"/>
              <a:t>озволява на обекти от различни класове да имат общ интерфейс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bg"/>
              <a:t>Интерфейсът определя какви методи или свойства трябва да имат обектите, които го използват.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bg"/>
              <a:t>implements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bg"/>
              <a:t>Предефиниране на оператори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Пример</a:t>
            </a:r>
            <a:endParaRPr/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6175" y="1017725"/>
            <a:ext cx="4599918" cy="18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9250" y="2958625"/>
            <a:ext cx="3286125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450" y="1017725"/>
            <a:ext cx="2644780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Типови параметри (Generics) в TypeScript</a:t>
            </a:r>
            <a:endParaRPr/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6250" y="2142725"/>
            <a:ext cx="3202000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2038" y="2147475"/>
            <a:ext cx="2733675" cy="10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6"/>
          <p:cNvSpPr txBox="1"/>
          <p:nvPr/>
        </p:nvSpPr>
        <p:spPr>
          <a:xfrm>
            <a:off x="551200" y="3813575"/>
            <a:ext cx="67107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bg" sz="1800">
                <a:solidFill>
                  <a:schemeClr val="dk2"/>
                </a:solidFill>
              </a:rPr>
              <a:t>Защо са необходими? Какви проблеми решават?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4" name="Google Shape;154;p26"/>
          <p:cNvSpPr txBox="1"/>
          <p:nvPr/>
        </p:nvSpPr>
        <p:spPr>
          <a:xfrm>
            <a:off x="551200" y="1253375"/>
            <a:ext cx="59127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bg" sz="1800">
                <a:solidFill>
                  <a:schemeClr val="dk2"/>
                </a:solidFill>
              </a:rPr>
              <a:t>Какво са типови параметри? Общ преглед.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9850" y="2212638"/>
            <a:ext cx="3146126" cy="162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025" y="284100"/>
            <a:ext cx="3898450" cy="188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7"/>
          <p:cNvSpPr txBox="1"/>
          <p:nvPr/>
        </p:nvSpPr>
        <p:spPr>
          <a:xfrm>
            <a:off x="438000" y="2307963"/>
            <a:ext cx="4134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1800">
                <a:solidFill>
                  <a:schemeClr val="dk2"/>
                </a:solidFill>
              </a:rPr>
              <a:t>Решение с типови параметри: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62" name="Google Shape;162;p27"/>
          <p:cNvSpPr txBox="1"/>
          <p:nvPr/>
        </p:nvSpPr>
        <p:spPr>
          <a:xfrm>
            <a:off x="5042525" y="1030050"/>
            <a:ext cx="3192000" cy="11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1800">
                <a:solidFill>
                  <a:schemeClr val="dk2"/>
                </a:solidFill>
              </a:rPr>
              <a:t>Възможни решения: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bg" sz="1800">
                <a:solidFill>
                  <a:schemeClr val="dk2"/>
                </a:solidFill>
              </a:rPr>
              <a:t>any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bg" sz="1800">
                <a:solidFill>
                  <a:schemeClr val="dk2"/>
                </a:solidFill>
              </a:rPr>
              <a:t>нов клас за </a:t>
            </a:r>
            <a:r>
              <a:rPr lang="bg" sz="1800">
                <a:solidFill>
                  <a:schemeClr val="dk2"/>
                </a:solidFill>
              </a:rPr>
              <a:t>другия</a:t>
            </a:r>
            <a:r>
              <a:rPr lang="bg" sz="1800">
                <a:solidFill>
                  <a:schemeClr val="dk2"/>
                </a:solidFill>
              </a:rPr>
              <a:t> тип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63" name="Google Shape;163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34563" y="1321950"/>
            <a:ext cx="3596701" cy="239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7"/>
          <p:cNvSpPr txBox="1"/>
          <p:nvPr/>
        </p:nvSpPr>
        <p:spPr>
          <a:xfrm>
            <a:off x="5042525" y="92975"/>
            <a:ext cx="3959400" cy="7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1800">
                <a:solidFill>
                  <a:schemeClr val="dk2"/>
                </a:solidFill>
              </a:rPr>
              <a:t>Какво правим ако искам да имам и ФН, които съдържат букви?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65" name="Google Shape;165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7625" y="2921975"/>
            <a:ext cx="4306450" cy="204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Стойности по подразбиране на типовите параметри</a:t>
            </a:r>
            <a:endParaRPr/>
          </a:p>
        </p:txBody>
      </p:sp>
      <p:pic>
        <p:nvPicPr>
          <p:cNvPr id="171" name="Google Shape;17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688" y="3488425"/>
            <a:ext cx="7657024" cy="14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8"/>
          <p:cNvSpPr txBox="1"/>
          <p:nvPr/>
        </p:nvSpPr>
        <p:spPr>
          <a:xfrm>
            <a:off x="311700" y="1142650"/>
            <a:ext cx="7960500" cy="20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bg" sz="1800">
                <a:solidFill>
                  <a:schemeClr val="dk2"/>
                </a:solidFill>
              </a:rPr>
              <a:t>Типов параметър се счита за незадължителен, ако има стойност по подразбиране.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bg" sz="1800">
                <a:solidFill>
                  <a:schemeClr val="dk2"/>
                </a:solidFill>
              </a:rPr>
              <a:t>Задължителните параметри на типа не трябва да следват незадължителните параметри на типа.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bg" sz="1800">
                <a:solidFill>
                  <a:schemeClr val="dk2"/>
                </a:solidFill>
              </a:rPr>
              <a:t>Типовете по подразбиране за параметър на типа трябва да отговарят на ограничението за параметъра на типа, ако съществува.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>
            <p:ph type="title"/>
          </p:nvPr>
        </p:nvSpPr>
        <p:spPr>
          <a:xfrm>
            <a:off x="311700" y="320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Ограничаване на типовите параметри</a:t>
            </a:r>
            <a:endParaRPr/>
          </a:p>
        </p:txBody>
      </p:sp>
      <p:sp>
        <p:nvSpPr>
          <p:cNvPr id="178" name="Google Shape;17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bg"/>
              <a:t>extends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bg"/>
              <a:t>extends keyof</a:t>
            </a:r>
            <a:endParaRPr/>
          </a:p>
        </p:txBody>
      </p:sp>
      <p:pic>
        <p:nvPicPr>
          <p:cNvPr id="179" name="Google Shape;17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325" y="2759300"/>
            <a:ext cx="5117876" cy="224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2475" y="1017725"/>
            <a:ext cx="5582876" cy="2351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Примерно използване на класовете</a:t>
            </a:r>
            <a:endParaRPr/>
          </a:p>
        </p:txBody>
      </p:sp>
      <p:pic>
        <p:nvPicPr>
          <p:cNvPr id="186" name="Google Shape;18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1038" y="1366375"/>
            <a:ext cx="6081924" cy="241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/>
          <p:nvPr>
            <p:ph type="title"/>
          </p:nvPr>
        </p:nvSpPr>
        <p:spPr>
          <a:xfrm>
            <a:off x="311700" y="243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Класове в TypeScript които ползват типови параметри</a:t>
            </a:r>
            <a:endParaRPr/>
          </a:p>
        </p:txBody>
      </p:sp>
      <p:sp>
        <p:nvSpPr>
          <p:cNvPr id="192" name="Google Shape;192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bg"/>
              <a:t>Array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bg"/>
              <a:t>Map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bg"/>
              <a:t>Promise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bg"/>
              <a:t>…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0875" y="955075"/>
            <a:ext cx="4071424" cy="27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00" y="3134300"/>
            <a:ext cx="5194775" cy="143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bg" sz="2720"/>
              <a:t>Класове в TypeScript</a:t>
            </a:r>
            <a:endParaRPr sz="2720"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12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bg" sz="1500"/>
              <a:t>КАКВО Е КЛАС?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bg" sz="1500"/>
              <a:t>Класовете са често срещана абстракция, използвана в езиците за обектно-ориентирано програмиране (OOP) за описание на структури от данни, известни като обекти. </a:t>
            </a:r>
            <a:endParaRPr sz="1500"/>
          </a:p>
        </p:txBody>
      </p:sp>
      <p:sp>
        <p:nvSpPr>
          <p:cNvPr id="64" name="Google Shape;64;p14"/>
          <p:cNvSpPr txBox="1"/>
          <p:nvPr/>
        </p:nvSpPr>
        <p:spPr>
          <a:xfrm>
            <a:off x="311700" y="2388775"/>
            <a:ext cx="73464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bg" sz="1500">
                <a:solidFill>
                  <a:schemeClr val="dk2"/>
                </a:solidFill>
              </a:rPr>
              <a:t>КАКВО ДОБАВЯ TypeScript?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" sz="1500">
                <a:solidFill>
                  <a:schemeClr val="dk2"/>
                </a:solidFill>
              </a:rPr>
              <a:t>През 2015 г. ECMAScript 6 въвежда нов синтаксис на JavaScript за създаване на класове, които вътрешно използват прототипните функции на езика.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" sz="1500">
                <a:solidFill>
                  <a:schemeClr val="dk2"/>
                </a:solidFill>
              </a:rPr>
              <a:t>TypeScript има пълна поддръжка за този синтаксис и също така добавя функци</a:t>
            </a:r>
            <a:r>
              <a:rPr lang="bg" sz="1500">
                <a:solidFill>
                  <a:schemeClr val="dk2"/>
                </a:solidFill>
              </a:rPr>
              <a:t>и</a:t>
            </a:r>
            <a:r>
              <a:rPr lang="bg" sz="1500">
                <a:solidFill>
                  <a:schemeClr val="dk2"/>
                </a:solidFill>
              </a:rPr>
              <a:t> върху него, като видимост на членовете, абстрактни класове, генерични класове, стрелочни функции (arrow functions), модификатори за достъп и няколко други.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1" name="Google Shape;20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9438" y="347200"/>
            <a:ext cx="3985125" cy="398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/>
          <p:nvPr>
            <p:ph type="title"/>
          </p:nvPr>
        </p:nvSpPr>
        <p:spPr>
          <a:xfrm>
            <a:off x="3039000" y="2170950"/>
            <a:ext cx="3066000" cy="8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bg" sz="4320"/>
              <a:t>Въпроси?</a:t>
            </a:r>
            <a:endParaRPr sz="432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268925" y="276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bg" sz="2820"/>
              <a:t>Прости класове </a:t>
            </a:r>
            <a:endParaRPr sz="2820"/>
          </a:p>
        </p:txBody>
      </p:sp>
      <p:sp>
        <p:nvSpPr>
          <p:cNvPr id="70" name="Google Shape;70;p15"/>
          <p:cNvSpPr txBox="1"/>
          <p:nvPr/>
        </p:nvSpPr>
        <p:spPr>
          <a:xfrm>
            <a:off x="311700" y="924450"/>
            <a:ext cx="8632800" cy="40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bg" sz="1350">
                <a:solidFill>
                  <a:srgbClr val="24B5A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bg" sz="1350">
                <a:solidFill>
                  <a:srgbClr val="45505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bg" sz="1350">
                <a:solidFill>
                  <a:srgbClr val="935CD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Person</a:t>
            </a:r>
            <a:r>
              <a:rPr b="1" lang="bg" sz="1350">
                <a:solidFill>
                  <a:srgbClr val="45505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bg" sz="1350">
                <a:solidFill>
                  <a:srgbClr val="8B99A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b="1" sz="1350">
              <a:solidFill>
                <a:srgbClr val="8B99A7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350">
                <a:solidFill>
                  <a:srgbClr val="45505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bg" sz="1350">
                <a:solidFill>
                  <a:srgbClr val="DE456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b="1" lang="bg" sz="1350">
                <a:solidFill>
                  <a:srgbClr val="8B99A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b="1" lang="bg" sz="1350">
                <a:solidFill>
                  <a:srgbClr val="45505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bg" sz="1350">
                <a:solidFill>
                  <a:srgbClr val="935CD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b="1" lang="bg" sz="1350">
                <a:solidFill>
                  <a:srgbClr val="8B99A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350">
              <a:solidFill>
                <a:srgbClr val="8B99A7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350">
                <a:solidFill>
                  <a:srgbClr val="45505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bg" sz="1350">
                <a:solidFill>
                  <a:srgbClr val="DE456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age</a:t>
            </a:r>
            <a:r>
              <a:rPr b="1" lang="bg" sz="1350">
                <a:solidFill>
                  <a:srgbClr val="8B99A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b="1" lang="bg" sz="1350">
                <a:solidFill>
                  <a:srgbClr val="45505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bg" sz="1350">
                <a:solidFill>
                  <a:srgbClr val="935CD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number</a:t>
            </a:r>
            <a:r>
              <a:rPr b="1" lang="bg" sz="1350">
                <a:solidFill>
                  <a:srgbClr val="8B99A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350">
              <a:solidFill>
                <a:srgbClr val="8B99A7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350">
                <a:solidFill>
                  <a:srgbClr val="3398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i="1" lang="bg" sz="1350">
                <a:solidFill>
                  <a:srgbClr val="3398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constructor</a:t>
            </a:r>
            <a:r>
              <a:rPr b="1" lang="bg" sz="1350">
                <a:solidFill>
                  <a:srgbClr val="8B99A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bg" sz="1350">
                <a:solidFill>
                  <a:srgbClr val="DE456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b="1" lang="bg" sz="1350">
                <a:solidFill>
                  <a:srgbClr val="8B99A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b="1" lang="bg" sz="1350">
                <a:solidFill>
                  <a:srgbClr val="3398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bg" sz="1350">
                <a:solidFill>
                  <a:srgbClr val="935CD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b="1" lang="bg" sz="1350">
                <a:solidFill>
                  <a:srgbClr val="8B99A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1" lang="bg" sz="1350">
                <a:solidFill>
                  <a:srgbClr val="3398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bg" sz="1350">
                <a:solidFill>
                  <a:srgbClr val="DE456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age</a:t>
            </a:r>
            <a:r>
              <a:rPr b="1" lang="bg" sz="1350">
                <a:solidFill>
                  <a:srgbClr val="8B99A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b="1" lang="bg" sz="1350">
                <a:solidFill>
                  <a:srgbClr val="3398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bg" sz="1350">
                <a:solidFill>
                  <a:srgbClr val="935CD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number</a:t>
            </a:r>
            <a:r>
              <a:rPr b="1" lang="bg" sz="1350">
                <a:solidFill>
                  <a:srgbClr val="8B99A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lang="bg" sz="1350">
                <a:solidFill>
                  <a:srgbClr val="3398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bg" sz="1350">
                <a:solidFill>
                  <a:srgbClr val="8B99A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b="1" sz="1350">
              <a:solidFill>
                <a:srgbClr val="8B99A7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350">
                <a:solidFill>
                  <a:srgbClr val="3398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i="1" lang="bg" sz="1350">
                <a:solidFill>
                  <a:srgbClr val="D26D3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b="1" lang="bg" sz="1350">
                <a:solidFill>
                  <a:srgbClr val="8B99A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bg" sz="1350">
                <a:solidFill>
                  <a:srgbClr val="DE456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b="1" lang="bg" sz="1350">
                <a:solidFill>
                  <a:srgbClr val="3398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bg" sz="1350">
                <a:solidFill>
                  <a:srgbClr val="8B99A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bg" sz="1350">
                <a:solidFill>
                  <a:srgbClr val="3398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bg" sz="1350">
                <a:solidFill>
                  <a:srgbClr val="DE456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b="1" lang="bg" sz="1350">
                <a:solidFill>
                  <a:srgbClr val="8B99A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350">
              <a:solidFill>
                <a:srgbClr val="8B99A7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350">
                <a:solidFill>
                  <a:srgbClr val="3398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i="1" lang="bg" sz="1350">
                <a:solidFill>
                  <a:srgbClr val="D26D3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b="1" lang="bg" sz="1350">
                <a:solidFill>
                  <a:srgbClr val="8B99A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bg" sz="1350">
                <a:solidFill>
                  <a:srgbClr val="DE456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age</a:t>
            </a:r>
            <a:r>
              <a:rPr b="1" lang="bg" sz="1350">
                <a:solidFill>
                  <a:srgbClr val="3398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bg" sz="1350">
                <a:solidFill>
                  <a:srgbClr val="8B99A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bg" sz="1350">
                <a:solidFill>
                  <a:srgbClr val="3398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bg" sz="1350">
                <a:solidFill>
                  <a:srgbClr val="DE456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age</a:t>
            </a:r>
            <a:r>
              <a:rPr b="1" lang="bg" sz="1350">
                <a:solidFill>
                  <a:srgbClr val="8B99A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350">
              <a:solidFill>
                <a:srgbClr val="8B99A7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350">
                <a:solidFill>
                  <a:srgbClr val="3398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bg" sz="1350">
                <a:solidFill>
                  <a:srgbClr val="8B99A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350">
              <a:solidFill>
                <a:srgbClr val="45505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350">
                <a:solidFill>
                  <a:srgbClr val="3398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greet</a:t>
            </a:r>
            <a:r>
              <a:rPr b="1" lang="bg" sz="1350">
                <a:solidFill>
                  <a:srgbClr val="8B99A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b="1" lang="bg" sz="1350">
                <a:solidFill>
                  <a:srgbClr val="3398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bg" sz="1350">
                <a:solidFill>
                  <a:srgbClr val="8B99A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b="1" sz="1350">
              <a:solidFill>
                <a:srgbClr val="8B99A7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350">
                <a:solidFill>
                  <a:srgbClr val="3398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bg" sz="1350">
                <a:solidFill>
                  <a:srgbClr val="C9A0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bg" sz="1350">
                <a:solidFill>
                  <a:srgbClr val="3398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bg" sz="1350">
                <a:solidFill>
                  <a:srgbClr val="37AE6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`Hello, my name is </a:t>
            </a:r>
            <a:r>
              <a:rPr b="1" lang="bg" sz="1350">
                <a:solidFill>
                  <a:srgbClr val="8B99A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${</a:t>
            </a:r>
            <a:r>
              <a:rPr b="1" i="1" lang="bg" sz="1350">
                <a:solidFill>
                  <a:srgbClr val="D26D3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b="1" lang="bg" sz="1350">
                <a:solidFill>
                  <a:srgbClr val="8B99A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bg" sz="1350">
                <a:solidFill>
                  <a:srgbClr val="DE456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b="1" lang="bg" sz="1350">
                <a:solidFill>
                  <a:srgbClr val="8B99A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b="1" lang="bg" sz="1350">
                <a:solidFill>
                  <a:srgbClr val="37AE6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and I am </a:t>
            </a:r>
            <a:r>
              <a:rPr b="1" lang="bg" sz="1350">
                <a:solidFill>
                  <a:srgbClr val="8B99A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${</a:t>
            </a:r>
            <a:r>
              <a:rPr b="1" i="1" lang="bg" sz="1350">
                <a:solidFill>
                  <a:srgbClr val="D26D3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b="1" lang="bg" sz="1350">
                <a:solidFill>
                  <a:srgbClr val="8B99A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bg" sz="1350">
                <a:solidFill>
                  <a:srgbClr val="DE456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age</a:t>
            </a:r>
            <a:r>
              <a:rPr b="1" lang="bg" sz="1350">
                <a:solidFill>
                  <a:srgbClr val="8B99A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b="1" lang="bg" sz="1350">
                <a:solidFill>
                  <a:srgbClr val="37AE6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years old.`</a:t>
            </a:r>
            <a:r>
              <a:rPr b="1" lang="bg" sz="1350">
                <a:solidFill>
                  <a:srgbClr val="8B99A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350">
              <a:solidFill>
                <a:srgbClr val="8B99A7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350">
                <a:solidFill>
                  <a:srgbClr val="3398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bg" sz="1350">
                <a:solidFill>
                  <a:srgbClr val="8B99A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350">
              <a:solidFill>
                <a:srgbClr val="8B99A7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350">
                <a:solidFill>
                  <a:srgbClr val="8B99A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350">
              <a:solidFill>
                <a:srgbClr val="45505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bg" sz="1350">
                <a:solidFill>
                  <a:srgbClr val="24B5A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let</a:t>
            </a:r>
            <a:r>
              <a:rPr b="1" lang="bg" sz="1350">
                <a:solidFill>
                  <a:srgbClr val="45505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bg" sz="1350">
                <a:solidFill>
                  <a:srgbClr val="DE456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person1</a:t>
            </a:r>
            <a:r>
              <a:rPr b="1" lang="bg" sz="1350">
                <a:solidFill>
                  <a:srgbClr val="45505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bg" sz="1350">
                <a:solidFill>
                  <a:srgbClr val="8B99A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bg" sz="1350">
                <a:solidFill>
                  <a:srgbClr val="45505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bg" sz="1350">
                <a:solidFill>
                  <a:srgbClr val="C9A0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1" lang="bg" sz="1350">
                <a:solidFill>
                  <a:srgbClr val="45505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bg" sz="1350">
                <a:solidFill>
                  <a:srgbClr val="3398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Person</a:t>
            </a:r>
            <a:r>
              <a:rPr b="1" lang="bg" sz="1350">
                <a:solidFill>
                  <a:srgbClr val="8B99A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bg" sz="1350">
                <a:solidFill>
                  <a:srgbClr val="37AE6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"Toshko"</a:t>
            </a:r>
            <a:r>
              <a:rPr b="1" lang="bg" sz="1350">
                <a:solidFill>
                  <a:srgbClr val="8B99A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1" lang="bg" sz="1350">
                <a:solidFill>
                  <a:srgbClr val="45505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bg" sz="1350">
                <a:solidFill>
                  <a:srgbClr val="D26D3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30</a:t>
            </a:r>
            <a:r>
              <a:rPr b="1" lang="bg" sz="1350">
                <a:solidFill>
                  <a:srgbClr val="8B99A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1350">
              <a:solidFill>
                <a:srgbClr val="8B99A7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bg" sz="1350">
                <a:solidFill>
                  <a:srgbClr val="D26D3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console</a:t>
            </a:r>
            <a:r>
              <a:rPr b="1" lang="bg" sz="1350">
                <a:solidFill>
                  <a:srgbClr val="8B99A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bg" sz="1350">
                <a:solidFill>
                  <a:srgbClr val="3398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log</a:t>
            </a:r>
            <a:r>
              <a:rPr b="1" lang="bg" sz="1350">
                <a:solidFill>
                  <a:srgbClr val="8B99A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1" lang="bg" sz="1350">
                <a:solidFill>
                  <a:srgbClr val="D26D3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person1</a:t>
            </a:r>
            <a:r>
              <a:rPr b="1" lang="bg" sz="1350">
                <a:solidFill>
                  <a:srgbClr val="8B99A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bg" sz="1350">
                <a:solidFill>
                  <a:srgbClr val="3398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greet</a:t>
            </a:r>
            <a:r>
              <a:rPr b="1" lang="bg" sz="1350">
                <a:solidFill>
                  <a:srgbClr val="8B99A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());</a:t>
            </a:r>
            <a:r>
              <a:rPr b="1" lang="bg" sz="1350">
                <a:solidFill>
                  <a:srgbClr val="45505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1" lang="bg" sz="1350">
                <a:solidFill>
                  <a:srgbClr val="8B99A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Output: Hello, my name is Toshko and I am 30 years old.</a:t>
            </a:r>
            <a:endParaRPr b="1" i="1" sz="1350">
              <a:solidFill>
                <a:srgbClr val="8B99A7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327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bg" sz="3220"/>
              <a:t>В</a:t>
            </a:r>
            <a:r>
              <a:rPr lang="bg" sz="3220"/>
              <a:t>идове членове на класа</a:t>
            </a:r>
            <a:endParaRPr sz="3220"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41775"/>
            <a:ext cx="8520600" cy="37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bg" sz="2300"/>
              <a:t>Полета - променливите дефинирани в рамките на класа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bg" sz="2300"/>
              <a:t>Методи - функциите дефинирани в рамките на класа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bg" sz="2300"/>
              <a:t>Конструктори - </a:t>
            </a:r>
            <a:r>
              <a:rPr lang="bg" sz="2300">
                <a:highlight>
                  <a:srgbClr val="FFFFFF"/>
                </a:highlight>
              </a:rPr>
              <a:t>специални методи, извиквани при създаване на нов обект от класа</a:t>
            </a:r>
            <a:endParaRPr sz="2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231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Модификатори за достъп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86550" y="803850"/>
            <a:ext cx="2107200" cy="14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bg"/>
              <a:t>public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bg"/>
              <a:t>private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bg"/>
              <a:t>protected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bg"/>
              <a:t>readonly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8350" y="739700"/>
            <a:ext cx="5833954" cy="433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Конструктори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575" y="1119200"/>
            <a:ext cx="6644165" cy="226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383375"/>
            <a:ext cx="8129143" cy="118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Претоварване на </a:t>
            </a:r>
            <a:r>
              <a:rPr lang="bg"/>
              <a:t>Конструктори (Overloading)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062925"/>
            <a:ext cx="8520600" cy="3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bg"/>
              <a:t>Един клас може да има само един конструктор!</a:t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3">
            <a:alphaModFix/>
          </a:blip>
          <a:srcRect b="7823" l="7766" r="0" t="39030"/>
          <a:stretch/>
        </p:blipFill>
        <p:spPr>
          <a:xfrm>
            <a:off x="311700" y="2998425"/>
            <a:ext cx="5030501" cy="17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88" y="1887538"/>
            <a:ext cx="7667625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Конструктори при класове наследници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648" y="1124913"/>
            <a:ext cx="4188350" cy="236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 rotWithShape="1">
          <a:blip r:embed="rId4">
            <a:alphaModFix/>
          </a:blip>
          <a:srcRect b="46683" l="26048" r="14452" t="23236"/>
          <a:stretch/>
        </p:blipFill>
        <p:spPr>
          <a:xfrm>
            <a:off x="383650" y="3596375"/>
            <a:ext cx="5440651" cy="154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Конструктори подразбиране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087050"/>
            <a:ext cx="3552825" cy="1504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88" y="1148700"/>
            <a:ext cx="355282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3672882"/>
            <a:ext cx="9144001" cy="1299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