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65" r:id="rId4"/>
    <p:sldId id="258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2"/>
    <p:restoredTop sz="94719"/>
  </p:normalViewPr>
  <p:slideViewPr>
    <p:cSldViewPr snapToGrid="0">
      <p:cViewPr varScale="1">
        <p:scale>
          <a:sx n="149" d="100"/>
          <a:sy n="149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A8BCE4-9F8A-439D-8F62-976214444E3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B21181A-9420-4E9A-BEA1-D0D44741B126}">
      <dgm:prSet/>
      <dgm:spPr/>
      <dgm:t>
        <a:bodyPr/>
        <a:lstStyle/>
        <a:p>
          <a:r>
            <a:rPr lang="en-US" dirty="0"/>
            <a:t>extends</a:t>
          </a:r>
        </a:p>
      </dgm:t>
    </dgm:pt>
    <dgm:pt modelId="{38E2F376-0FFB-4C20-9A19-774917322E3C}" type="parTrans" cxnId="{22039E97-073E-471F-A571-5DDF63BBCDF9}">
      <dgm:prSet/>
      <dgm:spPr/>
      <dgm:t>
        <a:bodyPr/>
        <a:lstStyle/>
        <a:p>
          <a:endParaRPr lang="en-US"/>
        </a:p>
      </dgm:t>
    </dgm:pt>
    <dgm:pt modelId="{975B0CBA-5610-43AD-BE06-F74B33A42E86}" type="sibTrans" cxnId="{22039E97-073E-471F-A571-5DDF63BBCDF9}">
      <dgm:prSet/>
      <dgm:spPr/>
      <dgm:t>
        <a:bodyPr/>
        <a:lstStyle/>
        <a:p>
          <a:endParaRPr lang="en-US"/>
        </a:p>
      </dgm:t>
    </dgm:pt>
    <dgm:pt modelId="{547EB110-5C35-4767-9952-C0DF341536BF}">
      <dgm:prSet/>
      <dgm:spPr/>
      <dgm:t>
        <a:bodyPr/>
        <a:lstStyle/>
        <a:p>
          <a:r>
            <a:rPr lang="en-US" dirty="0"/>
            <a:t>implements</a:t>
          </a:r>
        </a:p>
      </dgm:t>
    </dgm:pt>
    <dgm:pt modelId="{75AE6E52-CC78-4AFD-A758-6E391F2C4B25}" type="parTrans" cxnId="{84F0CAD5-CA0D-4307-B8E0-9123E5F65034}">
      <dgm:prSet/>
      <dgm:spPr/>
      <dgm:t>
        <a:bodyPr/>
        <a:lstStyle/>
        <a:p>
          <a:endParaRPr lang="en-US"/>
        </a:p>
      </dgm:t>
    </dgm:pt>
    <dgm:pt modelId="{4C449997-D3F8-4EDB-93CA-CB5483B89A33}" type="sibTrans" cxnId="{84F0CAD5-CA0D-4307-B8E0-9123E5F65034}">
      <dgm:prSet/>
      <dgm:spPr/>
      <dgm:t>
        <a:bodyPr/>
        <a:lstStyle/>
        <a:p>
          <a:endParaRPr lang="en-US"/>
        </a:p>
      </dgm:t>
    </dgm:pt>
    <dgm:pt modelId="{52CE56DF-8580-4D41-B850-DA900C6F0C60}" type="pres">
      <dgm:prSet presAssocID="{BCA8BCE4-9F8A-439D-8F62-976214444E3F}" presName="linear" presStyleCnt="0">
        <dgm:presLayoutVars>
          <dgm:animLvl val="lvl"/>
          <dgm:resizeHandles val="exact"/>
        </dgm:presLayoutVars>
      </dgm:prSet>
      <dgm:spPr/>
    </dgm:pt>
    <dgm:pt modelId="{761CA56F-7FB1-B340-A472-EA8700CFED71}" type="pres">
      <dgm:prSet presAssocID="{DB21181A-9420-4E9A-BEA1-D0D44741B12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173EEBF-F2F8-B14E-B5CD-0377ECC88A96}" type="pres">
      <dgm:prSet presAssocID="{975B0CBA-5610-43AD-BE06-F74B33A42E86}" presName="spacer" presStyleCnt="0"/>
      <dgm:spPr/>
    </dgm:pt>
    <dgm:pt modelId="{B7E00195-C18E-DC48-B4C3-BCFB92DEF13D}" type="pres">
      <dgm:prSet presAssocID="{547EB110-5C35-4767-9952-C0DF341536B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8FF6430-9C41-BF43-B540-20035724A23D}" type="presOf" srcId="{DB21181A-9420-4E9A-BEA1-D0D44741B126}" destId="{761CA56F-7FB1-B340-A472-EA8700CFED71}" srcOrd="0" destOrd="0" presId="urn:microsoft.com/office/officeart/2005/8/layout/vList2"/>
    <dgm:cxn modelId="{3553734F-2546-ED49-A015-A9C6159947B1}" type="presOf" srcId="{547EB110-5C35-4767-9952-C0DF341536BF}" destId="{B7E00195-C18E-DC48-B4C3-BCFB92DEF13D}" srcOrd="0" destOrd="0" presId="urn:microsoft.com/office/officeart/2005/8/layout/vList2"/>
    <dgm:cxn modelId="{22039E97-073E-471F-A571-5DDF63BBCDF9}" srcId="{BCA8BCE4-9F8A-439D-8F62-976214444E3F}" destId="{DB21181A-9420-4E9A-BEA1-D0D44741B126}" srcOrd="0" destOrd="0" parTransId="{38E2F376-0FFB-4C20-9A19-774917322E3C}" sibTransId="{975B0CBA-5610-43AD-BE06-F74B33A42E86}"/>
    <dgm:cxn modelId="{73908CA9-7F0E-FD4C-8A07-9C067AB004CE}" type="presOf" srcId="{BCA8BCE4-9F8A-439D-8F62-976214444E3F}" destId="{52CE56DF-8580-4D41-B850-DA900C6F0C60}" srcOrd="0" destOrd="0" presId="urn:microsoft.com/office/officeart/2005/8/layout/vList2"/>
    <dgm:cxn modelId="{84F0CAD5-CA0D-4307-B8E0-9123E5F65034}" srcId="{BCA8BCE4-9F8A-439D-8F62-976214444E3F}" destId="{547EB110-5C35-4767-9952-C0DF341536BF}" srcOrd="1" destOrd="0" parTransId="{75AE6E52-CC78-4AFD-A758-6E391F2C4B25}" sibTransId="{4C449997-D3F8-4EDB-93CA-CB5483B89A33}"/>
    <dgm:cxn modelId="{8FAE8B07-7AF0-7649-B7B3-7B15E5D6D0D0}" type="presParOf" srcId="{52CE56DF-8580-4D41-B850-DA900C6F0C60}" destId="{761CA56F-7FB1-B340-A472-EA8700CFED71}" srcOrd="0" destOrd="0" presId="urn:microsoft.com/office/officeart/2005/8/layout/vList2"/>
    <dgm:cxn modelId="{43791AB7-C34A-4641-9035-270C64EC4CB2}" type="presParOf" srcId="{52CE56DF-8580-4D41-B850-DA900C6F0C60}" destId="{C173EEBF-F2F8-B14E-B5CD-0377ECC88A96}" srcOrd="1" destOrd="0" presId="urn:microsoft.com/office/officeart/2005/8/layout/vList2"/>
    <dgm:cxn modelId="{0BEB0979-E27E-2F4A-AFD3-D38CDD539A69}" type="presParOf" srcId="{52CE56DF-8580-4D41-B850-DA900C6F0C60}" destId="{B7E00195-C18E-DC48-B4C3-BCFB92DEF13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CA56F-7FB1-B340-A472-EA8700CFED71}">
      <dsp:nvSpPr>
        <dsp:cNvPr id="0" name=""/>
        <dsp:cNvSpPr/>
      </dsp:nvSpPr>
      <dsp:spPr>
        <a:xfrm>
          <a:off x="0" y="875459"/>
          <a:ext cx="6253721" cy="15590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extends</a:t>
          </a:r>
        </a:p>
      </dsp:txBody>
      <dsp:txXfrm>
        <a:off x="76105" y="951564"/>
        <a:ext cx="6101511" cy="1406815"/>
      </dsp:txXfrm>
    </dsp:sp>
    <dsp:sp modelId="{B7E00195-C18E-DC48-B4C3-BCFB92DEF13D}">
      <dsp:nvSpPr>
        <dsp:cNvPr id="0" name=""/>
        <dsp:cNvSpPr/>
      </dsp:nvSpPr>
      <dsp:spPr>
        <a:xfrm>
          <a:off x="0" y="2621684"/>
          <a:ext cx="6253721" cy="15590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implements</a:t>
          </a:r>
        </a:p>
      </dsp:txBody>
      <dsp:txXfrm>
        <a:off x="76105" y="2697789"/>
        <a:ext cx="6101511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73A27-8ADA-D0AF-8A7A-220E1936F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C7C35-555F-82C9-F599-785AD2D8C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EA311-F8AF-5502-E3F3-F6F9A71E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F83B7-6A51-4B18-156D-5AED7699F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FD9F2-A0E2-806A-7336-FD3EF1DC0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15347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B89DE-3EBE-5510-E526-65B1656E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DF537-78B0-46B2-3F22-EF3AB1FE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6AB95-A087-6B39-4FB8-8F23ABB1F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102B7-F748-8CE9-0D0E-4A330EBD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862DD-3879-DA2C-50DA-AD3CC5BCD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3342411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4CF68-1B4D-4D9F-39E2-DAA8C1E49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B3BA2-DB84-DB55-72EC-9A5A5785F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C3208-0BE6-85ED-EB02-D3958E3B8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3D226-7CEF-2484-A85F-868AF47B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5706C-1C11-6923-8B70-5A313860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74918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12778-2B19-E690-26D1-6D7EDD6EE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13CBE-AF6A-C0BB-F13A-53CB95662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812FF-12C0-9018-6AA6-9A3CC2F4A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7CF0B-10D2-45AB-1F83-87C703B6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9BECC-DB0F-6C3C-3995-43FF9ED4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228554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3239-96FC-1B3D-3D94-7F962B81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8BF2-6FDE-F0DA-3BA6-92C043E08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586C5-F7AE-9356-245C-2609ED2EA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0BE86-2B7E-916F-A327-EB505647F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C2296-9F5B-AD37-87B4-51E001D0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67439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3CFA3-0FAF-7200-1CDF-A1866C1DF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F97-F4B6-B758-C24B-9922B3BD86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0B981-B402-9916-DCD3-D730F9BE4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E6C8F-BEF7-DE21-D039-110C5AEA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FBC11-6A7B-4762-58AA-57DBFB8D2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2D4FE-0204-DEBD-8081-CCFAF18E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77544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6ABD-4095-4621-5B4D-C7151C44E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36921-6AA5-724E-12A4-AC14B6E99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8CD04-5C1C-0644-AEBB-09E469ACA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E019C6-5388-030D-5205-04B919A85C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B8B0E8-5A61-4A69-652A-1FC77457F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B094FA-D609-E4D5-C529-57DE9891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80525A-4A2E-0F96-C908-3BA7A8138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256107-DE4A-A830-A346-4DD4BE35F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68270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9BCE-4D35-5189-6426-54129A8EA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F6991-3375-CDEC-C30D-98BC593B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3F5B2-A701-D021-A319-3964E85D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9EA68-480D-C8EF-CD14-674F6C30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374219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9D0FCF-15D7-822B-7CBA-F6E6F18FF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12A512-009F-BA32-8AC5-807C1BBD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F7443C-4572-5D3B-FC8C-29660136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421395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6959-DF62-9EDD-509D-226E2192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0FC59-0137-F52C-A2C3-3432FE948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90400-AFA6-A66C-56B6-79316BD65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7F0AB-35CC-DC1C-F29A-494761FA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69D74-C784-E197-C124-50486DFE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D4D8E-8A90-3EAA-D0F3-FF838CC9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04525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E9F7E-AB8D-6330-F03F-24DC20480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887386-ACE9-BF87-5697-8C4EBCE06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FB86E-7F6E-4F85-2268-F427F8DC4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BE586-FD30-FB71-9426-7A387B7A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070FF-2EA2-9DB8-FA8C-79BB0046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FF3615-6D65-5D2A-554B-B2BF6E63A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199937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A0EB95-71AC-E746-DC34-BF06179C7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E6555-45F6-F81D-B01C-C4A37D98F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8E3B5-1911-BE5A-AC3A-1C24166F3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E2FCC-2A33-E54C-9529-45C1EB26A217}" type="datetimeFigureOut">
              <a:rPr lang="en-BG" smtClean="0"/>
              <a:t>20.04.23</a:t>
            </a:fld>
            <a:endParaRPr lang="en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EEB3A-35B7-D9ED-A7C8-DF246881E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3DB06-7C82-A633-5ECF-B4EC6A048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99EFA-540A-0D4B-B416-A40AF178ECE2}" type="slidenum">
              <a:rPr lang="en-BG" smtClean="0"/>
              <a:t>‹#›</a:t>
            </a:fld>
            <a:endParaRPr lang="en-BG"/>
          </a:p>
        </p:txBody>
      </p:sp>
    </p:spTree>
    <p:extLst>
      <p:ext uri="{BB962C8B-B14F-4D97-AF65-F5344CB8AC3E}">
        <p14:creationId xmlns:p14="http://schemas.microsoft.com/office/powerpoint/2010/main" val="274336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4E121A-B954-FBE6-8656-C7D24C09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bg-BG" sz="5400"/>
              <a:t>Класове в </a:t>
            </a:r>
            <a:r>
              <a:rPr lang="en-GB" sz="5400"/>
              <a:t>TypeScript</a:t>
            </a:r>
            <a:endParaRPr lang="en-BG" sz="5400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BFF4D-0E72-6C26-27A8-C2EB5B8AA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21" y="3273552"/>
            <a:ext cx="5414693" cy="3473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BG" sz="2200" dirty="0">
                <a:latin typeface="Consolas" panose="020B0609020204030204" pitchFamily="49" charset="0"/>
                <a:cs typeface="Consolas" panose="020B0609020204030204" pitchFamily="49" charset="0"/>
              </a:rPr>
              <a:t>lass team15 {</a:t>
            </a:r>
            <a:endParaRPr lang="bg-BG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  <a:t>Валентин Илиев: 72079,</a:t>
            </a:r>
            <a:b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  <a:t>Десислава Белемезова: 72075,</a:t>
            </a:r>
            <a:b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  <a:t>Кристина Павлова: 72031,</a:t>
            </a:r>
            <a:b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bg-BG" sz="2200" dirty="0">
                <a:latin typeface="Consolas" panose="020B0609020204030204" pitchFamily="49" charset="0"/>
                <a:cs typeface="Consolas" panose="020B0609020204030204" pitchFamily="49" charset="0"/>
              </a:rPr>
              <a:t>Петър Чуклев: 72013</a:t>
            </a:r>
            <a:endParaRPr lang="en-BG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BG" sz="22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FC5FDD53-C924-DBAB-3410-A3130DEFA6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97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7315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D602D1-6978-451A-D338-2952C7643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6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Контрол на достъпа до полета и методи</a:t>
            </a:r>
            <a:endParaRPr lang="en-US" sz="4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C1EA6D9-EFC8-5DD3-6844-32FB25962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847149"/>
              </p:ext>
            </p:extLst>
          </p:nvPr>
        </p:nvGraphicFramePr>
        <p:xfrm>
          <a:off x="1043274" y="2633472"/>
          <a:ext cx="10102406" cy="3586356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821064">
                  <a:extLst>
                    <a:ext uri="{9D8B030D-6E8A-4147-A177-3AD203B41FA5}">
                      <a16:colId xmlns:a16="http://schemas.microsoft.com/office/drawing/2014/main" val="2855172959"/>
                    </a:ext>
                  </a:extLst>
                </a:gridCol>
                <a:gridCol w="2086455">
                  <a:extLst>
                    <a:ext uri="{9D8B030D-6E8A-4147-A177-3AD203B41FA5}">
                      <a16:colId xmlns:a16="http://schemas.microsoft.com/office/drawing/2014/main" val="113439651"/>
                    </a:ext>
                  </a:extLst>
                </a:gridCol>
                <a:gridCol w="2298945">
                  <a:extLst>
                    <a:ext uri="{9D8B030D-6E8A-4147-A177-3AD203B41FA5}">
                      <a16:colId xmlns:a16="http://schemas.microsoft.com/office/drawing/2014/main" val="2790275712"/>
                    </a:ext>
                  </a:extLst>
                </a:gridCol>
                <a:gridCol w="2895942">
                  <a:extLst>
                    <a:ext uri="{9D8B030D-6E8A-4147-A177-3AD203B41FA5}">
                      <a16:colId xmlns:a16="http://schemas.microsoft.com/office/drawing/2014/main" val="807975943"/>
                    </a:ext>
                  </a:extLst>
                </a:gridCol>
              </a:tblGrid>
              <a:tr h="1639698">
                <a:tc>
                  <a:txBody>
                    <a:bodyPr/>
                    <a:lstStyle/>
                    <a:p>
                      <a:pPr algn="ctr"/>
                      <a:r>
                        <a:rPr lang="bg-BG" sz="2000" b="0" cap="all" spc="150">
                          <a:solidFill>
                            <a:schemeClr val="lt1"/>
                          </a:solidFill>
                        </a:rPr>
                        <a:t>Модификатор за достъп</a:t>
                      </a:r>
                      <a:endParaRPr lang="en-BG" sz="20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000" b="0" cap="all" spc="150">
                          <a:solidFill>
                            <a:schemeClr val="lt1"/>
                          </a:solidFill>
                        </a:rPr>
                        <a:t>Достъп в класа</a:t>
                      </a:r>
                      <a:endParaRPr lang="en-BG" sz="20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000" b="0" cap="all" spc="150">
                          <a:solidFill>
                            <a:schemeClr val="lt1"/>
                          </a:solidFill>
                        </a:rPr>
                        <a:t>Достъп от подкласа</a:t>
                      </a:r>
                      <a:endParaRPr lang="en-BG" sz="20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000" b="0" cap="all" spc="150">
                          <a:solidFill>
                            <a:schemeClr val="lt1"/>
                          </a:solidFill>
                        </a:rPr>
                        <a:t>Външен достъп през инстанция на класа</a:t>
                      </a:r>
                      <a:endParaRPr lang="en-BG" sz="2000" b="0" cap="all" spc="150">
                        <a:solidFill>
                          <a:schemeClr val="lt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54865"/>
                  </a:ext>
                </a:extLst>
              </a:tr>
              <a:tr h="648886">
                <a:tc>
                  <a:txBody>
                    <a:bodyPr/>
                    <a:lstStyle/>
                    <a:p>
                      <a:pPr algn="ctr"/>
                      <a:r>
                        <a:rPr lang="en-US" sz="1700" cap="none" spc="0">
                          <a:solidFill>
                            <a:schemeClr val="tx1"/>
                          </a:solidFill>
                        </a:rPr>
                        <a:t>public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166190"/>
                  </a:ext>
                </a:extLst>
              </a:tr>
              <a:tr h="648886">
                <a:tc>
                  <a:txBody>
                    <a:bodyPr/>
                    <a:lstStyle/>
                    <a:p>
                      <a:pPr algn="ctr"/>
                      <a:r>
                        <a:rPr lang="en-BG" sz="1700" cap="none" spc="0">
                          <a:solidFill>
                            <a:schemeClr val="tx1"/>
                          </a:solidFill>
                        </a:rPr>
                        <a:t>protected</a:t>
                      </a: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Не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031706"/>
                  </a:ext>
                </a:extLst>
              </a:tr>
              <a:tr h="648886">
                <a:tc>
                  <a:txBody>
                    <a:bodyPr/>
                    <a:lstStyle/>
                    <a:p>
                      <a:pPr algn="ctr"/>
                      <a:r>
                        <a:rPr lang="en-BG" sz="1700" cap="none" spc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Не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700" cap="none" spc="0">
                          <a:solidFill>
                            <a:schemeClr val="tx1"/>
                          </a:solidFill>
                        </a:rPr>
                        <a:t>Не</a:t>
                      </a:r>
                      <a:endParaRPr lang="en-BG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74849" marR="174849" marT="174849" marB="17484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8911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47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C6D14E2-F728-FF7D-E861-638BFA8F0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3701782" cy="5638831"/>
          </a:xfrm>
          <a:noFill/>
        </p:spPr>
        <p:txBody>
          <a:bodyPr anchor="ctr">
            <a:normAutofit/>
          </a:bodyPr>
          <a:lstStyle/>
          <a:p>
            <a:r>
              <a:rPr lang="bg-BG" sz="4800" dirty="0"/>
              <a:t>Разлики между "</a:t>
            </a:r>
            <a:r>
              <a:rPr lang="en-US" sz="4800" dirty="0"/>
              <a:t>extends" </a:t>
            </a:r>
            <a:r>
              <a:rPr lang="bg-BG" sz="4800" dirty="0"/>
              <a:t>и "</a:t>
            </a:r>
            <a:r>
              <a:rPr lang="en-US" sz="4800" dirty="0"/>
              <a:t>implements"</a:t>
            </a:r>
            <a:br>
              <a:rPr lang="en-BG" sz="4800" dirty="0"/>
            </a:br>
            <a:endParaRPr lang="en-BG" sz="48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BED81D-36AD-7889-3A9D-9125611A5D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80797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8379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3F9AE3-D3F5-1E30-7C82-D472DE02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8"/>
            <a:ext cx="5319318" cy="31850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Read-only</a:t>
            </a:r>
          </a:p>
        </p:txBody>
      </p:sp>
      <p:pic>
        <p:nvPicPr>
          <p:cNvPr id="5" name="Picture 4" descr="Reading a book and drinking coffee on the table">
            <a:extLst>
              <a:ext uri="{FF2B5EF4-FFF2-40B4-BE49-F238E27FC236}">
                <a16:creationId xmlns:a16="http://schemas.microsoft.com/office/drawing/2014/main" id="{7086A73E-0221-E973-46CC-437D3A50C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43" r="20220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61587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C32D81-EC37-E518-F16A-1B28AAA7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7" y="1878008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</a:t>
            </a:r>
            <a:r>
              <a:rPr lang="en-US" sz="46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онструкторите: дефиниране на полета в сигнатурата на конструктора</a:t>
            </a:r>
            <a:endParaRPr lang="en-US" sz="4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9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935F2D-18CC-81AD-6FEE-4210EFFBF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0" i="0">
                <a:effectLst/>
              </a:rPr>
              <a:t>Статични полета и методи</a:t>
            </a:r>
            <a:endParaRPr lang="en-US" sz="4800"/>
          </a:p>
        </p:txBody>
      </p:sp>
      <p:sp>
        <p:nvSpPr>
          <p:cNvPr id="11" name="!!accent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 descr="Concrete wall">
            <a:extLst>
              <a:ext uri="{FF2B5EF4-FFF2-40B4-BE49-F238E27FC236}">
                <a16:creationId xmlns:a16="http://schemas.microsoft.com/office/drawing/2014/main" id="{E54CFC44-45DC-D50C-46EA-4269FBE04A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34" r="20327" b="2"/>
          <a:stretch/>
        </p:blipFill>
        <p:spPr>
          <a:xfrm>
            <a:off x="4868487" y="10"/>
            <a:ext cx="732351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9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F3A23-E0EB-74A0-DCDA-590CBC47C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586994"/>
            <a:ext cx="4368602" cy="1956841"/>
          </a:xfrm>
        </p:spPr>
        <p:txBody>
          <a:bodyPr anchor="b">
            <a:normAutofit/>
          </a:bodyPr>
          <a:lstStyle/>
          <a:p>
            <a:r>
              <a:rPr lang="bg-BG" sz="4200" b="0" i="0" dirty="0">
                <a:effectLst/>
                <a:latin typeface="Calibri" panose="020F0502020204030204" pitchFamily="34" charset="0"/>
              </a:rPr>
              <a:t>Типови параметри (</a:t>
            </a:r>
            <a:r>
              <a:rPr lang="en-GB" sz="4200" b="0" i="0" dirty="0">
                <a:effectLst/>
                <a:latin typeface="Calibri" panose="020F0502020204030204" pitchFamily="34" charset="0"/>
              </a:rPr>
              <a:t>generics)</a:t>
            </a:r>
            <a:endParaRPr lang="en-BG" sz="4200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908F36B8-4C14-73D1-F3F9-2C7526DCDE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047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6671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974C99-E5E9-461A-3FF9-89D4ECA0E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289"/>
            <a:ext cx="4639002" cy="39332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bg-BG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Благодарим за</a:t>
            </a:r>
            <a:br>
              <a:rPr lang="bg-BG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bg-BG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вниманието!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Graphic 5" descr="Grinning Face with No Fill">
            <a:extLst>
              <a:ext uri="{FF2B5EF4-FFF2-40B4-BE49-F238E27FC236}">
                <a16:creationId xmlns:a16="http://schemas.microsoft.com/office/drawing/2014/main" id="{EA9D50EE-330F-7605-DD9E-79AF6949EC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0250" y="557189"/>
            <a:ext cx="5576808" cy="55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848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104</Words>
  <Application>Microsoft Macintosh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Office Theme</vt:lpstr>
      <vt:lpstr>Класове в TypeScript</vt:lpstr>
      <vt:lpstr>Контрол на достъпа до полета и методи</vt:lpstr>
      <vt:lpstr>Разлики между "extends" и "implements" </vt:lpstr>
      <vt:lpstr>Read-only</vt:lpstr>
      <vt:lpstr>Kонструкторите: дефиниране на полета в сигнатурата на конструктора</vt:lpstr>
      <vt:lpstr>Статични полета и методи</vt:lpstr>
      <vt:lpstr>Типови параметри (generics)</vt:lpstr>
      <vt:lpstr>Благодарим за вниманието!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Класове в TypeScript</dc:title>
  <dc:creator>mic618454</dc:creator>
  <cp:lastModifiedBy>mic618454</cp:lastModifiedBy>
  <cp:revision>4</cp:revision>
  <dcterms:created xsi:type="dcterms:W3CDTF">2023-04-18T16:21:16Z</dcterms:created>
  <dcterms:modified xsi:type="dcterms:W3CDTF">2023-04-21T21:48:13Z</dcterms:modified>
</cp:coreProperties>
</file>