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2" r:id="rId5"/>
    <p:sldId id="264" r:id="rId6"/>
    <p:sldId id="259" r:id="rId7"/>
    <p:sldId id="260" r:id="rId8"/>
    <p:sldId id="261" r:id="rId9"/>
    <p:sldId id="265" r:id="rId10"/>
    <p:sldId id="266" r:id="rId11"/>
    <p:sldId id="267" r:id="rId12"/>
    <p:sldId id="268" r:id="rId13"/>
    <p:sldId id="25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5922"/>
    <a:srgbClr val="004F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80" d="100"/>
          <a:sy n="80" d="100"/>
        </p:scale>
        <p:origin x="62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0474" y="1122363"/>
            <a:ext cx="7385538" cy="2387600"/>
          </a:xfrm>
        </p:spPr>
        <p:txBody>
          <a:bodyPr anchor="b">
            <a:normAutofit/>
          </a:bodyPr>
          <a:lstStyle>
            <a:lvl1pPr algn="ctr">
              <a:defRPr sz="6000">
                <a:solidFill>
                  <a:srgbClr val="F1592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0474" y="3602038"/>
            <a:ext cx="7385538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76D79ED-3FA7-4EF8-964B-EB8BCFAB02F8}" type="datetimeFigureOut">
              <a:rPr lang="en-US" smtClean="0"/>
              <a:pPr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9706" y="6356348"/>
            <a:ext cx="41148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12812" y="6356349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79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256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34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24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71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36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554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26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054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89611"/>
            <a:ext cx="10515600" cy="4387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276D79ED-3FA7-4EF8-964B-EB8BCFAB02F8}" type="datetimeFigureOut">
              <a:rPr lang="en-US" smtClean="0"/>
              <a:pPr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610475" y="4914981"/>
            <a:ext cx="896556" cy="324395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 rot="16200000">
            <a:off x="-2113768" y="2546065"/>
            <a:ext cx="388867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bs-Latn-BA" sz="1200" dirty="0">
                <a:solidFill>
                  <a:schemeClr val="bg1">
                    <a:lumMod val="65000"/>
                  </a:schemeClr>
                </a:solidFill>
              </a:rPr>
              <a:t>Find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 m</a:t>
            </a:r>
            <a:r>
              <a:rPr lang="bs-Latn-BA" sz="1200" dirty="0">
                <a:solidFill>
                  <a:schemeClr val="bg1">
                    <a:lumMod val="65000"/>
                  </a:schemeClr>
                </a:solidFill>
              </a:rPr>
              <a:t>ore PowerPoint templates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 on </a:t>
            </a:r>
            <a:r>
              <a:rPr lang="bs-Latn-BA" sz="1200" b="1" baseline="0" dirty="0">
                <a:solidFill>
                  <a:schemeClr val="bg1">
                    <a:lumMod val="65000"/>
                  </a:schemeClr>
                </a:solidFill>
              </a:rPr>
              <a:t>prezentr.com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!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34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F15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eveloper.mozilla.org/en-US/docs/Web/HTML/Element/script" TargetMode="Externa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0474" y="2235200"/>
            <a:ext cx="7385538" cy="2387600"/>
          </a:xfrm>
        </p:spPr>
        <p:txBody>
          <a:bodyPr/>
          <a:lstStyle/>
          <a:p>
            <a:r>
              <a:rPr lang="en-US" dirty="0"/>
              <a:t>JavaScript</a:t>
            </a:r>
            <a:br>
              <a:rPr lang="en-US" dirty="0"/>
            </a:br>
            <a:r>
              <a:rPr lang="en-US" dirty="0"/>
              <a:t>Events in depth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0474" y="5182185"/>
            <a:ext cx="7385538" cy="1675815"/>
          </a:xfrm>
        </p:spPr>
        <p:txBody>
          <a:bodyPr>
            <a:normAutofit/>
          </a:bodyPr>
          <a:lstStyle/>
          <a:p>
            <a:pPr algn="r"/>
            <a:r>
              <a:rPr lang="bg-BG" sz="1800" b="1" dirty="0">
                <a:latin typeface="+mj-lt"/>
                <a:cs typeface="Calibri Light" panose="020F0302020204030204" pitchFamily="34" charset="0"/>
              </a:rPr>
              <a:t>Презентират:</a:t>
            </a:r>
          </a:p>
          <a:p>
            <a:pPr algn="r"/>
            <a:r>
              <a:rPr lang="bg-BG" sz="2000" b="1" dirty="0">
                <a:latin typeface="+mj-lt"/>
                <a:cs typeface="Calibri Light" panose="020F0302020204030204" pitchFamily="34" charset="0"/>
              </a:rPr>
              <a:t>Волен Димитров</a:t>
            </a:r>
            <a:br>
              <a:rPr lang="bg-BG" sz="2000" b="1" dirty="0">
                <a:latin typeface="+mj-lt"/>
                <a:cs typeface="Calibri Light" panose="020F0302020204030204" pitchFamily="34" charset="0"/>
              </a:rPr>
            </a:br>
            <a:r>
              <a:rPr lang="bg-BG" sz="2000" b="1" dirty="0">
                <a:latin typeface="+mj-lt"/>
                <a:cs typeface="Calibri Light" panose="020F0302020204030204" pitchFamily="34" charset="0"/>
              </a:rPr>
              <a:t>Димитър Сотиров</a:t>
            </a:r>
            <a:br>
              <a:rPr lang="bg-BG" sz="2000" b="1" dirty="0">
                <a:latin typeface="+mj-lt"/>
                <a:cs typeface="Calibri Light" panose="020F0302020204030204" pitchFamily="34" charset="0"/>
              </a:rPr>
            </a:br>
            <a:r>
              <a:rPr lang="bg-BG" sz="2000" b="1" dirty="0">
                <a:latin typeface="+mj-lt"/>
                <a:cs typeface="Calibri Light" panose="020F0302020204030204" pitchFamily="34" charset="0"/>
              </a:rPr>
              <a:t>Симона Кирилова</a:t>
            </a:r>
            <a:br>
              <a:rPr lang="bg-BG" sz="2000" b="1" dirty="0">
                <a:latin typeface="+mj-lt"/>
                <a:cs typeface="Calibri Light" panose="020F0302020204030204" pitchFamily="34" charset="0"/>
              </a:rPr>
            </a:br>
            <a:r>
              <a:rPr lang="bg-BG" sz="2000" b="1" dirty="0">
                <a:latin typeface="+mj-lt"/>
                <a:cs typeface="Calibri Light" panose="020F0302020204030204" pitchFamily="34" charset="0"/>
              </a:rPr>
              <a:t>Георги Бочев</a:t>
            </a:r>
            <a:endParaRPr lang="en-US" sz="2000" b="1" dirty="0">
              <a:latin typeface="+mj-lt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928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9D963-0FD0-4CA5-BD1D-74C469FB0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r>
              <a:rPr lang="bg-BG" dirty="0"/>
              <a:t>Демонстрация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0274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DE452-A568-4D18-A1F8-44ED0DC67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dirty="0"/>
              <a:t>Събития в Джаваскрипт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8A8932-5560-4259-8B52-221C4DF640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Нещо, което потребителят направи</a:t>
            </a:r>
          </a:p>
          <a:p>
            <a:r>
              <a:rPr lang="bg-BG" dirty="0"/>
              <a:t>Нещо, което браузърът направи</a:t>
            </a:r>
            <a:endParaRPr lang="en-US" dirty="0"/>
          </a:p>
          <a:p>
            <a:r>
              <a:rPr lang="bg-BG" dirty="0"/>
              <a:t>Често ще правим нещо след като дадено събитие се е случило</a:t>
            </a:r>
            <a:endParaRPr lang="en-US" dirty="0"/>
          </a:p>
          <a:p>
            <a:r>
              <a:rPr lang="bg-BG" dirty="0"/>
              <a:t>Пример</a:t>
            </a:r>
            <a:r>
              <a:rPr lang="en-US" dirty="0"/>
              <a:t>: </a:t>
            </a:r>
          </a:p>
          <a:p>
            <a:r>
              <a:rPr lang="en-US" sz="2400" b="0" i="0" dirty="0">
                <a:solidFill>
                  <a:srgbClr val="0000CD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US" sz="2400" b="0" i="0" dirty="0">
                <a:solidFill>
                  <a:srgbClr val="A52A2A"/>
                </a:solidFill>
                <a:effectLst/>
                <a:latin typeface="Consolas" panose="020B0609020204030204" pitchFamily="49" charset="0"/>
              </a:rPr>
              <a:t>button</a:t>
            </a:r>
            <a:r>
              <a:rPr lang="en-US" sz="2400" b="0" i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 onclick</a:t>
            </a:r>
            <a:r>
              <a:rPr lang="en-US" sz="2400" b="0" i="0" dirty="0">
                <a:solidFill>
                  <a:srgbClr val="0000CD"/>
                </a:solidFill>
                <a:effectLst/>
                <a:latin typeface="Consolas" panose="020B0609020204030204" pitchFamily="49" charset="0"/>
              </a:rPr>
              <a:t>="</a:t>
            </a:r>
            <a:r>
              <a:rPr lang="en-US" sz="2400" b="0" i="0" dirty="0" err="1">
                <a:solidFill>
                  <a:srgbClr val="0000CD"/>
                </a:solidFill>
                <a:effectLst/>
                <a:latin typeface="Consolas" panose="020B0609020204030204" pitchFamily="49" charset="0"/>
              </a:rPr>
              <a:t>displayDate</a:t>
            </a:r>
            <a:r>
              <a:rPr lang="en-US" sz="2400" b="0" i="0" dirty="0">
                <a:solidFill>
                  <a:srgbClr val="0000CD"/>
                </a:solidFill>
                <a:effectLst/>
                <a:latin typeface="Consolas" panose="020B0609020204030204" pitchFamily="49" charset="0"/>
              </a:rPr>
              <a:t>()"&gt;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The tim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e 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is?</a:t>
            </a:r>
            <a:r>
              <a:rPr lang="en-US" sz="2400" b="0" i="0" dirty="0">
                <a:solidFill>
                  <a:srgbClr val="0000CD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US" sz="2400" b="0" i="0" dirty="0">
                <a:solidFill>
                  <a:srgbClr val="A52A2A"/>
                </a:solidFill>
                <a:effectLst/>
                <a:latin typeface="Consolas" panose="020B0609020204030204" pitchFamily="49" charset="0"/>
              </a:rPr>
              <a:t>/button</a:t>
            </a:r>
            <a:r>
              <a:rPr lang="en-US" sz="2400" b="0" i="0" dirty="0">
                <a:solidFill>
                  <a:srgbClr val="0000CD"/>
                </a:solidFill>
                <a:effectLst/>
                <a:latin typeface="Consolas" panose="020B0609020204030204" pitchFamily="49" charset="0"/>
              </a:rPr>
              <a:t>&gt;</a:t>
            </a:r>
          </a:p>
          <a:p>
            <a:endParaRPr lang="en-US" sz="2400" dirty="0">
              <a:solidFill>
                <a:srgbClr val="0000CD"/>
              </a:solidFill>
              <a:latin typeface="Consolas" panose="020B0609020204030204" pitchFamily="49" charset="0"/>
            </a:endParaRPr>
          </a:p>
          <a:p>
            <a:r>
              <a:rPr lang="bg-BG" sz="2400" dirty="0"/>
              <a:t>Като кликнем бутона ще се изпълни функцията </a:t>
            </a:r>
            <a:r>
              <a:rPr lang="en-US" sz="2400" dirty="0" err="1"/>
              <a:t>displayDate</a:t>
            </a:r>
            <a:r>
              <a:rPr lang="en-US" sz="2400" dirty="0"/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3024820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9AF2C-BA77-4AD1-B276-4B0C7E32A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HTML </a:t>
            </a:r>
            <a:r>
              <a:rPr lang="bg-BG" dirty="0"/>
              <a:t>Събития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C61743-151C-416A-9A3E-C7C623092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Много и различни видове</a:t>
            </a:r>
          </a:p>
          <a:p>
            <a:r>
              <a:rPr lang="bg-BG" dirty="0"/>
              <a:t>Най-често срещани:</a:t>
            </a:r>
          </a:p>
          <a:p>
            <a:pPr lvl="1"/>
            <a:r>
              <a:rPr lang="en-US" dirty="0" err="1">
                <a:solidFill>
                  <a:srgbClr val="F15922"/>
                </a:solidFill>
                <a:latin typeface="Verdana" panose="020B0604030504040204" pitchFamily="34" charset="0"/>
              </a:rPr>
              <a:t>o</a:t>
            </a:r>
            <a:r>
              <a:rPr lang="en-US" b="0" i="0" dirty="0" err="1">
                <a:solidFill>
                  <a:srgbClr val="F15922"/>
                </a:solidFill>
                <a:effectLst/>
                <a:latin typeface="Verdana" panose="020B0604030504040204" pitchFamily="34" charset="0"/>
              </a:rPr>
              <a:t>nchange</a:t>
            </a:r>
            <a:r>
              <a:rPr lang="en-U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– HTML </a:t>
            </a:r>
            <a:r>
              <a:rPr lang="bg-BG" dirty="0">
                <a:solidFill>
                  <a:srgbClr val="000000"/>
                </a:solidFill>
                <a:latin typeface="Verdana" panose="020B0604030504040204" pitchFamily="34" charset="0"/>
              </a:rPr>
              <a:t>елемент е бил променен</a:t>
            </a:r>
            <a:endParaRPr lang="en-US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lvl="1"/>
            <a:r>
              <a:rPr lang="en-US" dirty="0">
                <a:solidFill>
                  <a:srgbClr val="F15922"/>
                </a:solidFill>
                <a:latin typeface="Verdana" panose="020B0604030504040204" pitchFamily="34" charset="0"/>
              </a:rPr>
              <a:t>o</a:t>
            </a:r>
            <a:r>
              <a:rPr lang="en-US" b="0" i="0" dirty="0">
                <a:solidFill>
                  <a:srgbClr val="F15922"/>
                </a:solidFill>
                <a:effectLst/>
                <a:latin typeface="Verdana" panose="020B0604030504040204" pitchFamily="34" charset="0"/>
              </a:rPr>
              <a:t>nclick</a:t>
            </a:r>
            <a:r>
              <a:rPr lang="en-U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– HTML </a:t>
            </a:r>
            <a:r>
              <a:rPr lang="bg-BG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елемент е бил натиснат</a:t>
            </a:r>
            <a:endParaRPr lang="en-US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lvl="1"/>
            <a:r>
              <a:rPr lang="en-US" b="0" i="0" dirty="0" err="1">
                <a:solidFill>
                  <a:srgbClr val="F15922"/>
                </a:solidFill>
                <a:effectLst/>
                <a:latin typeface="Verdana" panose="020B0604030504040204" pitchFamily="34" charset="0"/>
              </a:rPr>
              <a:t>onmouseover</a:t>
            </a:r>
            <a:r>
              <a:rPr lang="en-U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– </a:t>
            </a:r>
            <a:r>
              <a:rPr lang="bg-BG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мишката се намира върху </a:t>
            </a:r>
            <a:r>
              <a:rPr lang="en-U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HTML </a:t>
            </a:r>
            <a:r>
              <a:rPr lang="bg-BG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елемент</a:t>
            </a:r>
            <a:endParaRPr lang="en-US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lvl="1"/>
            <a:r>
              <a:rPr lang="en-US" b="0" i="0" dirty="0" err="1">
                <a:solidFill>
                  <a:srgbClr val="F15922"/>
                </a:solidFill>
                <a:effectLst/>
                <a:latin typeface="Verdana" panose="020B0604030504040204" pitchFamily="34" charset="0"/>
              </a:rPr>
              <a:t>onmouseout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 – </a:t>
            </a:r>
            <a:r>
              <a:rPr lang="bg-BG" dirty="0">
                <a:solidFill>
                  <a:srgbClr val="000000"/>
                </a:solidFill>
                <a:latin typeface="Verdana" panose="020B0604030504040204" pitchFamily="34" charset="0"/>
              </a:rPr>
              <a:t>мишката се махне от 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HTML </a:t>
            </a:r>
            <a:r>
              <a:rPr lang="bg-BG" dirty="0">
                <a:solidFill>
                  <a:srgbClr val="000000"/>
                </a:solidFill>
                <a:latin typeface="Verdana" panose="020B0604030504040204" pitchFamily="34" charset="0"/>
              </a:rPr>
              <a:t>елемент</a:t>
            </a:r>
            <a:endParaRPr lang="en-US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lvl="1"/>
            <a:r>
              <a:rPr lang="en-US" b="0" i="0" dirty="0" err="1">
                <a:solidFill>
                  <a:srgbClr val="F15922"/>
                </a:solidFill>
                <a:effectLst/>
                <a:latin typeface="Verdana" panose="020B0604030504040204" pitchFamily="34" charset="0"/>
              </a:rPr>
              <a:t>onkeypress</a:t>
            </a:r>
            <a:r>
              <a:rPr lang="en-U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– </a:t>
            </a:r>
            <a:r>
              <a:rPr lang="bg-BG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потребителят натисне даден бутон от клавиатурата</a:t>
            </a:r>
            <a:endParaRPr lang="en-US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lvl="1"/>
            <a:r>
              <a:rPr lang="en-US" b="0" i="0" dirty="0">
                <a:solidFill>
                  <a:srgbClr val="F15922"/>
                </a:solidFill>
                <a:effectLst/>
                <a:latin typeface="Verdana" panose="020B0604030504040204" pitchFamily="34" charset="0"/>
              </a:rPr>
              <a:t>onload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 – </a:t>
            </a:r>
            <a:r>
              <a:rPr lang="bg-BG" dirty="0">
                <a:solidFill>
                  <a:srgbClr val="000000"/>
                </a:solidFill>
                <a:latin typeface="Verdana" panose="020B0604030504040204" pitchFamily="34" charset="0"/>
              </a:rPr>
              <a:t>браузърът приключи със зареждането на страницата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890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4BDEC-BF51-45EA-AC52-7FB2C63F1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User Interface </a:t>
            </a:r>
            <a:r>
              <a:rPr lang="bg-BG" dirty="0"/>
              <a:t>Събития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522BC-D5EF-4DFA-870D-29FC60ECD2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bg-BG" dirty="0"/>
              <a:t>Състоят се при комуникация с прозореца на браузъра вместо при интеракция с </a:t>
            </a:r>
            <a:r>
              <a:rPr lang="en-US" dirty="0"/>
              <a:t>HTML </a:t>
            </a:r>
            <a:r>
              <a:rPr lang="bg-BG" dirty="0"/>
              <a:t>обект</a:t>
            </a:r>
          </a:p>
          <a:p>
            <a:pPr marL="0" indent="0">
              <a:buNone/>
            </a:pPr>
            <a:r>
              <a:rPr lang="bg-BG" dirty="0"/>
              <a:t>Примери</a:t>
            </a:r>
            <a:r>
              <a:rPr lang="en-US" dirty="0"/>
              <a:t>:</a:t>
            </a:r>
          </a:p>
          <a:p>
            <a:r>
              <a:rPr lang="en-US" dirty="0">
                <a:solidFill>
                  <a:srgbClr val="F15922"/>
                </a:solidFill>
              </a:rPr>
              <a:t>.load </a:t>
            </a:r>
            <a:r>
              <a:rPr lang="en-US" dirty="0"/>
              <a:t>– </a:t>
            </a:r>
            <a:r>
              <a:rPr lang="bg-BG" dirty="0"/>
              <a:t>при зареждане</a:t>
            </a:r>
            <a:endParaRPr lang="en-US" dirty="0"/>
          </a:p>
          <a:p>
            <a:r>
              <a:rPr lang="en-US" dirty="0">
                <a:solidFill>
                  <a:srgbClr val="F15922"/>
                </a:solidFill>
              </a:rPr>
              <a:t>.unload </a:t>
            </a:r>
            <a:r>
              <a:rPr lang="en-US" dirty="0"/>
              <a:t>– </a:t>
            </a:r>
            <a:r>
              <a:rPr lang="bg-BG" dirty="0"/>
              <a:t>точно преди потребителят да напусне браузъра</a:t>
            </a:r>
            <a:endParaRPr lang="en-US" dirty="0"/>
          </a:p>
          <a:p>
            <a:r>
              <a:rPr lang="en-US" dirty="0">
                <a:solidFill>
                  <a:srgbClr val="F15922"/>
                </a:solidFill>
              </a:rPr>
              <a:t>.scroll </a:t>
            </a:r>
            <a:r>
              <a:rPr lang="en-US" dirty="0"/>
              <a:t>– </a:t>
            </a:r>
            <a:r>
              <a:rPr lang="bg-BG" dirty="0"/>
              <a:t>когато потребителят скролне нагоре/надолу</a:t>
            </a:r>
            <a:endParaRPr lang="en-US" dirty="0"/>
          </a:p>
          <a:p>
            <a:r>
              <a:rPr lang="en-US" dirty="0">
                <a:solidFill>
                  <a:srgbClr val="F15922"/>
                </a:solidFill>
              </a:rPr>
              <a:t>.error </a:t>
            </a:r>
            <a:r>
              <a:rPr lang="en-US" dirty="0"/>
              <a:t>– </a:t>
            </a:r>
            <a:r>
              <a:rPr lang="bg-BG" dirty="0"/>
              <a:t>когато имаме </a:t>
            </a:r>
            <a:r>
              <a:rPr lang="en-US" dirty="0"/>
              <a:t>JS </a:t>
            </a:r>
            <a:r>
              <a:rPr lang="bg-BG" dirty="0"/>
              <a:t>грешка</a:t>
            </a:r>
            <a:endParaRPr lang="en-US" dirty="0"/>
          </a:p>
          <a:p>
            <a:r>
              <a:rPr lang="en-US" dirty="0">
                <a:solidFill>
                  <a:srgbClr val="F15922"/>
                </a:solidFill>
              </a:rPr>
              <a:t>.resize </a:t>
            </a:r>
            <a:r>
              <a:rPr lang="en-US" dirty="0"/>
              <a:t>– </a:t>
            </a:r>
            <a:r>
              <a:rPr lang="bg-BG" dirty="0"/>
              <a:t>когато променяме размера на прозорева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7635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B998A-129D-4C69-9D23-F7E386909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dirty="0"/>
              <a:t>Други типове събития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0917B-F9D7-43D4-AAE7-EE485449F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CSS </a:t>
            </a:r>
            <a:r>
              <a:rPr lang="bg-BG" dirty="0"/>
              <a:t>Събития </a:t>
            </a:r>
            <a:r>
              <a:rPr lang="en-US" dirty="0"/>
              <a:t>– </a:t>
            </a:r>
            <a:r>
              <a:rPr lang="bg-BG" dirty="0"/>
              <a:t>когато</a:t>
            </a:r>
            <a:r>
              <a:rPr lang="en-US" dirty="0"/>
              <a:t> </a:t>
            </a:r>
            <a:r>
              <a:rPr lang="bg-BG" dirty="0"/>
              <a:t>приключи </a:t>
            </a:r>
            <a:r>
              <a:rPr lang="en-US" dirty="0"/>
              <a:t>CSS </a:t>
            </a:r>
            <a:r>
              <a:rPr lang="bg-BG" dirty="0"/>
              <a:t>преход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Mutation </a:t>
            </a:r>
            <a:r>
              <a:rPr lang="bg-BG" dirty="0"/>
              <a:t>Събития</a:t>
            </a:r>
            <a:r>
              <a:rPr lang="en-US" dirty="0"/>
              <a:t> – </a:t>
            </a:r>
            <a:r>
              <a:rPr lang="bg-BG" dirty="0"/>
              <a:t>когато се промери структурата на дървото на </a:t>
            </a:r>
            <a:r>
              <a:rPr lang="en-US" dirty="0"/>
              <a:t>DOM-a</a:t>
            </a:r>
          </a:p>
        </p:txBody>
      </p:sp>
    </p:spTree>
    <p:extLst>
      <p:ext uri="{BB962C8B-B14F-4D97-AF65-F5344CB8AC3E}">
        <p14:creationId xmlns:p14="http://schemas.microsoft.com/office/powerpoint/2010/main" val="14206774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594E2-2340-432D-8538-5396A40F4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dirty="0"/>
              <a:t>Цели в </a:t>
            </a:r>
            <a:r>
              <a:rPr lang="en-US" dirty="0"/>
              <a:t>JS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CB0F2D-A32F-4285-B05E-CD8D58D1A6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solidFill>
                  <a:srgbClr val="F15922"/>
                </a:solidFill>
              </a:rPr>
              <a:t>Event.target</a:t>
            </a:r>
            <a:r>
              <a:rPr lang="en-US" dirty="0">
                <a:solidFill>
                  <a:srgbClr val="F15922"/>
                </a:solidFill>
              </a:rPr>
              <a:t> </a:t>
            </a:r>
            <a:r>
              <a:rPr lang="en-US" dirty="0"/>
              <a:t>– </a:t>
            </a:r>
            <a:r>
              <a:rPr lang="bg-BG" dirty="0"/>
              <a:t>връща елемента причинил събитието, най-използван</a:t>
            </a:r>
            <a:endParaRPr lang="en-US" dirty="0"/>
          </a:p>
          <a:p>
            <a:r>
              <a:rPr lang="en-US" dirty="0" err="1">
                <a:solidFill>
                  <a:srgbClr val="F15922"/>
                </a:solidFill>
              </a:rPr>
              <a:t>Event.currentTarget</a:t>
            </a:r>
            <a:r>
              <a:rPr lang="en-US" dirty="0">
                <a:solidFill>
                  <a:srgbClr val="F15922"/>
                </a:solidFill>
              </a:rPr>
              <a:t> </a:t>
            </a:r>
            <a:r>
              <a:rPr lang="en-US" dirty="0"/>
              <a:t>– </a:t>
            </a:r>
            <a:r>
              <a:rPr lang="bg-BG" dirty="0"/>
              <a:t>целта, чиито слушатели с</a:t>
            </a:r>
            <a:r>
              <a:rPr lang="en-US" dirty="0"/>
              <a:t>e </a:t>
            </a:r>
            <a:r>
              <a:rPr lang="bg-BG" dirty="0"/>
              <a:t>обработват в момента, постоянно се мени</a:t>
            </a:r>
            <a:endParaRPr lang="en-US" dirty="0"/>
          </a:p>
          <a:p>
            <a:r>
              <a:rPr lang="en-US" dirty="0" err="1">
                <a:solidFill>
                  <a:srgbClr val="F15922"/>
                </a:solidFill>
              </a:rPr>
              <a:t>Event.relatedTarget</a:t>
            </a:r>
            <a:r>
              <a:rPr lang="en-US" dirty="0">
                <a:solidFill>
                  <a:srgbClr val="F15922"/>
                </a:solidFill>
              </a:rPr>
              <a:t> </a:t>
            </a:r>
            <a:r>
              <a:rPr lang="en-US" dirty="0"/>
              <a:t>– </a:t>
            </a:r>
            <a:r>
              <a:rPr lang="bg-BG" dirty="0"/>
              <a:t>идентифицира вторична цел за събитието</a:t>
            </a:r>
            <a:endParaRPr lang="en-US" dirty="0"/>
          </a:p>
          <a:p>
            <a:r>
              <a:rPr lang="en-US" dirty="0" err="1">
                <a:solidFill>
                  <a:srgbClr val="F15922"/>
                </a:solidFill>
              </a:rPr>
              <a:t>Event.originalTarget</a:t>
            </a:r>
            <a:r>
              <a:rPr lang="en-US" dirty="0">
                <a:solidFill>
                  <a:srgbClr val="F15922"/>
                </a:solidFill>
              </a:rPr>
              <a:t> </a:t>
            </a:r>
            <a:r>
              <a:rPr lang="en-US" dirty="0"/>
              <a:t>– </a:t>
            </a:r>
            <a:r>
              <a:rPr lang="bg-BG" dirty="0"/>
              <a:t>оригиналната цел на събитието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1748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E020B-849C-410C-BF7F-0F14569D2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30850"/>
          </a:xfrm>
        </p:spPr>
        <p:txBody>
          <a:bodyPr>
            <a:normAutofit/>
          </a:bodyPr>
          <a:lstStyle/>
          <a:p>
            <a:pPr algn="ctr"/>
            <a:r>
              <a:rPr lang="en-US" sz="13800" dirty="0"/>
              <a:t>DEMO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CC1D8-F42D-4E1D-95DD-C03992A5B8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100" dirty="0"/>
          </a:p>
        </p:txBody>
      </p:sp>
    </p:spTree>
    <p:extLst>
      <p:ext uri="{BB962C8B-B14F-4D97-AF65-F5344CB8AC3E}">
        <p14:creationId xmlns:p14="http://schemas.microsoft.com/office/powerpoint/2010/main" val="30725981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7427168" cy="922114"/>
          </a:xfrm>
        </p:spPr>
        <p:txBody>
          <a:bodyPr>
            <a:noAutofit/>
          </a:bodyPr>
          <a:lstStyle/>
          <a:p>
            <a:r>
              <a:rPr lang="bg-BG" sz="3600" dirty="0"/>
              <a:t>Вградени манипулатори на събития</a:t>
            </a:r>
            <a:r>
              <a:rPr lang="en-US" sz="3600" dirty="0"/>
              <a:t> </a:t>
            </a:r>
            <a:r>
              <a:rPr lang="bg-BG" sz="3600" dirty="0"/>
              <a:t>- примери</a:t>
            </a:r>
          </a:p>
        </p:txBody>
      </p:sp>
      <p:pic>
        <p:nvPicPr>
          <p:cNvPr id="5" name="Картина 4"/>
          <p:cNvPicPr/>
          <p:nvPr/>
        </p:nvPicPr>
        <p:blipFill rotWithShape="1">
          <a:blip r:embed="rId2"/>
          <a:srcRect t="39286" r="14575" b="49026"/>
          <a:stretch/>
        </p:blipFill>
        <p:spPr bwMode="auto">
          <a:xfrm>
            <a:off x="1991544" y="2301102"/>
            <a:ext cx="7632848" cy="7200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Картина 5"/>
          <p:cNvPicPr/>
          <p:nvPr/>
        </p:nvPicPr>
        <p:blipFill rotWithShape="1">
          <a:blip r:embed="rId3"/>
          <a:srcRect t="39936" r="12697" b="38636"/>
          <a:stretch/>
        </p:blipFill>
        <p:spPr bwMode="auto">
          <a:xfrm>
            <a:off x="1991544" y="3140968"/>
            <a:ext cx="7632848" cy="14523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Картина 6"/>
          <p:cNvPicPr/>
          <p:nvPr/>
        </p:nvPicPr>
        <p:blipFill rotWithShape="1">
          <a:blip r:embed="rId4"/>
          <a:srcRect t="39286" r="16272" b="50649"/>
          <a:stretch/>
        </p:blipFill>
        <p:spPr bwMode="auto">
          <a:xfrm>
            <a:off x="1991544" y="5131892"/>
            <a:ext cx="7632848" cy="6480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Текстово поле 7"/>
          <p:cNvSpPr txBox="1"/>
          <p:nvPr/>
        </p:nvSpPr>
        <p:spPr>
          <a:xfrm>
            <a:off x="1991544" y="4749783"/>
            <a:ext cx="4464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dirty="0">
                <a:solidFill>
                  <a:srgbClr val="F15922"/>
                </a:solidFill>
              </a:rPr>
              <a:t>Директно вмъкване:</a:t>
            </a:r>
          </a:p>
        </p:txBody>
      </p:sp>
      <p:sp>
        <p:nvSpPr>
          <p:cNvPr id="9" name="Текстово поле 8"/>
          <p:cNvSpPr txBox="1"/>
          <p:nvPr/>
        </p:nvSpPr>
        <p:spPr>
          <a:xfrm>
            <a:off x="1966570" y="1944441"/>
            <a:ext cx="75402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rgbClr val="F15922"/>
                </a:solidFill>
              </a:rPr>
              <a:t>Извикване на функция, дефинирана в </a:t>
            </a:r>
            <a:r>
              <a:rPr lang="ru-RU" sz="1600" dirty="0">
                <a:solidFill>
                  <a:schemeClr val="accent2">
                    <a:lumMod val="40000"/>
                    <a:lumOff val="60000"/>
                  </a:schemeClr>
                </a:solidFill>
                <a:hlinkClick r:id="rId5"/>
              </a:rPr>
              <a:t>&lt;script&gt;</a:t>
            </a:r>
            <a:r>
              <a:rPr lang="ru-RU" sz="16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1600" dirty="0">
                <a:solidFill>
                  <a:srgbClr val="F15922"/>
                </a:solidFill>
              </a:rPr>
              <a:t>елемент на същата страница:</a:t>
            </a:r>
            <a:endParaRPr lang="bg-BG" sz="1600" dirty="0">
              <a:solidFill>
                <a:srgbClr val="F159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5125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bg-BG" sz="3600" dirty="0"/>
              <a:t>Вградени манипулатори на събития - заключения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1991544" y="1772817"/>
            <a:ext cx="74676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bg-BG" sz="2000" dirty="0">
                <a:solidFill>
                  <a:srgbClr val="F15922"/>
                </a:solidFill>
              </a:rPr>
              <a:t>Остарял</a:t>
            </a:r>
            <a:r>
              <a:rPr lang="bg-BG" sz="2000" dirty="0"/>
              <a:t> метод</a:t>
            </a:r>
          </a:p>
          <a:p>
            <a:pPr>
              <a:lnSpc>
                <a:spcPct val="150000"/>
              </a:lnSpc>
            </a:pPr>
            <a:r>
              <a:rPr lang="bg-BG" sz="2000" dirty="0">
                <a:solidFill>
                  <a:srgbClr val="F15922"/>
                </a:solidFill>
              </a:rPr>
              <a:t>Лоша</a:t>
            </a:r>
            <a:r>
              <a:rPr lang="bg-BG" sz="2000" dirty="0"/>
              <a:t> практика</a:t>
            </a:r>
          </a:p>
          <a:p>
            <a:pPr>
              <a:lnSpc>
                <a:spcPct val="150000"/>
              </a:lnSpc>
            </a:pPr>
            <a:r>
              <a:rPr lang="bg-BG" sz="2000" dirty="0">
                <a:solidFill>
                  <a:srgbClr val="F15922"/>
                </a:solidFill>
              </a:rPr>
              <a:t>Трудно</a:t>
            </a:r>
            <a:r>
              <a:rPr lang="bg-BG" sz="2000" dirty="0"/>
              <a:t> за четене</a:t>
            </a:r>
          </a:p>
          <a:p>
            <a:pPr>
              <a:lnSpc>
                <a:spcPct val="150000"/>
              </a:lnSpc>
            </a:pPr>
            <a:r>
              <a:rPr lang="bg-BG" sz="2000" dirty="0">
                <a:solidFill>
                  <a:srgbClr val="F15922"/>
                </a:solidFill>
              </a:rPr>
              <a:t>Изглеждат лесни</a:t>
            </a:r>
            <a:r>
              <a:rPr lang="bg-BG" sz="2000" dirty="0"/>
              <a:t>, но са неуправляеми и неефективни</a:t>
            </a:r>
          </a:p>
          <a:p>
            <a:pPr>
              <a:lnSpc>
                <a:spcPct val="150000"/>
              </a:lnSpc>
            </a:pPr>
            <a:r>
              <a:rPr lang="bg-BG" sz="2000" dirty="0">
                <a:solidFill>
                  <a:srgbClr val="F15922"/>
                </a:solidFill>
              </a:rPr>
              <a:t>Трудни</a:t>
            </a:r>
            <a:r>
              <a:rPr lang="bg-BG" sz="2000" dirty="0"/>
              <a:t> за поддръжка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F15922"/>
                </a:solidFill>
              </a:rPr>
              <a:t>Често срещани </a:t>
            </a:r>
            <a:r>
              <a:rPr lang="ru-RU" sz="2000" dirty="0"/>
              <a:t>сървърни конфигурации </a:t>
            </a:r>
            <a:r>
              <a:rPr lang="ru-RU" sz="2000" dirty="0">
                <a:solidFill>
                  <a:srgbClr val="F15922"/>
                </a:solidFill>
              </a:rPr>
              <a:t>скоро ще забранят</a:t>
            </a:r>
            <a:r>
              <a:rPr lang="ru-RU" sz="2000" dirty="0"/>
              <a:t> вградения </a:t>
            </a:r>
            <a:r>
              <a:rPr lang="ru-RU" sz="2000" dirty="0">
                <a:solidFill>
                  <a:srgbClr val="F15922"/>
                </a:solidFill>
              </a:rPr>
              <a:t>JavaScript</a:t>
            </a:r>
            <a:r>
              <a:rPr lang="ru-RU" sz="2000" dirty="0"/>
              <a:t>, като мярка за сигурност</a:t>
            </a:r>
            <a:endParaRPr lang="bg-BG" sz="2000" dirty="0"/>
          </a:p>
          <a:p>
            <a:pPr>
              <a:lnSpc>
                <a:spcPct val="150000"/>
              </a:lnSpc>
            </a:pPr>
            <a:r>
              <a:rPr lang="bg-BG" sz="2000" dirty="0">
                <a:solidFill>
                  <a:srgbClr val="F15922"/>
                </a:solidFill>
              </a:rPr>
              <a:t>НЕ ГИ ИЗПОЛЗВАЙТЕ!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003328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234BA-3B08-52A8-7FE4-91BBE6D63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</a:effectLst>
                <a:latin typeface="+mn-lt"/>
              </a:rPr>
              <a:t>Стратегии</a:t>
            </a:r>
            <a:r>
              <a:rPr lang="en-US" sz="4000" dirty="0"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</a:effectLst>
                <a:latin typeface="+mn-lt"/>
              </a:rPr>
              <a:t> </a:t>
            </a:r>
            <a:r>
              <a:rPr lang="en-US" sz="4000" dirty="0" err="1"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</a:effectLst>
                <a:latin typeface="+mn-lt"/>
              </a:rPr>
              <a:t>за</a:t>
            </a:r>
            <a:r>
              <a:rPr lang="en-US" sz="4000" dirty="0"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</a:effectLst>
                <a:latin typeface="+mn-lt"/>
              </a:rPr>
              <a:t> </a:t>
            </a:r>
            <a:r>
              <a:rPr lang="en-US" sz="4000" dirty="0" err="1"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</a:effectLst>
                <a:latin typeface="+mn-lt"/>
              </a:rPr>
              <a:t>управлявление</a:t>
            </a:r>
            <a:r>
              <a:rPr lang="en-US" sz="4000" dirty="0"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</a:effectLst>
                <a:latin typeface="+mn-lt"/>
              </a:rPr>
              <a:t> </a:t>
            </a:r>
            <a:r>
              <a:rPr lang="en-US" sz="4000" dirty="0" err="1"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</a:effectLst>
                <a:latin typeface="+mn-lt"/>
              </a:rPr>
              <a:t>на</a:t>
            </a:r>
            <a:r>
              <a:rPr lang="en-US" sz="4000" dirty="0"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</a:effectLst>
                <a:latin typeface="+mn-lt"/>
              </a:rPr>
              <a:t> </a:t>
            </a:r>
            <a:r>
              <a:rPr lang="en-US" sz="4000" dirty="0" err="1"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</a:effectLst>
                <a:latin typeface="+mn-lt"/>
              </a:rPr>
              <a:t>събития</a:t>
            </a:r>
            <a:endParaRPr lang="en-US" sz="4000" dirty="0" err="1">
              <a:effectLst>
                <a:glow rad="38100">
                  <a:prstClr val="black">
                    <a:lumMod val="65000"/>
                    <a:lumOff val="35000"/>
                    <a:alpha val="40000"/>
                  </a:prstClr>
                </a:glow>
              </a:effectLst>
              <a:latin typeface="+mn-lt"/>
              <a:ea typeface="Calibri Light" panose="020F0302020204030204"/>
              <a:cs typeface="Calibri Light" panose="020F03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E040C-35A7-3A15-8C96-60390B1A73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F15922"/>
                </a:soli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JavaScript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използва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 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парадигмата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 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за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управление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на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събития</a:t>
            </a:r>
            <a:endParaRPr lang="en-US" dirty="0" err="1">
              <a:effectLst>
                <a:glow rad="38100">
                  <a:prstClr val="black">
                    <a:lumMod val="50000"/>
                    <a:lumOff val="50000"/>
                    <a:alpha val="20000"/>
                  </a:prstClr>
                </a:glow>
              </a:effectLst>
              <a:ea typeface="Calibri"/>
              <a:cs typeface="Calibri"/>
            </a:endParaRPr>
          </a:p>
          <a:p>
            <a:r>
              <a:rPr lang="en-US" dirty="0">
                <a:solidFill>
                  <a:srgbClr val="F15922"/>
                </a:soli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JavaScript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следи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за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solidFill>
                  <a:srgbClr val="F15922"/>
                </a:soli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промяна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в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състоянието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на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 </a:t>
            </a:r>
            <a:r>
              <a:rPr lang="en-US" dirty="0">
                <a:solidFill>
                  <a:srgbClr val="F15922"/>
                </a:soli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DOM </a:t>
            </a:r>
            <a:r>
              <a:rPr lang="en-US" dirty="0" err="1">
                <a:solidFill>
                  <a:srgbClr val="F15922"/>
                </a:soli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елементите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,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след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което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,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тази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промяна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се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прихваща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и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се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изпълнява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 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логика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свързана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с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даденото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събитие</a:t>
            </a:r>
          </a:p>
          <a:p>
            <a:r>
              <a:rPr lang="en-US" dirty="0" err="1">
                <a:solidFill>
                  <a:srgbClr val="F15922"/>
                </a:soli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Събитията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се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случват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solidFill>
                  <a:srgbClr val="F15922"/>
                </a:soli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асинхронно</a:t>
            </a:r>
            <a:endParaRPr lang="en-US" dirty="0">
              <a:solidFill>
                <a:srgbClr val="F15922"/>
              </a:solidFill>
              <a:effectLst>
                <a:glow rad="38100">
                  <a:prstClr val="black">
                    <a:lumMod val="50000"/>
                    <a:lumOff val="50000"/>
                    <a:alpha val="20000"/>
                  </a:prstClr>
                </a:glow>
              </a:effectLst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9113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76762"/>
            <a:ext cx="10515600" cy="781886"/>
          </a:xfrm>
        </p:spPr>
        <p:txBody>
          <a:bodyPr/>
          <a:lstStyle/>
          <a:p>
            <a:r>
              <a:rPr lang="en-GB" dirty="0" err="1"/>
              <a:t>Еvents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6086"/>
            <a:ext cx="10515600" cy="4725152"/>
          </a:xfrm>
        </p:spPr>
        <p:txBody>
          <a:bodyPr>
            <a:normAutofit/>
          </a:bodyPr>
          <a:lstStyle/>
          <a:p>
            <a:r>
              <a:rPr lang="bg-BG" dirty="0"/>
              <a:t>Какво е </a:t>
            </a:r>
            <a:r>
              <a:rPr lang="en-GB" dirty="0">
                <a:solidFill>
                  <a:srgbClr val="F15922"/>
                </a:solidFill>
              </a:rPr>
              <a:t>event</a:t>
            </a:r>
            <a:r>
              <a:rPr lang="en-GB" dirty="0"/>
              <a:t>?</a:t>
            </a:r>
            <a:endParaRPr lang="bg-BG" dirty="0"/>
          </a:p>
          <a:p>
            <a:pPr marL="457200" lvl="1" indent="0">
              <a:buNone/>
            </a:pPr>
            <a:r>
              <a:rPr lang="bg-BG" dirty="0"/>
              <a:t>-	Събитие предизвикано от потребителя или програмата и засечено от самата програма. (</a:t>
            </a:r>
            <a:r>
              <a:rPr lang="bg-BG" dirty="0">
                <a:solidFill>
                  <a:srgbClr val="F15922"/>
                </a:solidFill>
              </a:rPr>
              <a:t>пример: </a:t>
            </a:r>
            <a:r>
              <a:rPr lang="bg-BG" dirty="0"/>
              <a:t>кликане на мишка/клавиш)</a:t>
            </a:r>
            <a:br>
              <a:rPr lang="bg-BG" dirty="0"/>
            </a:br>
            <a:endParaRPr lang="en-GB" dirty="0"/>
          </a:p>
          <a:p>
            <a:r>
              <a:rPr lang="bg-BG" dirty="0"/>
              <a:t>Какво е </a:t>
            </a:r>
            <a:r>
              <a:rPr lang="en-GB" dirty="0">
                <a:solidFill>
                  <a:srgbClr val="F15922"/>
                </a:solidFill>
              </a:rPr>
              <a:t>event handler</a:t>
            </a:r>
            <a:r>
              <a:rPr lang="en-GB" dirty="0"/>
              <a:t>?</a:t>
            </a:r>
            <a:endParaRPr lang="bg-BG" dirty="0"/>
          </a:p>
          <a:p>
            <a:pPr marL="457200" lvl="1" indent="0">
              <a:buNone/>
            </a:pPr>
            <a:r>
              <a:rPr lang="bg-BG" dirty="0"/>
              <a:t>-	Код, който се изпълнява при засичане на определено събитие.</a:t>
            </a:r>
            <a:br>
              <a:rPr lang="bg-BG" dirty="0"/>
            </a:br>
            <a:endParaRPr lang="en-GB" dirty="0"/>
          </a:p>
          <a:p>
            <a:r>
              <a:rPr lang="en-GB" dirty="0"/>
              <a:t>Event </a:t>
            </a:r>
            <a:r>
              <a:rPr lang="en-GB" dirty="0">
                <a:solidFill>
                  <a:srgbClr val="F15922"/>
                </a:solidFill>
              </a:rPr>
              <a:t>handler </a:t>
            </a:r>
            <a:r>
              <a:rPr lang="bg-BG" dirty="0">
                <a:solidFill>
                  <a:srgbClr val="F15922"/>
                </a:solidFill>
              </a:rPr>
              <a:t>по подразбиране</a:t>
            </a:r>
            <a:endParaRPr lang="en-US" dirty="0">
              <a:solidFill>
                <a:srgbClr val="F15922"/>
              </a:solidFill>
            </a:endParaRPr>
          </a:p>
          <a:p>
            <a:pPr marL="457200" lvl="1" indent="0">
              <a:buNone/>
            </a:pPr>
            <a:r>
              <a:rPr lang="en-US" dirty="0"/>
              <a:t>-	</a:t>
            </a:r>
            <a:r>
              <a:rPr lang="bg-BG" dirty="0"/>
              <a:t>Браузърът ни предоставя </a:t>
            </a:r>
            <a:r>
              <a:rPr lang="en-GB" dirty="0"/>
              <a:t>handler </a:t>
            </a:r>
            <a:r>
              <a:rPr lang="bg-BG" dirty="0"/>
              <a:t>по подразбиране за някои събития и се изпълнява винаги след закачения от нас </a:t>
            </a:r>
            <a:r>
              <a:rPr lang="en-GB" dirty="0"/>
              <a:t>event handler</a:t>
            </a:r>
            <a:r>
              <a:rPr lang="bg-BG" dirty="0"/>
              <a:t>. (може да бъде спрян чрез </a:t>
            </a:r>
            <a:r>
              <a:rPr lang="en-GB" dirty="0" err="1">
                <a:solidFill>
                  <a:srgbClr val="F15922"/>
                </a:solidFill>
              </a:rPr>
              <a:t>event.preventDefault</a:t>
            </a:r>
            <a:r>
              <a:rPr lang="en-GB" dirty="0">
                <a:solidFill>
                  <a:srgbClr val="F15922"/>
                </a:solidFill>
              </a:rPr>
              <a:t>() </a:t>
            </a:r>
            <a:r>
              <a:rPr lang="bg-BG" dirty="0"/>
              <a:t>метод)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99713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93313F-ABE8-E021-0B1E-4D9AD4A10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2691" y="925911"/>
            <a:ext cx="9905998" cy="3124201"/>
          </a:xfrm>
        </p:spPr>
        <p:txBody>
          <a:bodyPr/>
          <a:lstStyle/>
          <a:p>
            <a:pPr marL="0" indent="0">
              <a:buNone/>
            </a:pP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Тъй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като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>
                <a:solidFill>
                  <a:srgbClr val="F15922"/>
                </a:soli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event propagation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може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 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да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доведе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до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solidFill>
                  <a:srgbClr val="F15922"/>
                </a:soli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нежелани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резултати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, </a:t>
            </a:r>
            <a:r>
              <a:rPr lang="en-US" dirty="0">
                <a:solidFill>
                  <a:srgbClr val="F15922"/>
                </a:soli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JavaScript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предоставя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 м</a:t>
            </a:r>
            <a:r>
              <a:rPr lang="bg-BG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е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т</a:t>
            </a:r>
            <a:r>
              <a:rPr lang="bg-BG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о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да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"</a:t>
            </a:r>
            <a:r>
              <a:rPr lang="en-US" dirty="0" err="1">
                <a:solidFill>
                  <a:srgbClr val="F15922"/>
                </a:soli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stopPropagation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" и е </a:t>
            </a:r>
            <a:r>
              <a:rPr lang="en-US" dirty="0" err="1">
                <a:solidFill>
                  <a:srgbClr val="F15922"/>
                </a:soli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добра</a:t>
            </a:r>
            <a:r>
              <a:rPr lang="en-US" dirty="0">
                <a:solidFill>
                  <a:srgbClr val="F15922"/>
                </a:soli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 </a:t>
            </a:r>
            <a:r>
              <a:rPr lang="en-US" dirty="0" err="1">
                <a:solidFill>
                  <a:srgbClr val="F15922"/>
                </a:soli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практика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, 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когато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 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се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 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използва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 </a:t>
            </a:r>
            <a:r>
              <a:rPr lang="en-US" dirty="0" err="1">
                <a:solidFill>
                  <a:srgbClr val="F15922"/>
                </a:soli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addEventListener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.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Използва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се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по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следния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начин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:</a:t>
            </a:r>
          </a:p>
          <a:p>
            <a:pPr marL="0" indent="0">
              <a:buNone/>
            </a:pPr>
            <a:br>
              <a:rPr lang="en-US" dirty="0"/>
            </a:br>
            <a:endParaRPr lang="en-US" dirty="0">
              <a:effectLst>
                <a:glow rad="38100">
                  <a:prstClr val="black">
                    <a:lumMod val="50000"/>
                    <a:lumOff val="50000"/>
                    <a:alpha val="20000"/>
                  </a:prstClr>
                </a:glow>
                <a:outerShdw blurRad="44450" dist="12700" dir="13860000" algn="tl" rotWithShape="0">
                  <a:srgbClr val="000000">
                    <a:alpha val="20000"/>
                  </a:srgbClr>
                </a:outerShdw>
              </a:effectLst>
            </a:endParaRPr>
          </a:p>
        </p:txBody>
      </p:sp>
      <p:pic>
        <p:nvPicPr>
          <p:cNvPr id="4" name="Picture 4" descr="Text&#10;&#10;Description automatically generated">
            <a:extLst>
              <a:ext uri="{FF2B5EF4-FFF2-40B4-BE49-F238E27FC236}">
                <a16:creationId xmlns:a16="http://schemas.microsoft.com/office/drawing/2014/main" id="{990B1D1A-482E-81D2-E546-9BC81019FC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913" y="3082143"/>
            <a:ext cx="5789277" cy="347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2706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66FB4C-B5C8-BE2E-C916-6A656139A7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3" y="1000686"/>
            <a:ext cx="9905998" cy="214572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F15922"/>
                </a:soli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Event delegation 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e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техника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,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при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която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 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събитията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се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закачат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 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за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общ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родител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на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 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елементите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и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след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това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се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следи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кой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елемент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е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извикал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дадения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event </a:t>
            </a:r>
          </a:p>
          <a:p>
            <a:r>
              <a:rPr lang="en-US" dirty="0" err="1">
                <a:solidFill>
                  <a:srgbClr val="F15922"/>
                </a:soli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Така</a:t>
            </a:r>
            <a:r>
              <a:rPr lang="en-US" dirty="0">
                <a:solidFill>
                  <a:srgbClr val="F15922"/>
                </a:soli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solidFill>
                  <a:srgbClr val="F15922"/>
                </a:soli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се</a:t>
            </a:r>
            <a:r>
              <a:rPr lang="en-US" dirty="0">
                <a:solidFill>
                  <a:srgbClr val="F15922"/>
                </a:soli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solidFill>
                  <a:srgbClr val="F15922"/>
                </a:soli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увеличава</a:t>
            </a:r>
            <a:r>
              <a:rPr lang="en-US" dirty="0">
                <a:solidFill>
                  <a:srgbClr val="F15922"/>
                </a:soli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solidFill>
                  <a:srgbClr val="F15922"/>
                </a:solidFill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производителността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,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защото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 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се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налага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по-малко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bubble up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на</a:t>
            </a:r>
            <a:r>
              <a:rPr lang="en-US" dirty="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 </a:t>
            </a:r>
            <a:r>
              <a:rPr lang="en-US" dirty="0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</a:effectLst>
              </a:rPr>
              <a:t>събитието</a:t>
            </a:r>
            <a:endParaRPr lang="en-US" dirty="0">
              <a:effectLst>
                <a:glow rad="38100">
                  <a:prstClr val="black">
                    <a:lumMod val="50000"/>
                    <a:lumOff val="50000"/>
                    <a:alpha val="20000"/>
                  </a:prstClr>
                </a:glow>
              </a:effectLst>
              <a:ea typeface="Calibri"/>
              <a:cs typeface="Calibri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EF7191F2-5D1E-53D6-60BE-901D0510EA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561" y="3360754"/>
            <a:ext cx="9294541" cy="182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9204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5D2C1-E2D1-4F88-B4A5-38B7D5B99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4150"/>
            <a:ext cx="10515600" cy="1325563"/>
          </a:xfrm>
        </p:spPr>
        <p:txBody>
          <a:bodyPr/>
          <a:lstStyle/>
          <a:p>
            <a:r>
              <a:rPr lang="bg-BG" dirty="0"/>
              <a:t>Благодарим за вниманието!</a:t>
            </a:r>
            <a:endParaRPr lang="en-GB" dirty="0"/>
          </a:p>
        </p:txBody>
      </p:sp>
      <p:pic>
        <p:nvPicPr>
          <p:cNvPr id="5" name="Content Placeholder 4" descr="Logo&#10;&#10;Description automatically generated">
            <a:extLst>
              <a:ext uri="{FF2B5EF4-FFF2-40B4-BE49-F238E27FC236}">
                <a16:creationId xmlns:a16="http://schemas.microsoft.com/office/drawing/2014/main" id="{22257489-309D-4932-9F28-4D5A0CC083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62" t="1303" r="1741" b="2315"/>
          <a:stretch/>
        </p:blipFill>
        <p:spPr>
          <a:xfrm>
            <a:off x="3119437" y="1690688"/>
            <a:ext cx="5953125" cy="4229100"/>
          </a:xfrm>
        </p:spPr>
      </p:pic>
    </p:spTree>
    <p:extLst>
      <p:ext uri="{BB962C8B-B14F-4D97-AF65-F5344CB8AC3E}">
        <p14:creationId xmlns:p14="http://schemas.microsoft.com/office/powerpoint/2010/main" val="500880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9D528-6A90-4973-A9F8-A135D0756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r>
              <a:rPr lang="bg-BG" dirty="0"/>
              <a:t>Пример за </a:t>
            </a:r>
            <a:r>
              <a:rPr lang="en-GB" dirty="0"/>
              <a:t>default handler</a:t>
            </a:r>
          </a:p>
        </p:txBody>
      </p:sp>
    </p:spTree>
    <p:extLst>
      <p:ext uri="{BB962C8B-B14F-4D97-AF65-F5344CB8AC3E}">
        <p14:creationId xmlns:p14="http://schemas.microsoft.com/office/powerpoint/2010/main" val="3856834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5FAFB-D9D3-44C7-883A-25E5394FD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Различни</a:t>
            </a:r>
            <a:r>
              <a:rPr lang="en-GB" dirty="0"/>
              <a:t> JavaScript </a:t>
            </a:r>
            <a:r>
              <a:rPr lang="bg-BG" dirty="0"/>
              <a:t>събития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26C342-B022-4BBC-B083-0E8B66EEE7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15922"/>
                </a:solidFill>
              </a:rPr>
              <a:t>DOM Events</a:t>
            </a:r>
          </a:p>
          <a:p>
            <a:pPr marL="457200" lvl="1" indent="0">
              <a:buNone/>
            </a:pPr>
            <a:r>
              <a:rPr lang="en-GB" dirty="0"/>
              <a:t>-	</a:t>
            </a:r>
            <a:r>
              <a:rPr lang="bg-BG" dirty="0"/>
              <a:t>Събития, предизвикани от </a:t>
            </a:r>
            <a:r>
              <a:rPr lang="en-GB" dirty="0"/>
              <a:t>HTML </a:t>
            </a:r>
            <a:r>
              <a:rPr lang="bg-BG" dirty="0"/>
              <a:t>елементи.</a:t>
            </a:r>
            <a:br>
              <a:rPr lang="bg-BG" dirty="0"/>
            </a:br>
            <a:r>
              <a:rPr lang="bg-BG" dirty="0"/>
              <a:t>(</a:t>
            </a:r>
            <a:r>
              <a:rPr lang="bg-BG" dirty="0">
                <a:solidFill>
                  <a:srgbClr val="F15922"/>
                </a:solidFill>
              </a:rPr>
              <a:t>пример: </a:t>
            </a:r>
            <a:r>
              <a:rPr lang="bg-BG" dirty="0"/>
              <a:t>кликане на мишка/клавиш, форми, фреймове)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15922"/>
                </a:solidFill>
              </a:rPr>
              <a:t>AJAX Events</a:t>
            </a:r>
          </a:p>
          <a:p>
            <a:pPr marL="457200" lvl="1" indent="0">
              <a:buNone/>
            </a:pPr>
            <a:r>
              <a:rPr lang="en-GB" dirty="0"/>
              <a:t>-	</a:t>
            </a:r>
            <a:r>
              <a:rPr lang="bg-BG" dirty="0"/>
              <a:t>Събития, предизвикани от </a:t>
            </a:r>
            <a:r>
              <a:rPr lang="en-GB" dirty="0"/>
              <a:t>AJAX </a:t>
            </a:r>
            <a:r>
              <a:rPr lang="bg-BG" dirty="0"/>
              <a:t>заявки</a:t>
            </a:r>
            <a:r>
              <a:rPr lang="en-GB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15922"/>
                </a:solidFill>
              </a:rPr>
              <a:t>Window events</a:t>
            </a:r>
            <a:endParaRPr lang="bg-BG" dirty="0">
              <a:solidFill>
                <a:srgbClr val="F15922"/>
              </a:solidFill>
            </a:endParaRPr>
          </a:p>
          <a:p>
            <a:pPr marL="457200" lvl="1" indent="0">
              <a:buNone/>
            </a:pPr>
            <a:r>
              <a:rPr lang="bg-BG" dirty="0"/>
              <a:t>-	Събития, предизвикани от промени в </a:t>
            </a:r>
            <a:r>
              <a:rPr lang="en-GB" dirty="0"/>
              <a:t>window</a:t>
            </a:r>
            <a:r>
              <a:rPr lang="bg-BG" dirty="0"/>
              <a:t> обекта.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15922"/>
                </a:solidFill>
              </a:rPr>
              <a:t>Custom Events</a:t>
            </a:r>
            <a:endParaRPr lang="bg-BG" dirty="0">
              <a:solidFill>
                <a:srgbClr val="F15922"/>
              </a:solidFill>
            </a:endParaRPr>
          </a:p>
          <a:p>
            <a:pPr lvl="1">
              <a:buFontTx/>
              <a:buChar char="-"/>
            </a:pPr>
            <a:r>
              <a:rPr lang="bg-BG" dirty="0"/>
              <a:t>Събития, които са въведени ръчно и се извикват ръчно.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bg-BG" dirty="0">
                <a:solidFill>
                  <a:srgbClr val="F15922"/>
                </a:solidFill>
              </a:rPr>
              <a:t>Други</a:t>
            </a:r>
          </a:p>
          <a:p>
            <a:pPr lvl="1">
              <a:buFontTx/>
              <a:buChar char="-"/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28795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66284-793B-41D5-BE49-E5D9671E7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1749494"/>
            <a:ext cx="10515600" cy="1325563"/>
          </a:xfrm>
        </p:spPr>
        <p:txBody>
          <a:bodyPr/>
          <a:lstStyle/>
          <a:p>
            <a:r>
              <a:rPr lang="bg-BG" dirty="0"/>
              <a:t>Създаване на </a:t>
            </a:r>
            <a:r>
              <a:rPr lang="en-GB" dirty="0"/>
              <a:t>event handler-</a:t>
            </a:r>
            <a:r>
              <a:rPr lang="bg-BG" dirty="0"/>
              <a:t>и (демонстрация)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97F379-C019-4F1E-B942-EB10E63CFC21}"/>
              </a:ext>
            </a:extLst>
          </p:cNvPr>
          <p:cNvSpPr txBox="1"/>
          <p:nvPr/>
        </p:nvSpPr>
        <p:spPr>
          <a:xfrm>
            <a:off x="4671257" y="3367445"/>
            <a:ext cx="28494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onclick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err="1"/>
              <a:t>addEventListener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4133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2A075-3FE4-4A66-B723-4CEE06515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Event propagation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DF4E42-1DC7-4000-A4BD-52D3E8A66F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100" y="1325563"/>
            <a:ext cx="10591800" cy="4387352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Propagation (</a:t>
            </a:r>
            <a:r>
              <a:rPr lang="bg-BG" dirty="0"/>
              <a:t>букв. превод: разпространение) се отнася за това как събитията се пренасят през обектите в </a:t>
            </a:r>
            <a:r>
              <a:rPr lang="en-GB" dirty="0"/>
              <a:t>DOM</a:t>
            </a:r>
            <a:r>
              <a:rPr lang="bg-BG" dirty="0"/>
              <a:t> дървото. </a:t>
            </a:r>
            <a:endParaRPr lang="en-GB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C79865BA-1B0A-4B6B-A469-2A4D2EC498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616" y="2696788"/>
            <a:ext cx="4864768" cy="366516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05D5334-5A3A-4B36-BAAD-99C09313188F}"/>
              </a:ext>
            </a:extLst>
          </p:cNvPr>
          <p:cNvSpPr/>
          <p:nvPr/>
        </p:nvSpPr>
        <p:spPr>
          <a:xfrm>
            <a:off x="7459579" y="4170947"/>
            <a:ext cx="994610" cy="601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5831FE-9646-4F58-88EE-296D151468B6}"/>
              </a:ext>
            </a:extLst>
          </p:cNvPr>
          <p:cNvSpPr/>
          <p:nvPr/>
        </p:nvSpPr>
        <p:spPr>
          <a:xfrm>
            <a:off x="3737812" y="4170947"/>
            <a:ext cx="994610" cy="601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D8F41B2-19B2-4505-BA14-B86ECCA696ED}"/>
              </a:ext>
            </a:extLst>
          </p:cNvPr>
          <p:cNvSpPr/>
          <p:nvPr/>
        </p:nvSpPr>
        <p:spPr>
          <a:xfrm>
            <a:off x="5598695" y="6083635"/>
            <a:ext cx="994610" cy="2048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499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17CF8-675E-43B0-B9DA-55A5FA4E2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73294"/>
            <a:ext cx="10515600" cy="700923"/>
          </a:xfrm>
        </p:spPr>
        <p:txBody>
          <a:bodyPr/>
          <a:lstStyle/>
          <a:p>
            <a:r>
              <a:rPr lang="en-GB" dirty="0"/>
              <a:t>Propagation </a:t>
            </a:r>
            <a:r>
              <a:rPr lang="bg-BG" dirty="0"/>
              <a:t>Фази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0114A4-8B16-43CA-9E0B-BA7E4A77F8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5632"/>
            <a:ext cx="10515600" cy="4387352"/>
          </a:xfrm>
        </p:spPr>
        <p:txBody>
          <a:bodyPr/>
          <a:lstStyle/>
          <a:p>
            <a:r>
              <a:rPr lang="en-GB" dirty="0"/>
              <a:t>Capturing </a:t>
            </a:r>
            <a:r>
              <a:rPr lang="bg-BG" dirty="0"/>
              <a:t>фаза</a:t>
            </a:r>
            <a:r>
              <a:rPr lang="en-GB" dirty="0"/>
              <a:t> – </a:t>
            </a:r>
            <a:r>
              <a:rPr lang="bg-BG" dirty="0"/>
              <a:t>събитието се изпълнява надолу по </a:t>
            </a:r>
            <a:r>
              <a:rPr lang="en-GB" dirty="0"/>
              <a:t>DOM</a:t>
            </a:r>
            <a:r>
              <a:rPr lang="bg-BG" dirty="0"/>
              <a:t> дървото към елемента.</a:t>
            </a:r>
          </a:p>
          <a:p>
            <a:r>
              <a:rPr lang="en-GB" dirty="0"/>
              <a:t>Target </a:t>
            </a:r>
            <a:r>
              <a:rPr lang="bg-BG" dirty="0"/>
              <a:t>фаза</a:t>
            </a:r>
            <a:r>
              <a:rPr lang="en-GB" dirty="0"/>
              <a:t> –</a:t>
            </a:r>
            <a:r>
              <a:rPr lang="bg-BG" dirty="0"/>
              <a:t> събитието стига до желания елемент</a:t>
            </a:r>
            <a:r>
              <a:rPr lang="en-GB" dirty="0"/>
              <a:t>.</a:t>
            </a:r>
          </a:p>
          <a:p>
            <a:r>
              <a:rPr lang="en-GB" dirty="0"/>
              <a:t>Bubbling </a:t>
            </a:r>
            <a:r>
              <a:rPr lang="bg-BG" dirty="0"/>
              <a:t>фаза</a:t>
            </a:r>
            <a:r>
              <a:rPr lang="en-GB" dirty="0"/>
              <a:t> – </a:t>
            </a:r>
            <a:r>
              <a:rPr lang="bg-BG" dirty="0"/>
              <a:t>събитието върви нагоре по </a:t>
            </a:r>
            <a:r>
              <a:rPr lang="en-GB" dirty="0"/>
              <a:t>DOM</a:t>
            </a:r>
            <a:r>
              <a:rPr lang="bg-BG" dirty="0"/>
              <a:t> дървото от елемента</a:t>
            </a:r>
            <a:r>
              <a:rPr lang="en-GB" dirty="0"/>
              <a:t>.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59596E69-92DB-403E-BB53-7B3D936C4D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616" y="3065757"/>
            <a:ext cx="4864768" cy="36651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666D30-3976-4B09-A905-B4BC53877168}"/>
              </a:ext>
            </a:extLst>
          </p:cNvPr>
          <p:cNvSpPr txBox="1"/>
          <p:nvPr/>
        </p:nvSpPr>
        <p:spPr>
          <a:xfrm>
            <a:off x="3663616" y="4668252"/>
            <a:ext cx="109286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Capturing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78D30B-4262-4736-8F37-52A6514B8C31}"/>
              </a:ext>
            </a:extLst>
          </p:cNvPr>
          <p:cNvSpPr txBox="1"/>
          <p:nvPr/>
        </p:nvSpPr>
        <p:spPr>
          <a:xfrm>
            <a:off x="7435518" y="4653044"/>
            <a:ext cx="99460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Bubbling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2F6EE8-9181-4609-9A26-5CBADAA4B27F}"/>
              </a:ext>
            </a:extLst>
          </p:cNvPr>
          <p:cNvSpPr txBox="1"/>
          <p:nvPr/>
        </p:nvSpPr>
        <p:spPr>
          <a:xfrm>
            <a:off x="5706980" y="6423140"/>
            <a:ext cx="77803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Target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0193364-7F57-491F-8F21-A995AE7F80C6}"/>
              </a:ext>
            </a:extLst>
          </p:cNvPr>
          <p:cNvCxnSpPr>
            <a:cxnSpLocks/>
          </p:cNvCxnSpPr>
          <p:nvPr/>
        </p:nvCxnSpPr>
        <p:spPr>
          <a:xfrm>
            <a:off x="4828674" y="3248526"/>
            <a:ext cx="0" cy="3234772"/>
          </a:xfrm>
          <a:prstGeom prst="straightConnector1">
            <a:avLst/>
          </a:prstGeom>
          <a:ln w="889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46E09F-ADA8-4534-8D69-4A65772E5D64}"/>
              </a:ext>
            </a:extLst>
          </p:cNvPr>
          <p:cNvCxnSpPr>
            <a:cxnSpLocks/>
          </p:cNvCxnSpPr>
          <p:nvPr/>
        </p:nvCxnSpPr>
        <p:spPr>
          <a:xfrm flipV="1">
            <a:off x="7307179" y="3248526"/>
            <a:ext cx="0" cy="3234772"/>
          </a:xfrm>
          <a:prstGeom prst="straightConnector1">
            <a:avLst/>
          </a:prstGeom>
          <a:ln w="889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8757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1EB79-B31A-46B3-BAD9-8621B764D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Bubbling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D16B17-6AAE-40C9-980E-DAEF215DF1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1729"/>
            <a:ext cx="10515600" cy="4387352"/>
          </a:xfrm>
        </p:spPr>
        <p:txBody>
          <a:bodyPr/>
          <a:lstStyle/>
          <a:p>
            <a:pPr marL="0" indent="0">
              <a:buNone/>
            </a:pPr>
            <a:r>
              <a:rPr lang="bg-BG" dirty="0"/>
              <a:t>Когато се случи събитие върху някой елемент, то първо се изпълняват неговите </a:t>
            </a:r>
            <a:r>
              <a:rPr lang="en-GB" dirty="0"/>
              <a:t>handler-</a:t>
            </a:r>
            <a:r>
              <a:rPr lang="bg-BG" dirty="0"/>
              <a:t>и, след това на родителя му и т.н. до стигане на последния му предшественик.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B26DCB-1DB8-4CDC-8881-C1521A474E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206" y="3225024"/>
            <a:ext cx="5639587" cy="273405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961AEB8-FA8A-43A2-8233-0A538B656D78}"/>
              </a:ext>
            </a:extLst>
          </p:cNvPr>
          <p:cNvSpPr/>
          <p:nvPr/>
        </p:nvSpPr>
        <p:spPr>
          <a:xfrm>
            <a:off x="6769769" y="5205662"/>
            <a:ext cx="1997241" cy="601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935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C176E-D8FC-4802-89A5-50F7CF3BC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0"/>
            <a:ext cx="10515600" cy="1325563"/>
          </a:xfrm>
        </p:spPr>
        <p:txBody>
          <a:bodyPr/>
          <a:lstStyle/>
          <a:p>
            <a:r>
              <a:rPr lang="en-GB" dirty="0"/>
              <a:t>Capturing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B5FF8C-2F01-4E64-94FE-BA01386DD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235324"/>
            <a:ext cx="10515600" cy="4387352"/>
          </a:xfrm>
        </p:spPr>
        <p:txBody>
          <a:bodyPr/>
          <a:lstStyle/>
          <a:p>
            <a:pPr marL="0" indent="0">
              <a:buNone/>
            </a:pPr>
            <a:r>
              <a:rPr lang="bg-BG" dirty="0"/>
              <a:t>Когато се случи събитие върху някой елемент, то първо се изпълняват </a:t>
            </a:r>
            <a:r>
              <a:rPr lang="en-GB" dirty="0"/>
              <a:t>handler-</a:t>
            </a:r>
            <a:r>
              <a:rPr lang="bg-BG" dirty="0"/>
              <a:t>ите на най-далечния му предшественик, след това надолу по наследниците до стигане на елемента.</a:t>
            </a:r>
          </a:p>
        </p:txBody>
      </p:sp>
      <p:pic>
        <p:nvPicPr>
          <p:cNvPr id="5" name="Picture 4" descr="Chart, waterfall chart&#10;&#10;Description automatically generated">
            <a:extLst>
              <a:ext uri="{FF2B5EF4-FFF2-40B4-BE49-F238E27FC236}">
                <a16:creationId xmlns:a16="http://schemas.microsoft.com/office/drawing/2014/main" id="{91163BC0-9375-46F1-B0D0-146727F84C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00"/>
          <a:stretch/>
        </p:blipFill>
        <p:spPr>
          <a:xfrm>
            <a:off x="4377740" y="2939377"/>
            <a:ext cx="3436517" cy="335297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B05722F-C80D-4012-96B5-2B7FF0B7D7EB}"/>
              </a:ext>
            </a:extLst>
          </p:cNvPr>
          <p:cNvSpPr/>
          <p:nvPr/>
        </p:nvSpPr>
        <p:spPr>
          <a:xfrm>
            <a:off x="5406191" y="5903494"/>
            <a:ext cx="1371598" cy="2887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854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4DAACCB-BA11-44A6-9C9B-CE79C391980F}" vid="{19E1171A-2D23-4786-A0DA-36C1A002E6D3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3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7D0BED91-A389-4731-9284-80F2A5EF9D28}">
  <we:reference id="wa104380862" version="1.5.0.0" store="en-US" storeType="OMEX"/>
  <we:alternateReferences>
    <we:reference id="wa104380862" version="1.5.0.0" store="WA104380862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Big-Data-PowerPoint-Template</Template>
  <TotalTime>306</TotalTime>
  <Words>728</Words>
  <Application>Microsoft Office PowerPoint</Application>
  <PresentationFormat>Widescreen</PresentationFormat>
  <Paragraphs>95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Consolas</vt:lpstr>
      <vt:lpstr>Trebuchet MS</vt:lpstr>
      <vt:lpstr>Verdana</vt:lpstr>
      <vt:lpstr>Office Theme</vt:lpstr>
      <vt:lpstr>JavaScript Events in depth </vt:lpstr>
      <vt:lpstr>Еvents</vt:lpstr>
      <vt:lpstr>Пример за default handler</vt:lpstr>
      <vt:lpstr>Различни JavaScript събития</vt:lpstr>
      <vt:lpstr>Създаване на event handler-и (демонстрация)</vt:lpstr>
      <vt:lpstr>Event propagation</vt:lpstr>
      <vt:lpstr>Propagation Фази</vt:lpstr>
      <vt:lpstr>Bubbling</vt:lpstr>
      <vt:lpstr>Capturing</vt:lpstr>
      <vt:lpstr>Демонстрация</vt:lpstr>
      <vt:lpstr>Събития в Джаваскрипт</vt:lpstr>
      <vt:lpstr>HTML Събития</vt:lpstr>
      <vt:lpstr>User Interface Събития</vt:lpstr>
      <vt:lpstr>Други типове събития</vt:lpstr>
      <vt:lpstr>Цели в JS</vt:lpstr>
      <vt:lpstr>DEMO TIME</vt:lpstr>
      <vt:lpstr>Вградени манипулатори на събития - примери</vt:lpstr>
      <vt:lpstr>Вградени манипулатори на събития - заключения</vt:lpstr>
      <vt:lpstr>Стратегии за управлявление на събития</vt:lpstr>
      <vt:lpstr>PowerPoint Presentation</vt:lpstr>
      <vt:lpstr>PowerPoint Presentation</vt:lpstr>
      <vt:lpstr>Благодарим за вниманието!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Javascript Events in depth</dc:title>
  <dc:creator>Volen Dimitrov</dc:creator>
  <cp:lastModifiedBy>Volen Dimitrov</cp:lastModifiedBy>
  <cp:revision>29</cp:revision>
  <dcterms:created xsi:type="dcterms:W3CDTF">2022-04-13T12:37:42Z</dcterms:created>
  <dcterms:modified xsi:type="dcterms:W3CDTF">2022-04-13T17:47:32Z</dcterms:modified>
</cp:coreProperties>
</file>