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PT Sans Narrow"/>
      <p:regular r:id="rId20"/>
      <p:bold r:id="rId21"/>
    </p:embeddedFont>
    <p:embeddedFont>
      <p:font typeface="Open Sans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400612B6-E7FD-49F0-8462-D7FE6688A3A6}">
  <a:tblStyle styleId="{400612B6-E7FD-49F0-8462-D7FE6688A3A6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TSansNarrow-regular.fntdata"/><Relationship Id="rId22" Type="http://schemas.openxmlformats.org/officeDocument/2006/relationships/font" Target="fonts/OpenSans-regular.fntdata"/><Relationship Id="rId21" Type="http://schemas.openxmlformats.org/officeDocument/2006/relationships/font" Target="fonts/PTSansNarrow-bold.fntdata"/><Relationship Id="rId24" Type="http://schemas.openxmlformats.org/officeDocument/2006/relationships/font" Target="fonts/OpenSans-italic.fntdata"/><Relationship Id="rId23" Type="http://schemas.openxmlformats.org/officeDocument/2006/relationships/font" Target="fonts/OpenSans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5" Type="http://schemas.openxmlformats.org/officeDocument/2006/relationships/font" Target="fonts/OpenSans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131ebd9fed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131ebd9fed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13293b14bee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13293b14bee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13293b14bee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13293b14bee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131bcfa3a72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131bcfa3a72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1d04923fe4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1d04923fe4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11d0bb4daf8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11d0bb4daf8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3293b14bee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3293b14bee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3293b14be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3293b14be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1d0bb4daf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11d0bb4daf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11d04923fe4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11d04923fe4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131bcfa3a72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131bcfa3a72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131bcfa3a72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131bcfa3a72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2" name="Google Shape;12;p2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3" name="Google Shape;13;p2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" name="Google Shape;14;p2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5" name="Google Shape;15;p2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6" name="Google Shape;16;p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8" name="Google Shape;18;p2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1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1"/>
          <p:cNvSpPr txBox="1"/>
          <p:nvPr>
            <p:ph hasCustomPrompt="1" type="title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11"/>
          <p:cNvSpPr txBox="1"/>
          <p:nvPr>
            <p:ph idx="1" type="body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9" name="Google Shape;5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" name="Google Shape;23;p3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" type="body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idx="2" type="body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6"/>
        </a:solid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7" name="Google Shape;47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>
            <p:ph idx="1" type="body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/>
        </p:txBody>
      </p:sp>
      <p:sp>
        <p:nvSpPr>
          <p:cNvPr id="54" name="Google Shape;5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trop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hackerthemes.com/bootstrap-cheatsheet/" TargetMode="External"/><Relationship Id="rId4" Type="http://schemas.openxmlformats.org/officeDocument/2006/relationships/image" Target="../media/image1.png"/><Relationship Id="rId5" Type="http://schemas.openxmlformats.org/officeDocument/2006/relationships/image" Target="../media/image1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cdnjs.cloudflare.com/ajax/libs/popper.js/1.12.9/umd/popper.min.js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adopt-a-pup.glitch.me/" TargetMode="External"/><Relationship Id="rId4" Type="http://schemas.openxmlformats.org/officeDocument/2006/relationships/hyperlink" Target="https://glitch.com/embed/#!/adopt-a-pup?path=app.js%3A1%3A20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/>
          <p:nvPr>
            <p:ph type="ctrTitle"/>
          </p:nvPr>
        </p:nvSpPr>
        <p:spPr>
          <a:xfrm>
            <a:off x="1004150" y="1246955"/>
            <a:ext cx="7136700" cy="1527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Сравнение между потребителски интерфейс</a:t>
            </a:r>
            <a:endParaRPr/>
          </a:p>
        </p:txBody>
      </p:sp>
      <p:sp>
        <p:nvSpPr>
          <p:cNvPr id="67" name="Google Shape;67;p13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Bootstrap and Material Design</a:t>
            </a:r>
            <a:endParaRPr/>
          </a:p>
        </p:txBody>
      </p:sp>
      <p:sp>
        <p:nvSpPr>
          <p:cNvPr id="68" name="Google Shape;68;p13"/>
          <p:cNvSpPr txBox="1"/>
          <p:nvPr/>
        </p:nvSpPr>
        <p:spPr>
          <a:xfrm>
            <a:off x="6122975" y="4107450"/>
            <a:ext cx="28092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1"/>
                </a:solidFill>
              </a:rPr>
              <a:t>Йоанна Василева</a:t>
            </a:r>
            <a:endParaRPr>
              <a:solidFill>
                <a:schemeClr val="accent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1"/>
                </a:solidFill>
              </a:rPr>
              <a:t>Ивелин Илиев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69" name="Google Shape;69;p13"/>
          <p:cNvSpPr txBox="1"/>
          <p:nvPr/>
        </p:nvSpPr>
        <p:spPr>
          <a:xfrm>
            <a:off x="979450" y="4323150"/>
            <a:ext cx="2097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1"/>
                </a:solidFill>
              </a:rPr>
              <a:t>Цветелина Кирилова</a:t>
            </a:r>
            <a:endParaRPr>
              <a:solidFill>
                <a:schemeClr val="accent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1"/>
                </a:solidFill>
              </a:rPr>
              <a:t>Кристиана Атанасова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2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Material Design Grid</a:t>
            </a:r>
            <a:endParaRPr/>
          </a:p>
        </p:txBody>
      </p:sp>
      <p:sp>
        <p:nvSpPr>
          <p:cNvPr id="133" name="Google Shape;133;p22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Инсталиране на потребителския интерфейс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 -&gt; </a:t>
            </a:r>
            <a:r>
              <a:rPr b="1" i="1" lang="en"/>
              <a:t>npm install @material/layout-grid</a:t>
            </a:r>
            <a:endParaRPr b="1" i="1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Основни CSS класове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34" name="Google Shape;13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44350" y="2649975"/>
            <a:ext cx="6055300" cy="2042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3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Material Design vs </a:t>
            </a:r>
            <a:r>
              <a:rPr lang="en"/>
              <a:t>Bootstrap </a:t>
            </a:r>
            <a:endParaRPr/>
          </a:p>
        </p:txBody>
      </p:sp>
      <p:graphicFrame>
        <p:nvGraphicFramePr>
          <p:cNvPr id="140" name="Google Shape;140;p23"/>
          <p:cNvGraphicFramePr/>
          <p:nvPr/>
        </p:nvGraphicFramePr>
        <p:xfrm>
          <a:off x="695800" y="11524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{400612B6-E7FD-49F0-8462-D7FE6688A3A6}</a:tableStyleId>
              </a:tblPr>
              <a:tblGrid>
                <a:gridCol w="2133600"/>
                <a:gridCol w="2724150"/>
                <a:gridCol w="2790825"/>
              </a:tblGrid>
              <a:tr h="1905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b="1" sz="11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R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Material Design</a:t>
                      </a:r>
                      <a:endParaRPr b="1" sz="11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EF4E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Bootstrap</a:t>
                      </a:r>
                      <a:endParaRPr b="1" sz="11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EF4EC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Съвместимост с браузъри</a:t>
                      </a:r>
                      <a:endParaRPr b="1" sz="11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R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да</a:t>
                      </a:r>
                      <a:endParaRPr sz="11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да</a:t>
                      </a:r>
                      <a:endParaRPr sz="11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BCAA2"/>
                    </a:solidFill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Отзивчива мрежова система</a:t>
                      </a:r>
                      <a:endParaRPr b="1" sz="11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R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колони, gutters, и  полета</a:t>
                      </a:r>
                      <a:endParaRPr sz="11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контейнери, редове,  колони</a:t>
                      </a:r>
                      <a:endParaRPr sz="11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DE4D0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Възможност за персонализиране</a:t>
                      </a:r>
                      <a:endParaRPr b="1" sz="11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R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И двете рамки предлагат възможност за лесно персонализиране, но Material Design предлага повече опции за персонализиране и надминава Bootstrap в този раздел.</a:t>
                      </a:r>
                      <a:endParaRPr sz="11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BCAA2"/>
                    </a:solidFill>
                  </a:tcPr>
                </a:tc>
                <a:tc hMerge="1"/>
              </a:tr>
              <a:tr h="10668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Намерение за проектиране</a:t>
                      </a:r>
                      <a:endParaRPr b="1" sz="11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R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Ф</a:t>
                      </a:r>
                      <a:r>
                        <a:rPr lang="en" sz="11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окусира се върху това как различните елементи на дизайна си взаимодействат, за да създадат естетически добре изглеждащ уебсайт, който също е удобен за мобилни устройства</a:t>
                      </a:r>
                      <a:endParaRPr sz="11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По-загрижен за това да направи уебсайтовете и уеб приложенията отзивчиви и функционални. Това е единствената причина, поради която Material Design предлага повече гъвкавост и дава място за творчество.</a:t>
                      </a:r>
                      <a:endParaRPr sz="11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DE4D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Material Design vs Bootstrap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146" name="Google Shape;146;p24"/>
          <p:cNvGraphicFramePr/>
          <p:nvPr/>
        </p:nvGraphicFramePr>
        <p:xfrm>
          <a:off x="705150" y="14734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{400612B6-E7FD-49F0-8462-D7FE6688A3A6}</a:tableStyleId>
              </a:tblPr>
              <a:tblGrid>
                <a:gridCol w="2085975"/>
                <a:gridCol w="2714625"/>
                <a:gridCol w="2838450"/>
              </a:tblGrid>
              <a:tr h="1409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Зависимости</a:t>
                      </a:r>
                      <a:endParaRPr b="1" sz="11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R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Material Design има базирани на React компоненти, които са независими един от друг, което позволява на разработчиците да работят само с това, от което се нуждаят или искат да използват.</a:t>
                      </a:r>
                      <a:endParaRPr b="1" sz="11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EF4E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 множество скриптове, функции, CSS класове и зависимост от jQuery, Bootstrap се оказва доста сложна рамка. Това поражда проблеми като бавно и обемно приложение с много безполезни функции, които намаляват производителността и изтощават батерията.</a:t>
                      </a:r>
                      <a:endParaRPr b="1" sz="11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EF4EC"/>
                    </a:solidFill>
                  </a:tcPr>
                </a:tc>
              </a:tr>
              <a:tr h="10668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Поддръжка на общността</a:t>
                      </a:r>
                      <a:endParaRPr b="1" sz="11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R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Също предлага подкрепа за разработчиците, но не отговаря на това, което вече има Bootstrap.</a:t>
                      </a:r>
                      <a:endParaRPr sz="11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Голяма и активна онлайн общност на разработчиците и невероятно количество ресурси в уебсайта, за да предостави на разработчиците, използващи Bootstrap, необходимата поддръжка.</a:t>
                      </a:r>
                      <a:endParaRPr sz="11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75">
                      <a:solidFill>
                        <a:srgbClr val="F7964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BCAA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5"/>
          <p:cNvSpPr txBox="1"/>
          <p:nvPr>
            <p:ph type="title"/>
          </p:nvPr>
        </p:nvSpPr>
        <p:spPr>
          <a:xfrm>
            <a:off x="1549950" y="1880400"/>
            <a:ext cx="6044100" cy="138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100"/>
              <a:t>БЛАГОДАРИМ ВИ ЗА ВНИМАНИЕТО!</a:t>
            </a:r>
            <a:endParaRPr sz="41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4"/>
          <p:cNvSpPr txBox="1"/>
          <p:nvPr>
            <p:ph type="title"/>
          </p:nvPr>
        </p:nvSpPr>
        <p:spPr>
          <a:xfrm>
            <a:off x="1587675" y="648500"/>
            <a:ext cx="20031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Bootstrap</a:t>
            </a:r>
            <a:endParaRPr/>
          </a:p>
        </p:txBody>
      </p:sp>
      <p:sp>
        <p:nvSpPr>
          <p:cNvPr id="75" name="Google Shape;75;p14"/>
          <p:cNvSpPr txBox="1"/>
          <p:nvPr>
            <p:ph idx="1" type="body"/>
          </p:nvPr>
        </p:nvSpPr>
        <p:spPr>
          <a:xfrm>
            <a:off x="282414" y="1602625"/>
            <a:ext cx="4658400" cy="109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8571"/>
              </a:lnSpc>
              <a:spcBef>
                <a:spcPts val="0"/>
              </a:spcBef>
              <a:spcAft>
                <a:spcPts val="0"/>
              </a:spcAft>
              <a:buSzPts val="852"/>
              <a:buNone/>
            </a:pPr>
            <a:r>
              <a:rPr lang="en" sz="1707">
                <a:solidFill>
                  <a:srgbClr val="202124"/>
                </a:solidFill>
                <a:highlight>
                  <a:srgbClr val="F8F9FA"/>
                </a:highlight>
              </a:rPr>
              <a:t>Bootstrap е мощна CSS, HTML, JS рамка, която ни помага да създавате отзивчиви уеб приложения.</a:t>
            </a:r>
            <a:endParaRPr sz="2095"/>
          </a:p>
        </p:txBody>
      </p:sp>
      <p:pic>
        <p:nvPicPr>
          <p:cNvPr id="76" name="Google Shape;76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7875" y="2947650"/>
            <a:ext cx="4767476" cy="178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4"/>
          <p:cNvPicPr preferRelativeResize="0"/>
          <p:nvPr/>
        </p:nvPicPr>
        <p:blipFill rotWithShape="1">
          <a:blip r:embed="rId4">
            <a:alphaModFix/>
          </a:blip>
          <a:srcRect b="12800" l="-2060" r="2059" t="-12800"/>
          <a:stretch/>
        </p:blipFill>
        <p:spPr>
          <a:xfrm>
            <a:off x="4995351" y="1118325"/>
            <a:ext cx="3833950" cy="23962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Ползи на Bootstrap</a:t>
            </a:r>
            <a:endParaRPr/>
          </a:p>
        </p:txBody>
      </p:sp>
      <p:sp>
        <p:nvSpPr>
          <p:cNvPr id="83" name="Google Shape;83;p15"/>
          <p:cNvSpPr txBox="1"/>
          <p:nvPr>
            <p:ph idx="1" type="body"/>
          </p:nvPr>
        </p:nvSpPr>
        <p:spPr>
          <a:xfrm>
            <a:off x="228175" y="11524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600"/>
              <a:buChar char="●"/>
            </a:pPr>
            <a:r>
              <a:rPr lang="en" sz="1600">
                <a:solidFill>
                  <a:srgbClr val="202124"/>
                </a:solidFill>
                <a:highlight>
                  <a:srgbClr val="F8F9FA"/>
                </a:highlight>
              </a:rPr>
              <a:t>отзивчив по дизайн</a:t>
            </a:r>
            <a:endParaRPr sz="1600">
              <a:solidFill>
                <a:srgbClr val="202124"/>
              </a:solidFill>
              <a:highlight>
                <a:srgbClr val="F8F9FA"/>
              </a:highlight>
            </a:endParaRPr>
          </a:p>
          <a:p>
            <a:pPr indent="-330200" lvl="0" marL="45720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600"/>
              <a:buChar char="●"/>
            </a:pPr>
            <a:r>
              <a:rPr lang="en" sz="1600">
                <a:solidFill>
                  <a:srgbClr val="202124"/>
                </a:solidFill>
                <a:highlight>
                  <a:srgbClr val="F8F9FA"/>
                </a:highlight>
              </a:rPr>
              <a:t>поддържа широка съвместимост с браузъра</a:t>
            </a:r>
            <a:endParaRPr sz="1600">
              <a:solidFill>
                <a:srgbClr val="202124"/>
              </a:solidFill>
              <a:highlight>
                <a:srgbClr val="F8F9FA"/>
              </a:highlight>
            </a:endParaRPr>
          </a:p>
          <a:p>
            <a:pPr indent="-330200" lvl="0" marL="45720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600"/>
              <a:buChar char="●"/>
            </a:pPr>
            <a:r>
              <a:rPr lang="en" sz="1600">
                <a:solidFill>
                  <a:srgbClr val="202124"/>
                </a:solidFill>
                <a:highlight>
                  <a:srgbClr val="F8F9FA"/>
                </a:highlight>
              </a:rPr>
              <a:t>предлага устойчив дизайн</a:t>
            </a:r>
            <a:endParaRPr sz="1600">
              <a:solidFill>
                <a:srgbClr val="202124"/>
              </a:solidFill>
              <a:highlight>
                <a:srgbClr val="F8F9FA"/>
              </a:highlight>
            </a:endParaRPr>
          </a:p>
          <a:p>
            <a:pPr indent="-330200" lvl="0" marL="45720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 u="sng">
                <a:solidFill>
                  <a:srgbClr val="1155CC"/>
                </a:solidFill>
                <a:highlight>
                  <a:srgbClr val="F8F9FA"/>
                </a:highlight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https://hackerthemes.com/bootstrap-cheatsheet/</a:t>
            </a:r>
            <a:endParaRPr sz="1900">
              <a:solidFill>
                <a:srgbClr val="202124"/>
              </a:solidFill>
              <a:highlight>
                <a:srgbClr val="F8F9FA"/>
              </a:highlight>
            </a:endParaRPr>
          </a:p>
        </p:txBody>
      </p:sp>
      <p:pic>
        <p:nvPicPr>
          <p:cNvPr id="84" name="Google Shape;84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76500" y="2381172"/>
            <a:ext cx="3681450" cy="2629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5925" y="2571744"/>
            <a:ext cx="3681450" cy="2235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Как да добавим Bootstrap в проект?</a:t>
            </a:r>
            <a:endParaRPr/>
          </a:p>
        </p:txBody>
      </p:sp>
      <p:sp>
        <p:nvSpPr>
          <p:cNvPr id="91" name="Google Shape;91;p16"/>
          <p:cNvSpPr txBox="1"/>
          <p:nvPr>
            <p:ph idx="1" type="body"/>
          </p:nvPr>
        </p:nvSpPr>
        <p:spPr>
          <a:xfrm>
            <a:off x="311700" y="1152425"/>
            <a:ext cx="8520600" cy="358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-304958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3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можем да го изтеглим от getbootstrap.com</a:t>
            </a:r>
            <a:endParaRPr sz="13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958" lvl="0" marL="457200" rtl="0" algn="l"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ct val="100000"/>
              <a:buFont typeface="Arial"/>
              <a:buChar char="●"/>
            </a:pPr>
            <a:r>
              <a:rPr lang="en" sz="1300">
                <a:solidFill>
                  <a:srgbClr val="202124"/>
                </a:solidFill>
                <a:highlight>
                  <a:srgbClr val="F8F9FA"/>
                </a:highlight>
                <a:latin typeface="Arial"/>
                <a:ea typeface="Arial"/>
                <a:cs typeface="Arial"/>
                <a:sym typeface="Arial"/>
              </a:rPr>
              <a:t>можем да го вградим от CDN(content delivery network)</a:t>
            </a:r>
            <a:endParaRPr sz="1300">
              <a:solidFill>
                <a:srgbClr val="202124"/>
              </a:solidFill>
              <a:highlight>
                <a:srgbClr val="F8F9FA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202124"/>
              </a:solidFill>
              <a:highlight>
                <a:srgbClr val="F8F9FA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202124"/>
                </a:solidFill>
                <a:highlight>
                  <a:srgbClr val="F8F9FA"/>
                </a:highlight>
                <a:latin typeface="Arial"/>
                <a:ea typeface="Arial"/>
                <a:cs typeface="Arial"/>
                <a:sym typeface="Arial"/>
              </a:rPr>
              <a:t>-CSS</a:t>
            </a:r>
            <a:endParaRPr sz="1300">
              <a:solidFill>
                <a:srgbClr val="202124"/>
              </a:solidFill>
              <a:highlight>
                <a:srgbClr val="F8F9FA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solidFill>
                  <a:srgbClr val="33333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&lt;link rel=”stylesheet” href=”https://maxcdn.bootstrapcdn.com/bootstrap/4.0.0/css/bootstrap.min.css”rel=”nofollow” integrity=”sha384-Gn5384xqQ1aoWXA+058RXPxPg6fy4IWvTNh0E263XmFcJlSAwiGgFAW/dAiS6JXm” crossorigin=”anonymous”&gt;</a:t>
            </a:r>
            <a:endParaRPr i="1" sz="1200">
              <a:solidFill>
                <a:srgbClr val="333333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200">
              <a:solidFill>
                <a:srgbClr val="333333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solidFill>
                  <a:srgbClr val="33333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	</a:t>
            </a:r>
            <a:r>
              <a:rPr i="1" lang="en" sz="1317">
                <a:solidFill>
                  <a:srgbClr val="33333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-JS</a:t>
            </a:r>
            <a:endParaRPr i="1" sz="1317">
              <a:solidFill>
                <a:srgbClr val="333333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solidFill>
                  <a:srgbClr val="33333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&lt;script src=”https://code.jquery.com/jquery-3.2.1.slim.min.js” integrity=”sha384-KJ3o2DKtIkvYIK3UENzmM7KCkRr/rE9/Qpg6aAZGJwFDMVNA/GpGFF93hXpG5KkN” crossorigin=”anonymous”&gt;&lt;/script&gt;</a:t>
            </a:r>
            <a:endParaRPr i="1" sz="1200">
              <a:solidFill>
                <a:srgbClr val="333333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rPr i="1" lang="en" sz="1200">
                <a:solidFill>
                  <a:srgbClr val="33333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&lt;script src=</a:t>
            </a:r>
            <a:r>
              <a:rPr i="1" lang="en" sz="1200" u="sng">
                <a:solidFill>
                  <a:schemeClr val="hlink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hlinkClick r:id="rId3"/>
              </a:rPr>
              <a:t>https://cdnjs.cloudflare.com/ajax/libs/popper.js/1.12.9/umd/popper.min.js</a:t>
            </a:r>
            <a:r>
              <a:rPr i="1" lang="en" sz="1200">
                <a:solidFill>
                  <a:srgbClr val="33333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integrity=”sha384-ApNbgh9B+Y1QKtv3Rn7W3mgPxhU9K/ScQsAP7hUibX39j7fakFPskvXusvfa0b4Q” crossorigin=”anonymous”&gt;&lt;/script&gt;</a:t>
            </a:r>
            <a:endParaRPr i="1" sz="1200">
              <a:solidFill>
                <a:srgbClr val="333333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rPr i="1" lang="en" sz="1200">
                <a:solidFill>
                  <a:srgbClr val="33333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&lt;script src=”https://maxcdn.bootstrapcdn.com/bootstrap/4.0.0/js/bootstrap.min.js” integrity=”sha384-JZR6Spejh4U02d8jOt6vLEHfe/JQGiRRSQQxSfFWpi1MquVdAyjUar5+76PVCmYl” crossorigin=”anonymous”&gt;&lt;/script&gt;</a:t>
            </a:r>
            <a:endParaRPr i="1" sz="1200">
              <a:solidFill>
                <a:srgbClr val="333333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200">
              <a:solidFill>
                <a:srgbClr val="333333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7"/>
          <p:cNvSpPr txBox="1"/>
          <p:nvPr>
            <p:ph type="title"/>
          </p:nvPr>
        </p:nvSpPr>
        <p:spPr>
          <a:xfrm>
            <a:off x="410600" y="1008825"/>
            <a:ext cx="24681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Bootstrap </a:t>
            </a:r>
            <a:r>
              <a:rPr lang="en"/>
              <a:t>Grid</a:t>
            </a:r>
            <a:endParaRPr/>
          </a:p>
          <a:p>
            <a:pPr indent="0" lvl="0" marL="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7" name="Google Shape;9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8725" y="2312500"/>
            <a:ext cx="8520599" cy="2344982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55425" y="542050"/>
            <a:ext cx="5663899" cy="1499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8"/>
          <p:cNvSpPr txBox="1"/>
          <p:nvPr>
            <p:ph type="title"/>
          </p:nvPr>
        </p:nvSpPr>
        <p:spPr>
          <a:xfrm>
            <a:off x="242450" y="257100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Опции на Grid</a:t>
            </a:r>
            <a:endParaRPr/>
          </a:p>
        </p:txBody>
      </p:sp>
      <p:pic>
        <p:nvPicPr>
          <p:cNvPr id="104" name="Google Shape;10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5138" y="1004974"/>
            <a:ext cx="7873725" cy="3736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9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Material Design</a:t>
            </a:r>
            <a:endParaRPr/>
          </a:p>
        </p:txBody>
      </p:sp>
      <p:sp>
        <p:nvSpPr>
          <p:cNvPr id="110" name="Google Shape;110;p19"/>
          <p:cNvSpPr txBox="1"/>
          <p:nvPr>
            <p:ph idx="1" type="body"/>
          </p:nvPr>
        </p:nvSpPr>
        <p:spPr>
          <a:xfrm>
            <a:off x="311700" y="1804375"/>
            <a:ext cx="3877800" cy="276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Какво е материалният дизайн?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383"/>
              <a:t>Материалният дизайн е стандартът за проектиране и създаване на уеб сайтове и приложения. Това е отговор на стари, неудобни за потребителя и хаотични стилове на дизайн и целта му е да внесе ред и единство в уеб дизайна. Научете как да го използвате.</a:t>
            </a:r>
            <a:endParaRPr sz="1383"/>
          </a:p>
        </p:txBody>
      </p:sp>
      <p:pic>
        <p:nvPicPr>
          <p:cNvPr id="111" name="Google Shape;11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80147" y="959063"/>
            <a:ext cx="3926926" cy="2893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0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Принципи на материалния дизайн</a:t>
            </a:r>
            <a:endParaRPr/>
          </a:p>
        </p:txBody>
      </p:sp>
      <p:sp>
        <p:nvSpPr>
          <p:cNvPr id="117" name="Google Shape;117;p20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62500" lnSpcReduction="20000"/>
          </a:bodyPr>
          <a:lstStyle/>
          <a:p>
            <a:pPr indent="-320618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318"/>
              <a:t>Принцип #1: “Материален” е само метафора</a:t>
            </a:r>
            <a:endParaRPr sz="2318"/>
          </a:p>
          <a:p>
            <a:pPr indent="-320618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318"/>
              <a:t>Принцип #2: Удебелен, графичен, преднамерен</a:t>
            </a:r>
            <a:endParaRPr sz="2318"/>
          </a:p>
          <a:p>
            <a:pPr indent="-320618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318"/>
              <a:t>Принцип #3: Движението дава смисъл</a:t>
            </a:r>
            <a:endParaRPr sz="2318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318"/>
          </a:p>
          <a:p>
            <a:pPr indent="-320618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❖"/>
            </a:pPr>
            <a:r>
              <a:rPr lang="en" sz="2318"/>
              <a:t>Компоненти</a:t>
            </a:r>
            <a:endParaRPr sz="2318"/>
          </a:p>
          <a:p>
            <a:pPr indent="-320618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❖"/>
            </a:pPr>
            <a:r>
              <a:rPr lang="en" sz="2318"/>
              <a:t>Шаблони</a:t>
            </a:r>
            <a:endParaRPr sz="2318"/>
          </a:p>
          <a:p>
            <a:pPr indent="-320618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❖"/>
            </a:pPr>
            <a:r>
              <a:rPr lang="en" sz="2318"/>
              <a:t>Цветове за дизайн на материалите</a:t>
            </a:r>
            <a:endParaRPr sz="2318"/>
          </a:p>
          <a:p>
            <a:pPr indent="-320618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❖"/>
            </a:pPr>
            <a:r>
              <a:rPr lang="en" sz="2318"/>
              <a:t>Икони</a:t>
            </a:r>
            <a:endParaRPr sz="2318"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318"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18" name="Google Shape;118;p20"/>
          <p:cNvPicPr preferRelativeResize="0"/>
          <p:nvPr/>
        </p:nvPicPr>
        <p:blipFill rotWithShape="1">
          <a:blip r:embed="rId3">
            <a:alphaModFix/>
          </a:blip>
          <a:srcRect b="30645" l="4560" r="2941" t="6453"/>
          <a:stretch/>
        </p:blipFill>
        <p:spPr>
          <a:xfrm rot="-177019">
            <a:off x="6023975" y="866951"/>
            <a:ext cx="2572726" cy="137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00900" y="2913975"/>
            <a:ext cx="3177800" cy="1588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21"/>
          <p:cNvSpPr txBox="1"/>
          <p:nvPr>
            <p:ph idx="1" type="body"/>
          </p:nvPr>
        </p:nvSpPr>
        <p:spPr>
          <a:xfrm>
            <a:off x="228375" y="445025"/>
            <a:ext cx="1801500" cy="131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47500"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Пример</a:t>
            </a:r>
            <a:endParaRPr b="1" sz="9000">
              <a:solidFill>
                <a:schemeClr val="accent1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1" sz="3600">
              <a:solidFill>
                <a:schemeClr val="accent1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sp>
        <p:nvSpPr>
          <p:cNvPr id="126" name="Google Shape;126;p21"/>
          <p:cNvSpPr txBox="1"/>
          <p:nvPr/>
        </p:nvSpPr>
        <p:spPr>
          <a:xfrm>
            <a:off x="2929975" y="4270850"/>
            <a:ext cx="59865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https://adopt-a-pup.glitch.me/</a:t>
            </a:r>
            <a:endParaRPr>
              <a:solidFill>
                <a:schemeClr val="accent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https://glitch.com/embed/#!/adopt-a-pup?path=app.js%3A1%3A20</a:t>
            </a:r>
            <a:endParaRPr>
              <a:solidFill>
                <a:schemeClr val="accent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7" name="Google Shape;127;p21"/>
          <p:cNvSpPr txBox="1"/>
          <p:nvPr/>
        </p:nvSpPr>
        <p:spPr>
          <a:xfrm>
            <a:off x="311700" y="1308675"/>
            <a:ext cx="68427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arabicPeriod"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Промяна на ширината на браузъра 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arabicPeriod"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Всеки компонент има отделна директория в библиотеката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CE93D8"/>
      </a:accent2>
      <a:accent3>
        <a:srgbClr val="4DB6AC"/>
      </a:accent3>
      <a:accent4>
        <a:srgbClr val="FF9800"/>
      </a:accent4>
      <a:accent5>
        <a:srgbClr val="009668"/>
      </a:accent5>
      <a:accent6>
        <a:srgbClr val="EEFF41"/>
      </a:accent6>
      <a:hlink>
        <a:srgbClr val="009668"/>
      </a:hlink>
      <a:folHlink>
        <a:srgbClr val="0096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