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7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059FA46-A786-4AEC-91D0-384BBDC1E886}">
          <p14:sldIdLst>
            <p14:sldId id="256"/>
          </p14:sldIdLst>
        </p14:section>
        <p14:section name="Какво е localStorage" id="{9AA4A0E8-FB90-441D-8F4E-8F904CD837C8}">
          <p14:sldIdLst>
            <p14:sldId id="278"/>
            <p14:sldId id="279"/>
          </p14:sldIdLst>
        </p14:section>
        <p14:section name="Ограничения" id="{B9CCF67D-6A21-442E-8C5D-88437B6DBBF7}">
          <p14:sldIdLst>
            <p14:sldId id="280"/>
            <p14:sldId id="281"/>
            <p14:sldId id="282"/>
          </p14:sldIdLst>
        </p14:section>
        <p14:section name="Как се използва" id="{D3A82CE3-39AB-4132-847D-D52158FA84FB}">
          <p14:sldIdLst>
            <p14:sldId id="283"/>
          </p14:sldIdLst>
        </p14:section>
        <p14:section name="Добри практики" id="{399564EF-E16B-473D-8279-3892E5BFFEB0}">
          <p14:sldIdLst>
            <p14:sldId id="284"/>
            <p14:sldId id="285"/>
            <p14:sldId id="286"/>
            <p14:sldId id="27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5922"/>
    <a:srgbClr val="004F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92" autoAdjust="0"/>
    <p:restoredTop sz="94660"/>
  </p:normalViewPr>
  <p:slideViewPr>
    <p:cSldViewPr snapToGrid="0">
      <p:cViewPr varScale="1">
        <p:scale>
          <a:sx n="82" d="100"/>
          <a:sy n="82" d="100"/>
        </p:scale>
        <p:origin x="126" y="5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0474" y="1122363"/>
            <a:ext cx="7385538" cy="2387600"/>
          </a:xfrm>
        </p:spPr>
        <p:txBody>
          <a:bodyPr anchor="b">
            <a:normAutofit/>
          </a:bodyPr>
          <a:lstStyle>
            <a:lvl1pPr algn="ctr">
              <a:defRPr sz="6000">
                <a:solidFill>
                  <a:srgbClr val="F1592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0474" y="3602038"/>
            <a:ext cx="7385538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76D79ED-3FA7-4EF8-964B-EB8BCFAB02F8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9706" y="6356348"/>
            <a:ext cx="41148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12812" y="6356349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379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5/26/2022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256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5/26/2022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346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5/26/2022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249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5/26/2022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711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5/26/2022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736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5/26/2022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554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5/26/2022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626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5/26/2022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054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789611"/>
            <a:ext cx="10515600" cy="4387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276D79ED-3FA7-4EF8-964B-EB8BCFAB02F8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610475" y="4914981"/>
            <a:ext cx="896556" cy="324395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 rot="16200000">
            <a:off x="-2113768" y="2546065"/>
            <a:ext cx="388867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bs-Latn-BA" sz="1200" dirty="0">
                <a:solidFill>
                  <a:schemeClr val="bg1">
                    <a:lumMod val="65000"/>
                  </a:schemeClr>
                </a:solidFill>
              </a:rPr>
              <a:t>Find</a:t>
            </a:r>
            <a:r>
              <a:rPr lang="bs-Latn-BA" sz="1200" baseline="0" dirty="0">
                <a:solidFill>
                  <a:schemeClr val="bg1">
                    <a:lumMod val="65000"/>
                  </a:schemeClr>
                </a:solidFill>
              </a:rPr>
              <a:t> m</a:t>
            </a:r>
            <a:r>
              <a:rPr lang="bs-Latn-BA" sz="1200" dirty="0">
                <a:solidFill>
                  <a:schemeClr val="bg1">
                    <a:lumMod val="65000"/>
                  </a:schemeClr>
                </a:solidFill>
              </a:rPr>
              <a:t>ore PowerPoint templates</a:t>
            </a:r>
            <a:r>
              <a:rPr lang="bs-Latn-BA" sz="1200" baseline="0" dirty="0">
                <a:solidFill>
                  <a:schemeClr val="bg1">
                    <a:lumMod val="65000"/>
                  </a:schemeClr>
                </a:solidFill>
              </a:rPr>
              <a:t> on </a:t>
            </a:r>
            <a:r>
              <a:rPr lang="bs-Latn-BA" sz="1200" b="1" baseline="0" dirty="0">
                <a:solidFill>
                  <a:schemeClr val="bg1">
                    <a:lumMod val="65000"/>
                  </a:schemeClr>
                </a:solidFill>
              </a:rPr>
              <a:t>prezentr.com</a:t>
            </a:r>
            <a:r>
              <a:rPr lang="bs-Latn-BA" sz="1200" baseline="0" dirty="0">
                <a:solidFill>
                  <a:schemeClr val="bg1">
                    <a:lumMod val="65000"/>
                  </a:schemeClr>
                </a:solidFill>
              </a:rPr>
              <a:t>!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349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F1592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0474" y="2235200"/>
            <a:ext cx="7385538" cy="2387600"/>
          </a:xfrm>
        </p:spPr>
        <p:txBody>
          <a:bodyPr anchor="ctr"/>
          <a:lstStyle/>
          <a:p>
            <a:r>
              <a:rPr lang="en-US" dirty="0"/>
              <a:t>Local Storage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0474" y="5182185"/>
            <a:ext cx="7385538" cy="1675815"/>
          </a:xfrm>
        </p:spPr>
        <p:txBody>
          <a:bodyPr>
            <a:normAutofit/>
          </a:bodyPr>
          <a:lstStyle/>
          <a:p>
            <a:pPr algn="r"/>
            <a:r>
              <a:rPr lang="bg-BG" sz="1800" b="1" dirty="0">
                <a:latin typeface="+mj-lt"/>
                <a:cs typeface="Calibri Light" panose="020F0302020204030204" pitchFamily="34" charset="0"/>
              </a:rPr>
              <a:t>Презентират:</a:t>
            </a:r>
          </a:p>
          <a:p>
            <a:pPr algn="r"/>
            <a:r>
              <a:rPr lang="bg-BG" sz="2000" b="1" dirty="0">
                <a:latin typeface="+mj-lt"/>
                <a:cs typeface="Calibri Light" panose="020F0302020204030204" pitchFamily="34" charset="0"/>
              </a:rPr>
              <a:t>Волен Димитров</a:t>
            </a:r>
            <a:br>
              <a:rPr lang="bg-BG" sz="2000" b="1" dirty="0">
                <a:latin typeface="+mj-lt"/>
                <a:cs typeface="Calibri Light" panose="020F0302020204030204" pitchFamily="34" charset="0"/>
              </a:rPr>
            </a:br>
            <a:r>
              <a:rPr lang="bg-BG" sz="2000" b="1" dirty="0">
                <a:latin typeface="+mj-lt"/>
                <a:cs typeface="Calibri Light" panose="020F0302020204030204" pitchFamily="34" charset="0"/>
              </a:rPr>
              <a:t>Димитър Сотиров</a:t>
            </a:r>
            <a:br>
              <a:rPr lang="bg-BG" sz="2000" b="1" dirty="0">
                <a:latin typeface="+mj-lt"/>
                <a:cs typeface="Calibri Light" panose="020F0302020204030204" pitchFamily="34" charset="0"/>
              </a:rPr>
            </a:br>
            <a:r>
              <a:rPr lang="bg-BG" sz="2000" b="1" dirty="0">
                <a:latin typeface="+mj-lt"/>
                <a:cs typeface="Calibri Light" panose="020F0302020204030204" pitchFamily="34" charset="0"/>
              </a:rPr>
              <a:t>Симона Кирилова</a:t>
            </a:r>
            <a:br>
              <a:rPr lang="bg-BG" sz="2000" b="1" dirty="0">
                <a:latin typeface="+mj-lt"/>
                <a:cs typeface="Calibri Light" panose="020F0302020204030204" pitchFamily="34" charset="0"/>
              </a:rPr>
            </a:br>
            <a:r>
              <a:rPr lang="bg-BG" sz="2000" b="1" dirty="0">
                <a:latin typeface="+mj-lt"/>
                <a:cs typeface="Calibri Light" panose="020F0302020204030204" pitchFamily="34" charset="0"/>
              </a:rPr>
              <a:t>Георги Бочев</a:t>
            </a:r>
            <a:endParaRPr lang="en-US" sz="2000" b="1" dirty="0">
              <a:latin typeface="+mj-lt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09288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Ненужно използване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При случаи, в които не се налага да се използва </a:t>
            </a:r>
            <a:r>
              <a:rPr lang="en-US" dirty="0"/>
              <a:t>local storage</a:t>
            </a:r>
            <a:r>
              <a:rPr lang="bg-BG" dirty="0"/>
              <a:t> е редно да се използват алтернативи, като бисквитки, </a:t>
            </a:r>
            <a:r>
              <a:rPr lang="en-US" dirty="0"/>
              <a:t>session storage </a:t>
            </a:r>
            <a:r>
              <a:rPr lang="bg-BG" dirty="0"/>
              <a:t>и т.н., поради лимитирината му памет от 5</a:t>
            </a:r>
            <a:r>
              <a:rPr lang="en-US" dirty="0"/>
              <a:t>MB</a:t>
            </a:r>
            <a:r>
              <a:rPr lang="bg-BG" dirty="0"/>
              <a:t>.</a:t>
            </a:r>
          </a:p>
          <a:p>
            <a:endParaRPr lang="en-US" dirty="0"/>
          </a:p>
          <a:p>
            <a:r>
              <a:rPr lang="bg-BG" dirty="0"/>
              <a:t>Оптимизацията на данните е от значение, тъй като стойностите в </a:t>
            </a:r>
            <a:r>
              <a:rPr lang="en-US" dirty="0"/>
              <a:t>local storage </a:t>
            </a:r>
            <a:r>
              <a:rPr lang="bg-BG" dirty="0"/>
              <a:t>не изтичат, което предпоставя запълването на паметта и може да доведе до неизползваемост.</a:t>
            </a:r>
          </a:p>
        </p:txBody>
      </p:sp>
    </p:spTree>
    <p:extLst>
      <p:ext uri="{BB962C8B-B14F-4D97-AF65-F5344CB8AC3E}">
        <p14:creationId xmlns:p14="http://schemas.microsoft.com/office/powerpoint/2010/main" val="8498695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95D2C1-E2D1-4F88-B4A5-38B7D5B99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84150"/>
            <a:ext cx="10515600" cy="1325563"/>
          </a:xfrm>
        </p:spPr>
        <p:txBody>
          <a:bodyPr/>
          <a:lstStyle/>
          <a:p>
            <a:r>
              <a:rPr lang="bg-BG" dirty="0"/>
              <a:t>Благодарим за вниманието!</a:t>
            </a:r>
            <a:endParaRPr lang="en-GB" dirty="0"/>
          </a:p>
        </p:txBody>
      </p:sp>
      <p:pic>
        <p:nvPicPr>
          <p:cNvPr id="5" name="Content Placeholder 4" descr="Logo&#10;&#10;Description automatically generated">
            <a:extLst>
              <a:ext uri="{FF2B5EF4-FFF2-40B4-BE49-F238E27FC236}">
                <a16:creationId xmlns:a16="http://schemas.microsoft.com/office/drawing/2014/main" id="{22257489-309D-4932-9F28-4D5A0CC083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62" t="1303" r="1741" b="2315"/>
          <a:stretch/>
        </p:blipFill>
        <p:spPr>
          <a:xfrm>
            <a:off x="3119437" y="1690688"/>
            <a:ext cx="5953125" cy="4229100"/>
          </a:xfrm>
        </p:spPr>
      </p:pic>
    </p:spTree>
    <p:extLst>
      <p:ext uri="{BB962C8B-B14F-4D97-AF65-F5344CB8AC3E}">
        <p14:creationId xmlns:p14="http://schemas.microsoft.com/office/powerpoint/2010/main" val="500880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Какво е </a:t>
            </a:r>
            <a:r>
              <a:rPr lang="en-US" dirty="0" err="1"/>
              <a:t>localStorage</a:t>
            </a:r>
            <a:r>
              <a:rPr lang="bg-BG" dirty="0"/>
              <a:t>?</a:t>
            </a:r>
            <a:endParaRPr lang="en-US" dirty="0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320533"/>
          </a:xfrm>
        </p:spPr>
        <p:txBody>
          <a:bodyPr>
            <a:normAutofit/>
          </a:bodyPr>
          <a:lstStyle/>
          <a:p>
            <a:r>
              <a:rPr lang="en-US" b="1" dirty="0" err="1"/>
              <a:t>Какво</a:t>
            </a:r>
            <a:r>
              <a:rPr lang="en-US" b="1" dirty="0"/>
              <a:t> </a:t>
            </a:r>
            <a:r>
              <a:rPr lang="bg-BG" b="1" dirty="0"/>
              <a:t>е</a:t>
            </a:r>
            <a:r>
              <a:rPr lang="en-US" b="1" dirty="0"/>
              <a:t> API </a:t>
            </a:r>
            <a:r>
              <a:rPr lang="en-US" b="1" dirty="0" err="1"/>
              <a:t>за</a:t>
            </a:r>
            <a:r>
              <a:rPr lang="en-US" b="1" dirty="0"/>
              <a:t> </a:t>
            </a:r>
            <a:r>
              <a:rPr lang="en-US" b="1" dirty="0" err="1"/>
              <a:t>уеб</a:t>
            </a:r>
            <a:r>
              <a:rPr lang="en-US" b="1" dirty="0"/>
              <a:t> </a:t>
            </a:r>
            <a:r>
              <a:rPr lang="bg-BG" b="1" dirty="0"/>
              <a:t>съхранение</a:t>
            </a:r>
            <a:r>
              <a:rPr lang="en-US" b="1" dirty="0"/>
              <a:t>?</a:t>
            </a:r>
          </a:p>
          <a:p>
            <a:pPr marL="457200" lvl="1" indent="0">
              <a:buNone/>
            </a:pPr>
            <a:r>
              <a:rPr lang="bg-BG" sz="2000" dirty="0"/>
              <a:t>Набор </a:t>
            </a:r>
            <a:r>
              <a:rPr lang="ru-RU" sz="2000" dirty="0"/>
              <a:t>от </a:t>
            </a:r>
            <a:r>
              <a:rPr lang="ru-RU" sz="2000" dirty="0" err="1"/>
              <a:t>механизми</a:t>
            </a:r>
            <a:r>
              <a:rPr lang="ru-RU" sz="2000" dirty="0"/>
              <a:t>, </a:t>
            </a:r>
            <a:r>
              <a:rPr lang="ru-RU" sz="2000" dirty="0" err="1"/>
              <a:t>които</a:t>
            </a:r>
            <a:r>
              <a:rPr lang="ru-RU" sz="2000" dirty="0"/>
              <a:t> </a:t>
            </a:r>
            <a:r>
              <a:rPr lang="ru-RU" sz="2000" dirty="0" err="1"/>
              <a:t>позволяват</a:t>
            </a:r>
            <a:r>
              <a:rPr lang="ru-RU" sz="2000" dirty="0"/>
              <a:t> на </a:t>
            </a:r>
            <a:r>
              <a:rPr lang="ru-RU" sz="2000" dirty="0" err="1"/>
              <a:t>браузърите</a:t>
            </a:r>
            <a:r>
              <a:rPr lang="ru-RU" sz="2000" dirty="0"/>
              <a:t> да </a:t>
            </a:r>
            <a:r>
              <a:rPr lang="ru-RU" sz="2000" dirty="0" err="1"/>
              <a:t>съхраняват</a:t>
            </a:r>
            <a:r>
              <a:rPr lang="ru-RU" sz="2000" dirty="0"/>
              <a:t> двойки ключ-</a:t>
            </a:r>
            <a:r>
              <a:rPr lang="ru-RU" sz="2000" dirty="0" err="1"/>
              <a:t>стойност</a:t>
            </a:r>
            <a:r>
              <a:rPr lang="ru-RU" sz="2000" dirty="0"/>
              <a:t>, </a:t>
            </a:r>
            <a:r>
              <a:rPr lang="ru-RU" sz="2000" dirty="0" err="1"/>
              <a:t>които</a:t>
            </a:r>
            <a:r>
              <a:rPr lang="ru-RU" sz="2000" dirty="0"/>
              <a:t> </a:t>
            </a:r>
            <a:r>
              <a:rPr lang="ru-RU" sz="2000" dirty="0" err="1"/>
              <a:t>остават</a:t>
            </a:r>
            <a:r>
              <a:rPr lang="ru-RU" sz="2000" dirty="0"/>
              <a:t> </a:t>
            </a:r>
            <a:r>
              <a:rPr lang="ru-RU" sz="2000" dirty="0" err="1"/>
              <a:t>непокътнати</a:t>
            </a:r>
            <a:r>
              <a:rPr lang="ru-RU" sz="2000" dirty="0"/>
              <a:t> по </a:t>
            </a:r>
            <a:r>
              <a:rPr lang="ru-RU" sz="2000" dirty="0" err="1"/>
              <a:t>време</a:t>
            </a:r>
            <a:r>
              <a:rPr lang="ru-RU" sz="2000" dirty="0"/>
              <a:t> на </a:t>
            </a:r>
            <a:r>
              <a:rPr lang="ru-RU" sz="2000" dirty="0" err="1"/>
              <a:t>зареждане</a:t>
            </a:r>
            <a:r>
              <a:rPr lang="ru-RU" sz="2000" dirty="0"/>
              <a:t> на </a:t>
            </a:r>
            <a:r>
              <a:rPr lang="ru-RU" sz="2000" dirty="0" err="1"/>
              <a:t>страницата</a:t>
            </a:r>
            <a:r>
              <a:rPr lang="ru-RU" sz="2000" dirty="0"/>
              <a:t> и </a:t>
            </a:r>
            <a:r>
              <a:rPr lang="ru-RU" sz="2000" dirty="0" err="1"/>
              <a:t>винаги</a:t>
            </a:r>
            <a:r>
              <a:rPr lang="ru-RU" sz="2000" dirty="0"/>
              <a:t> </a:t>
            </a:r>
            <a:r>
              <a:rPr lang="ru-RU" sz="2000" dirty="0" err="1"/>
              <a:t>са</a:t>
            </a:r>
            <a:r>
              <a:rPr lang="ru-RU" sz="2000" dirty="0"/>
              <a:t> </a:t>
            </a:r>
            <a:r>
              <a:rPr lang="ru-RU" sz="2000" dirty="0" err="1"/>
              <a:t>низове</a:t>
            </a:r>
            <a:r>
              <a:rPr lang="ru-RU" sz="2000" dirty="0"/>
              <a:t>. </a:t>
            </a:r>
            <a:r>
              <a:rPr lang="en-US" sz="2000" dirty="0"/>
              <a:t>API</a:t>
            </a:r>
            <a:r>
              <a:rPr lang="bg-BG" sz="2000" dirty="0"/>
              <a:t>-то</a:t>
            </a:r>
            <a:r>
              <a:rPr lang="en-US" sz="2000" dirty="0"/>
              <a:t> </a:t>
            </a:r>
            <a:r>
              <a:rPr lang="en-US" sz="2000" dirty="0" err="1"/>
              <a:t>за</a:t>
            </a:r>
            <a:r>
              <a:rPr lang="en-US" sz="2000" dirty="0"/>
              <a:t> </a:t>
            </a:r>
            <a:r>
              <a:rPr lang="en-US" sz="2000" dirty="0" err="1"/>
              <a:t>уеб</a:t>
            </a:r>
            <a:r>
              <a:rPr lang="en-US" sz="2000" dirty="0"/>
              <a:t> </a:t>
            </a:r>
            <a:r>
              <a:rPr lang="bg-BG" sz="2000" dirty="0"/>
              <a:t>съхранение</a:t>
            </a:r>
            <a:r>
              <a:rPr lang="ru-RU" sz="2000" dirty="0"/>
              <a:t> е </a:t>
            </a:r>
            <a:r>
              <a:rPr lang="ru-RU" sz="2000" dirty="0" err="1"/>
              <a:t>проектирано</a:t>
            </a:r>
            <a:r>
              <a:rPr lang="ru-RU" sz="2000" dirty="0"/>
              <a:t> да </a:t>
            </a:r>
            <a:r>
              <a:rPr lang="ru-RU" sz="2000" dirty="0" err="1"/>
              <a:t>бъде</a:t>
            </a:r>
            <a:r>
              <a:rPr lang="ru-RU" sz="2000" dirty="0"/>
              <a:t> много </a:t>
            </a:r>
            <a:r>
              <a:rPr lang="ru-RU" sz="2000" dirty="0" err="1"/>
              <a:t>по-интуитивно</a:t>
            </a:r>
            <a:r>
              <a:rPr lang="ru-RU" sz="2000" dirty="0"/>
              <a:t> от </a:t>
            </a:r>
            <a:r>
              <a:rPr lang="ru-RU" sz="2000" dirty="0" err="1"/>
              <a:t>използването</a:t>
            </a:r>
            <a:r>
              <a:rPr lang="ru-RU" sz="2000" dirty="0"/>
              <a:t> на </a:t>
            </a:r>
            <a:r>
              <a:rPr lang="ru-RU" sz="2000" dirty="0" err="1"/>
              <a:t>бисквитки</a:t>
            </a:r>
            <a:r>
              <a:rPr lang="ru-RU" sz="2000" dirty="0"/>
              <a:t>.</a:t>
            </a:r>
            <a:endParaRPr lang="en-US" sz="2000" dirty="0"/>
          </a:p>
          <a:p>
            <a:r>
              <a:rPr lang="en-US" b="1" dirty="0" err="1"/>
              <a:t>Каква</a:t>
            </a:r>
            <a:r>
              <a:rPr lang="en-US" b="1" dirty="0"/>
              <a:t> е </a:t>
            </a:r>
            <a:r>
              <a:rPr lang="en-US" b="1" dirty="0" err="1"/>
              <a:t>разликата</a:t>
            </a:r>
            <a:r>
              <a:rPr lang="en-US" b="1" dirty="0"/>
              <a:t> </a:t>
            </a:r>
            <a:r>
              <a:rPr lang="en-US" b="1" dirty="0" err="1"/>
              <a:t>между</a:t>
            </a:r>
            <a:r>
              <a:rPr lang="en-US" b="1" dirty="0"/>
              <a:t> </a:t>
            </a:r>
            <a:r>
              <a:rPr lang="en-US" b="1" dirty="0" err="1"/>
              <a:t>sessionStorage</a:t>
            </a:r>
            <a:r>
              <a:rPr lang="bg-BG" b="1" dirty="0"/>
              <a:t> </a:t>
            </a:r>
            <a:r>
              <a:rPr lang="en-US" b="1" dirty="0"/>
              <a:t>и </a:t>
            </a:r>
            <a:r>
              <a:rPr lang="en-US" b="1" dirty="0" err="1"/>
              <a:t>localStorage</a:t>
            </a:r>
            <a:r>
              <a:rPr lang="en-US" b="1" dirty="0"/>
              <a:t>?</a:t>
            </a:r>
          </a:p>
          <a:p>
            <a:pPr marL="457200" lvl="1" indent="0">
              <a:buNone/>
            </a:pPr>
            <a:r>
              <a:rPr lang="en-US" sz="2000" dirty="0" err="1"/>
              <a:t>Основната</a:t>
            </a:r>
            <a:r>
              <a:rPr lang="en-US" sz="2000" dirty="0"/>
              <a:t> </a:t>
            </a:r>
            <a:r>
              <a:rPr lang="en-US" sz="2000" dirty="0" err="1"/>
              <a:t>разлика</a:t>
            </a:r>
            <a:r>
              <a:rPr lang="en-US" sz="2000" dirty="0"/>
              <a:t> </a:t>
            </a:r>
            <a:r>
              <a:rPr lang="en-US" sz="2000" dirty="0" err="1"/>
              <a:t>между</a:t>
            </a:r>
            <a:r>
              <a:rPr lang="en-US" sz="2000" dirty="0"/>
              <a:t> </a:t>
            </a:r>
            <a:r>
              <a:rPr lang="bg-BG" sz="2000" dirty="0"/>
              <a:t>двете е</a:t>
            </a:r>
            <a:r>
              <a:rPr lang="en-US" sz="2000" dirty="0"/>
              <a:t>, </a:t>
            </a:r>
            <a:r>
              <a:rPr lang="en-US" sz="2000" dirty="0" err="1"/>
              <a:t>че</a:t>
            </a:r>
            <a:r>
              <a:rPr lang="en-US" sz="2000" dirty="0"/>
              <a:t> </a:t>
            </a:r>
            <a:r>
              <a:rPr lang="en-US" sz="2000" dirty="0" err="1"/>
              <a:t>sessionStorage</a:t>
            </a:r>
            <a:r>
              <a:rPr lang="bg-BG" sz="2000" dirty="0"/>
              <a:t> </a:t>
            </a:r>
            <a:r>
              <a:rPr lang="en-US" sz="2000" dirty="0" err="1"/>
              <a:t>поддържа</a:t>
            </a:r>
            <a:r>
              <a:rPr lang="en-US" sz="2000" dirty="0"/>
              <a:t> </a:t>
            </a:r>
            <a:r>
              <a:rPr lang="bg-BG" sz="2000" dirty="0"/>
              <a:t>област</a:t>
            </a:r>
            <a:r>
              <a:rPr lang="en-US" sz="2000" dirty="0"/>
              <a:t> </a:t>
            </a:r>
            <a:r>
              <a:rPr lang="en-US" sz="2000" dirty="0" err="1"/>
              <a:t>за</a:t>
            </a:r>
            <a:r>
              <a:rPr lang="en-US" sz="2000" dirty="0"/>
              <a:t> </a:t>
            </a:r>
            <a:r>
              <a:rPr lang="en-US" sz="2000" dirty="0" err="1"/>
              <a:t>съхранение</a:t>
            </a:r>
            <a:r>
              <a:rPr lang="en-US" sz="2000" dirty="0"/>
              <a:t> </a:t>
            </a:r>
            <a:r>
              <a:rPr lang="en-US" sz="2000" dirty="0" err="1"/>
              <a:t>само</a:t>
            </a:r>
            <a:r>
              <a:rPr lang="en-US" sz="2000" dirty="0"/>
              <a:t> </a:t>
            </a:r>
            <a:r>
              <a:rPr lang="en-US" sz="2000" dirty="0" err="1"/>
              <a:t>докато</a:t>
            </a:r>
            <a:r>
              <a:rPr lang="en-US" sz="2000" dirty="0"/>
              <a:t> </a:t>
            </a:r>
            <a:r>
              <a:rPr lang="en-US" sz="2000" dirty="0" err="1"/>
              <a:t>браузърът</a:t>
            </a:r>
            <a:r>
              <a:rPr lang="en-US" sz="2000" dirty="0"/>
              <a:t> е </a:t>
            </a:r>
            <a:r>
              <a:rPr lang="en-US" sz="2000" dirty="0" err="1"/>
              <a:t>отворен</a:t>
            </a:r>
            <a:r>
              <a:rPr lang="bg-BG" sz="2000" dirty="0"/>
              <a:t>, </a:t>
            </a:r>
            <a:r>
              <a:rPr lang="en-US" sz="2000" dirty="0" err="1"/>
              <a:t>докато</a:t>
            </a:r>
            <a:r>
              <a:rPr lang="en-US" sz="2000" dirty="0"/>
              <a:t> </a:t>
            </a:r>
            <a:r>
              <a:rPr lang="en-US" sz="2000" dirty="0" err="1"/>
              <a:t>localStorage</a:t>
            </a:r>
            <a:r>
              <a:rPr lang="bg-BG" sz="2000" dirty="0"/>
              <a:t> </a:t>
            </a:r>
            <a:r>
              <a:rPr lang="en-US" sz="2000" dirty="0" err="1"/>
              <a:t>продължава</a:t>
            </a:r>
            <a:r>
              <a:rPr lang="en-US" sz="2000" dirty="0"/>
              <a:t> </a:t>
            </a:r>
            <a:r>
              <a:rPr lang="en-US" sz="2000" dirty="0" err="1"/>
              <a:t>да</a:t>
            </a:r>
            <a:r>
              <a:rPr lang="en-US" sz="2000" dirty="0"/>
              <a:t> </a:t>
            </a:r>
            <a:r>
              <a:rPr lang="en-US" sz="2000" dirty="0" err="1"/>
              <a:t>съхранява</a:t>
            </a:r>
            <a:r>
              <a:rPr lang="en-US" sz="2000" dirty="0"/>
              <a:t> </a:t>
            </a:r>
            <a:r>
              <a:rPr lang="en-US" sz="2000" dirty="0" err="1"/>
              <a:t>данни</a:t>
            </a:r>
            <a:r>
              <a:rPr lang="en-US" sz="2000" dirty="0"/>
              <a:t> </a:t>
            </a:r>
            <a:r>
              <a:rPr lang="en-US" sz="2000" dirty="0" err="1"/>
              <a:t>след</a:t>
            </a:r>
            <a:r>
              <a:rPr lang="en-US" sz="2000" dirty="0"/>
              <a:t> </a:t>
            </a:r>
            <a:r>
              <a:rPr lang="en-US" sz="2000" dirty="0" err="1"/>
              <a:t>затваряне</a:t>
            </a:r>
            <a:r>
              <a:rPr lang="en-US" sz="2000" dirty="0"/>
              <a:t> </a:t>
            </a:r>
            <a:r>
              <a:rPr lang="en-US" sz="2000" dirty="0" err="1"/>
              <a:t>на</a:t>
            </a:r>
            <a:r>
              <a:rPr lang="en-US" sz="2000" dirty="0"/>
              <a:t> </a:t>
            </a:r>
            <a:r>
              <a:rPr lang="en-US" sz="2000" dirty="0" err="1"/>
              <a:t>браузъра</a:t>
            </a:r>
            <a:r>
              <a:rPr lang="en-US" sz="2000" dirty="0"/>
              <a:t>.</a:t>
            </a:r>
            <a:br>
              <a:rPr lang="en-US" sz="2000" dirty="0"/>
            </a:br>
            <a:endParaRPr lang="bg-BG" sz="2000" dirty="0"/>
          </a:p>
          <a:p>
            <a:pPr marL="457200" lvl="1" indent="0">
              <a:buNone/>
            </a:pPr>
            <a:r>
              <a:rPr lang="ru-RU" sz="2000" dirty="0"/>
              <a:t>*</a:t>
            </a:r>
            <a:r>
              <a:rPr lang="ru-RU" sz="2000" dirty="0" err="1"/>
              <a:t>localStorage</a:t>
            </a:r>
            <a:r>
              <a:rPr lang="ru-RU" sz="2000" dirty="0"/>
              <a:t> </a:t>
            </a:r>
            <a:r>
              <a:rPr lang="ru-RU" sz="2000" dirty="0" err="1"/>
              <a:t>данните</a:t>
            </a:r>
            <a:r>
              <a:rPr lang="ru-RU" sz="2000" dirty="0"/>
              <a:t> за документ, </a:t>
            </a:r>
            <a:r>
              <a:rPr lang="ru-RU" sz="2000" dirty="0" err="1"/>
              <a:t>зареден</a:t>
            </a:r>
            <a:r>
              <a:rPr lang="ru-RU" sz="2000" dirty="0"/>
              <a:t> в „инкогнито“ </a:t>
            </a:r>
            <a:r>
              <a:rPr lang="ru-RU" sz="2000" dirty="0" err="1"/>
              <a:t>сесия</a:t>
            </a:r>
            <a:r>
              <a:rPr lang="ru-RU" sz="2000" dirty="0"/>
              <a:t> се </a:t>
            </a:r>
            <a:r>
              <a:rPr lang="ru-RU" sz="2000" dirty="0" err="1"/>
              <a:t>изчистват</a:t>
            </a:r>
            <a:r>
              <a:rPr lang="ru-RU" sz="2000" dirty="0"/>
              <a:t>, </a:t>
            </a:r>
            <a:r>
              <a:rPr lang="ru-RU" sz="2000" dirty="0" err="1"/>
              <a:t>когато</a:t>
            </a:r>
            <a:r>
              <a:rPr lang="ru-RU" sz="2000" dirty="0"/>
              <a:t> </a:t>
            </a:r>
            <a:r>
              <a:rPr lang="ru-RU" sz="2000" dirty="0" err="1"/>
              <a:t>последният</a:t>
            </a:r>
            <a:r>
              <a:rPr lang="ru-RU" sz="2000" dirty="0"/>
              <a:t> „инкогнито“ раздел се затвори.</a:t>
            </a:r>
            <a:endParaRPr lang="bg-BG" sz="20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294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b="1" dirty="0" err="1"/>
              <a:t>К</a:t>
            </a:r>
            <a:r>
              <a:rPr lang="en-US" b="1" dirty="0" err="1"/>
              <a:t>акво</a:t>
            </a:r>
            <a:r>
              <a:rPr lang="en-US" b="1" dirty="0"/>
              <a:t> е </a:t>
            </a:r>
            <a:r>
              <a:rPr lang="en-US" b="1" dirty="0" err="1"/>
              <a:t>Window.localStorage</a:t>
            </a:r>
            <a:r>
              <a:rPr lang="en-US" b="1" dirty="0"/>
              <a:t>?</a:t>
            </a:r>
            <a:endParaRPr lang="en-US" dirty="0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bg-BG" sz="2000" dirty="0"/>
              <a:t>Механизмът </a:t>
            </a:r>
            <a:r>
              <a:rPr lang="en-US" sz="2000" dirty="0" err="1"/>
              <a:t>localStorage</a:t>
            </a:r>
            <a:r>
              <a:rPr lang="en-US" sz="2000" dirty="0"/>
              <a:t> </a:t>
            </a:r>
            <a:r>
              <a:rPr lang="bg-BG" sz="2000" dirty="0"/>
              <a:t>е достъпен чрез свойството </a:t>
            </a:r>
            <a:r>
              <a:rPr lang="en-US" sz="2000" dirty="0" err="1"/>
              <a:t>Window.localStorage</a:t>
            </a:r>
            <a:r>
              <a:rPr lang="en-US" sz="2000" dirty="0"/>
              <a:t>. </a:t>
            </a:r>
            <a:r>
              <a:rPr lang="bg-BG" sz="2000" dirty="0"/>
              <a:t>То е част от </a:t>
            </a:r>
            <a:r>
              <a:rPr lang="en-US" sz="2000" dirty="0"/>
              <a:t>Window  </a:t>
            </a:r>
            <a:r>
              <a:rPr lang="bg-BG" sz="2000" dirty="0"/>
              <a:t>интерфейса в </a:t>
            </a:r>
            <a:r>
              <a:rPr lang="en-US" sz="2000" dirty="0"/>
              <a:t>JavaScript, </a:t>
            </a:r>
            <a:r>
              <a:rPr lang="bg-BG" sz="2000" dirty="0"/>
              <a:t>който представлява прозорец, съдържащ </a:t>
            </a:r>
            <a:r>
              <a:rPr lang="en-US" sz="2000" dirty="0"/>
              <a:t>DOM </a:t>
            </a:r>
            <a:r>
              <a:rPr lang="bg-BG" sz="2000" dirty="0"/>
              <a:t>документ и включва широк набор от функции, конструктори, обекти.</a:t>
            </a:r>
          </a:p>
          <a:p>
            <a:r>
              <a:rPr lang="bg-BG" sz="2000" dirty="0"/>
              <a:t> </a:t>
            </a:r>
            <a:r>
              <a:rPr lang="en-US" sz="2000" dirty="0" err="1"/>
              <a:t>Window.localStorage</a:t>
            </a:r>
            <a:r>
              <a:rPr lang="en-US" sz="2000" dirty="0"/>
              <a:t>  </a:t>
            </a:r>
            <a:r>
              <a:rPr lang="bg-BG" sz="2000" dirty="0"/>
              <a:t>е свойство само за четене, което връща препратка към локалния обект за съхранение, който е достъпен само за източника, който го е създал.</a:t>
            </a:r>
          </a:p>
          <a:p>
            <a:r>
              <a:rPr lang="ru-RU" sz="2000" dirty="0" err="1"/>
              <a:t>localStorage</a:t>
            </a:r>
            <a:r>
              <a:rPr lang="ru-RU" sz="2000" dirty="0"/>
              <a:t> </a:t>
            </a:r>
            <a:r>
              <a:rPr lang="ru-RU" sz="2000" dirty="0" err="1"/>
              <a:t>данните</a:t>
            </a:r>
            <a:r>
              <a:rPr lang="ru-RU" sz="2000" dirty="0"/>
              <a:t> </a:t>
            </a:r>
            <a:r>
              <a:rPr lang="ru-RU" sz="2000" dirty="0" err="1"/>
              <a:t>са</a:t>
            </a:r>
            <a:r>
              <a:rPr lang="ru-RU" sz="2000" dirty="0"/>
              <a:t> </a:t>
            </a:r>
            <a:r>
              <a:rPr lang="ru-RU" sz="2000" dirty="0" err="1"/>
              <a:t>специфични</a:t>
            </a:r>
            <a:r>
              <a:rPr lang="ru-RU" sz="2000" dirty="0"/>
              <a:t> за протокола на документа. </a:t>
            </a:r>
          </a:p>
          <a:p>
            <a:r>
              <a:rPr lang="bg-BG" sz="2000" dirty="0"/>
              <a:t>В </a:t>
            </a:r>
            <a:r>
              <a:rPr lang="en-US" sz="2000" dirty="0"/>
              <a:t>Google Chrome </a:t>
            </a:r>
            <a:r>
              <a:rPr lang="bg-BG" sz="2000" dirty="0"/>
              <a:t>данните за уеб съхранение се записват в </a:t>
            </a:r>
            <a:r>
              <a:rPr lang="en-US" sz="2000" dirty="0"/>
              <a:t>SQLite</a:t>
            </a:r>
            <a:r>
              <a:rPr lang="bg-BG" sz="2000" dirty="0"/>
              <a:t> файл, който се намира в:	</a:t>
            </a:r>
            <a:endParaRPr lang="en-GB" sz="2000" dirty="0"/>
          </a:p>
          <a:p>
            <a:pPr marL="0" indent="0">
              <a:buNone/>
            </a:pPr>
            <a:r>
              <a:rPr lang="en-GB" sz="2000" i="1" dirty="0"/>
              <a:t>	</a:t>
            </a:r>
            <a:r>
              <a:rPr lang="en-US" sz="2000" i="1" dirty="0"/>
              <a:t>Windows</a:t>
            </a:r>
            <a:r>
              <a:rPr lang="bg-BG" sz="2000" i="1" dirty="0"/>
              <a:t>: </a:t>
            </a:r>
            <a:r>
              <a:rPr lang="en-US" sz="2000" i="1" dirty="0"/>
              <a:t>\</a:t>
            </a:r>
            <a:r>
              <a:rPr lang="en-US" sz="2000" i="1" dirty="0" err="1"/>
              <a:t>AppData</a:t>
            </a:r>
            <a:r>
              <a:rPr lang="en-US" sz="2000" i="1" dirty="0"/>
              <a:t>\Local\Google\Chrome\User Data\Default\Local</a:t>
            </a:r>
            <a:r>
              <a:rPr lang="bg-BG" sz="2000" i="1" dirty="0"/>
              <a:t> </a:t>
            </a:r>
            <a:r>
              <a:rPr lang="en-US" sz="2000" i="1" dirty="0"/>
              <a:t>Storage</a:t>
            </a:r>
            <a:endParaRPr lang="bg-BG" sz="2000" i="1" dirty="0"/>
          </a:p>
          <a:p>
            <a:pPr marL="0" indent="0">
              <a:buNone/>
            </a:pPr>
            <a:r>
              <a:rPr lang="bg-BG" sz="2000" i="1" dirty="0"/>
              <a:t>  	</a:t>
            </a:r>
            <a:r>
              <a:rPr lang="en-US" sz="2000" i="1" dirty="0" err="1"/>
              <a:t>macOS</a:t>
            </a:r>
            <a:r>
              <a:rPr lang="bg-BG" sz="2000" i="1" dirty="0"/>
              <a:t>: </a:t>
            </a:r>
            <a:r>
              <a:rPr lang="en-US" sz="2000" i="1" dirty="0"/>
              <a:t>~/Library/Application Support/Google/Chrome/Default/Local </a:t>
            </a:r>
            <a:r>
              <a:rPr lang="en-US" sz="2000" i="1" dirty="0" err="1"/>
              <a:t>Storag</a:t>
            </a:r>
            <a:r>
              <a:rPr lang="bg-BG" sz="2000" i="1" dirty="0"/>
              <a:t>е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502157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1BE9F8-3148-4911-82B0-872F37EF9D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06462" y="2235200"/>
            <a:ext cx="7385538" cy="2387600"/>
          </a:xfrm>
        </p:spPr>
        <p:txBody>
          <a:bodyPr anchor="ctr"/>
          <a:lstStyle/>
          <a:p>
            <a:r>
              <a:rPr lang="bg-BG" dirty="0"/>
              <a:t>Недостатъци на </a:t>
            </a:r>
            <a:r>
              <a:rPr lang="en-US" dirty="0"/>
              <a:t>local storage</a:t>
            </a:r>
            <a:r>
              <a:rPr lang="bg-BG" dirty="0"/>
              <a:t> в </a:t>
            </a:r>
            <a:r>
              <a:rPr lang="en-US" dirty="0"/>
              <a:t>JS</a:t>
            </a:r>
          </a:p>
        </p:txBody>
      </p:sp>
    </p:spTree>
    <p:extLst>
      <p:ext uri="{BB962C8B-B14F-4D97-AF65-F5344CB8AC3E}">
        <p14:creationId xmlns:p14="http://schemas.microsoft.com/office/powerpoint/2010/main" val="2853067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A628AB-2E2C-4F26-94BB-0A260D1C04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482" y="1235324"/>
            <a:ext cx="10515600" cy="4387352"/>
          </a:xfrm>
        </p:spPr>
        <p:txBody>
          <a:bodyPr>
            <a:normAutofit lnSpcReduction="10000"/>
          </a:bodyPr>
          <a:lstStyle/>
          <a:p>
            <a:r>
              <a:rPr lang="en-US" b="0" i="0" dirty="0" err="1">
                <a:solidFill>
                  <a:srgbClr val="404040"/>
                </a:solidFill>
                <a:effectLst/>
              </a:rPr>
              <a:t>LocalStorage</a:t>
            </a:r>
            <a:r>
              <a:rPr lang="en-US" b="0" i="0" dirty="0">
                <a:solidFill>
                  <a:srgbClr val="404040"/>
                </a:solidFill>
                <a:effectLst/>
              </a:rPr>
              <a:t> </a:t>
            </a:r>
            <a:r>
              <a:rPr lang="bg-BG" b="0" i="0" dirty="0">
                <a:solidFill>
                  <a:srgbClr val="404040"/>
                </a:solidFill>
                <a:effectLst/>
              </a:rPr>
              <a:t>е синхронно – блокира мейн нишката докато процеса не завърши. Влияе негативно на производителността и бързодействието (особено при много операции)</a:t>
            </a:r>
          </a:p>
          <a:p>
            <a:endParaRPr lang="bg-BG" dirty="0">
              <a:solidFill>
                <a:srgbClr val="404040"/>
              </a:solidFill>
            </a:endParaRPr>
          </a:p>
          <a:p>
            <a:r>
              <a:rPr lang="bg-BG" dirty="0">
                <a:solidFill>
                  <a:srgbClr val="404040"/>
                </a:solidFill>
              </a:rPr>
              <a:t>Може да съдържа само стрингове (данните могат да бъдат сериализирани чрез функция </a:t>
            </a:r>
            <a:r>
              <a:rPr lang="en-US" dirty="0" err="1">
                <a:solidFill>
                  <a:srgbClr val="404040"/>
                </a:solidFill>
              </a:rPr>
              <a:t>stringify</a:t>
            </a:r>
            <a:r>
              <a:rPr lang="en-US" dirty="0">
                <a:solidFill>
                  <a:srgbClr val="404040"/>
                </a:solidFill>
              </a:rPr>
              <a:t> </a:t>
            </a:r>
            <a:r>
              <a:rPr lang="bg-BG" dirty="0">
                <a:solidFill>
                  <a:srgbClr val="404040"/>
                </a:solidFill>
              </a:rPr>
              <a:t>от </a:t>
            </a:r>
            <a:r>
              <a:rPr lang="en-US" dirty="0">
                <a:solidFill>
                  <a:srgbClr val="404040"/>
                </a:solidFill>
              </a:rPr>
              <a:t>JSON -&gt; </a:t>
            </a:r>
            <a:r>
              <a:rPr lang="en-US" dirty="0" err="1">
                <a:solidFill>
                  <a:srgbClr val="404040"/>
                </a:solidFill>
              </a:rPr>
              <a:t>JSON.stringify</a:t>
            </a:r>
            <a:r>
              <a:rPr lang="en-US" dirty="0">
                <a:solidFill>
                  <a:srgbClr val="404040"/>
                </a:solidFill>
              </a:rPr>
              <a:t>()</a:t>
            </a:r>
            <a:r>
              <a:rPr lang="bg-BG" dirty="0">
                <a:solidFill>
                  <a:srgbClr val="404040"/>
                </a:solidFill>
              </a:rPr>
              <a:t>)</a:t>
            </a:r>
            <a:endParaRPr lang="en-US" dirty="0">
              <a:solidFill>
                <a:srgbClr val="404040"/>
              </a:solidFill>
            </a:endParaRPr>
          </a:p>
          <a:p>
            <a:endParaRPr lang="en-US" dirty="0">
              <a:solidFill>
                <a:srgbClr val="404040"/>
              </a:solidFill>
            </a:endParaRPr>
          </a:p>
          <a:p>
            <a:r>
              <a:rPr lang="bg-BG" dirty="0">
                <a:solidFill>
                  <a:srgbClr val="404040"/>
                </a:solidFill>
              </a:rPr>
              <a:t>Ограничена е до 5МБ памет </a:t>
            </a:r>
            <a:r>
              <a:rPr lang="en-US" dirty="0">
                <a:solidFill>
                  <a:srgbClr val="404040"/>
                </a:solidFill>
              </a:rPr>
              <a:t>- </a:t>
            </a:r>
            <a:r>
              <a:rPr lang="bg-BG" dirty="0">
                <a:solidFill>
                  <a:srgbClr val="404040"/>
                </a:solidFill>
              </a:rPr>
              <a:t>проблем при сайтове пазещи много данни</a:t>
            </a:r>
          </a:p>
          <a:p>
            <a:endParaRPr lang="bg-BG" dirty="0">
              <a:solidFill>
                <a:srgbClr val="404040"/>
              </a:solidFill>
              <a:latin typeface="Quattrocento Sans"/>
            </a:endParaRPr>
          </a:p>
          <a:p>
            <a:endParaRPr lang="bg-BG" dirty="0">
              <a:solidFill>
                <a:srgbClr val="404040"/>
              </a:solidFill>
              <a:latin typeface="Quattrocento Sans"/>
            </a:endParaRPr>
          </a:p>
          <a:p>
            <a:pPr marL="0" indent="0">
              <a:buNone/>
            </a:pPr>
            <a:endParaRPr lang="bg-BG" dirty="0">
              <a:solidFill>
                <a:srgbClr val="404040"/>
              </a:solidFill>
              <a:latin typeface="Quattrocento Sans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9204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44A15-12C6-4E13-9D2E-6FBA1DA0AF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67148"/>
            <a:ext cx="10515600" cy="1325563"/>
          </a:xfrm>
        </p:spPr>
        <p:txBody>
          <a:bodyPr/>
          <a:lstStyle/>
          <a:p>
            <a:r>
              <a:rPr lang="bg-BG" dirty="0"/>
              <a:t>Проблеми откъм сигурност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7F0E7C-1E09-49FB-9132-2DAAFF5EF3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22183"/>
            <a:ext cx="10515600" cy="4387352"/>
          </a:xfrm>
        </p:spPr>
        <p:txBody>
          <a:bodyPr/>
          <a:lstStyle/>
          <a:p>
            <a:r>
              <a:rPr lang="bg-BG" dirty="0"/>
              <a:t>Чувствителни данни, пазени в </a:t>
            </a:r>
            <a:r>
              <a:rPr lang="en-US" dirty="0" err="1"/>
              <a:t>LocalStorage</a:t>
            </a:r>
            <a:r>
              <a:rPr lang="en-US" dirty="0"/>
              <a:t> </a:t>
            </a:r>
            <a:r>
              <a:rPr lang="bg-BG" dirty="0"/>
              <a:t>могат да бъдат откраднати</a:t>
            </a:r>
          </a:p>
          <a:p>
            <a:endParaRPr lang="bg-BG" dirty="0"/>
          </a:p>
          <a:p>
            <a:r>
              <a:rPr lang="bg-BG" dirty="0"/>
              <a:t>Пример: Ако се инжектира чужд код в сайта, той може да достъпи цялата информация, съхранена в </a:t>
            </a:r>
            <a:r>
              <a:rPr lang="en-US" dirty="0" err="1"/>
              <a:t>LocalStorage</a:t>
            </a:r>
            <a:r>
              <a:rPr lang="en-US" dirty="0"/>
              <a:t> </a:t>
            </a:r>
            <a:r>
              <a:rPr lang="bg-BG" dirty="0"/>
              <a:t>и тя да бъде разпространена (атака, позната като </a:t>
            </a:r>
            <a:r>
              <a:rPr lang="en-US" dirty="0"/>
              <a:t>XSS – Cross-site scripting</a:t>
            </a:r>
            <a:r>
              <a:rPr lang="bg-BG" dirty="0"/>
              <a:t>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34988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50747-1318-4D1A-9EAD-DED352A4FD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bg-BG" sz="8000" dirty="0">
                <a:solidFill>
                  <a:srgbClr val="F15922"/>
                </a:solidFill>
              </a:rPr>
              <a:t>Демо</a:t>
            </a:r>
            <a:endParaRPr lang="en-GB" sz="8000" dirty="0">
              <a:solidFill>
                <a:srgbClr val="F1592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3592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1BE9F8-3148-4911-82B0-872F37EF9D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32474" y="2235200"/>
            <a:ext cx="6302326" cy="2387600"/>
          </a:xfrm>
        </p:spPr>
        <p:txBody>
          <a:bodyPr>
            <a:normAutofit fontScale="90000"/>
          </a:bodyPr>
          <a:lstStyle/>
          <a:p>
            <a:r>
              <a:rPr lang="bg-BG" dirty="0"/>
              <a:t>Добри практики на </a:t>
            </a:r>
            <a:r>
              <a:rPr lang="en-US" dirty="0"/>
              <a:t>local storage</a:t>
            </a:r>
            <a:r>
              <a:rPr lang="bg-BG" dirty="0"/>
              <a:t> в</a:t>
            </a:r>
            <a:r>
              <a:rPr lang="en-US" dirty="0"/>
              <a:t> JS</a:t>
            </a:r>
          </a:p>
        </p:txBody>
      </p:sp>
    </p:spTree>
    <p:extLst>
      <p:ext uri="{BB962C8B-B14F-4D97-AF65-F5344CB8AC3E}">
        <p14:creationId xmlns:p14="http://schemas.microsoft.com/office/powerpoint/2010/main" val="2634109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Описателно наименуване на ключовете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При наименуване на ключовете е важно да се следва конвенция, за да се избегнат проблеми от типа на дупликирани ключове и нечетим код</a:t>
            </a:r>
          </a:p>
          <a:p>
            <a:pPr marL="0" indent="0">
              <a:buNone/>
            </a:pPr>
            <a:endParaRPr lang="bg-BG" dirty="0"/>
          </a:p>
          <a:p>
            <a:r>
              <a:rPr lang="bg-BG" dirty="0"/>
              <a:t>Пример за неправилно наименуване:</a:t>
            </a:r>
          </a:p>
          <a:p>
            <a:endParaRPr lang="bg-BG" dirty="0"/>
          </a:p>
          <a:p>
            <a:pPr marL="0" indent="0">
              <a:buNone/>
            </a:pPr>
            <a:endParaRPr lang="bg-BG" dirty="0"/>
          </a:p>
          <a:p>
            <a:r>
              <a:rPr lang="bg-BG" dirty="0"/>
              <a:t>Пример за правилно наименуване: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4068" y="4151835"/>
            <a:ext cx="3639015" cy="94614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4068" y="5772044"/>
            <a:ext cx="3639015" cy="809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3639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4DAACCB-BA11-44A6-9C9B-CE79C391980F}" vid="{19E1171A-2D23-4786-A0DA-36C1A002E6D3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438" row="3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7D0BED91-A389-4731-9284-80F2A5EF9D28}">
  <we:reference id="wa104380862" version="1.5.0.0" store="en-US" storeType="OMEX"/>
  <we:alternateReferences>
    <we:reference id="wa104380862" version="1.5.0.0" store="WA104380862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Big-Data-PowerPoint-Template</Template>
  <TotalTime>312</TotalTime>
  <Words>502</Words>
  <Application>Microsoft Office PowerPoint</Application>
  <PresentationFormat>Widescreen</PresentationFormat>
  <Paragraphs>42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Quattrocento Sans</vt:lpstr>
      <vt:lpstr>Trebuchet MS</vt:lpstr>
      <vt:lpstr>Office Theme</vt:lpstr>
      <vt:lpstr>Local Storage</vt:lpstr>
      <vt:lpstr>Какво е localStorage?</vt:lpstr>
      <vt:lpstr>Какво е Window.localStorage?</vt:lpstr>
      <vt:lpstr>Недостатъци на local storage в JS</vt:lpstr>
      <vt:lpstr>PowerPoint Presentation</vt:lpstr>
      <vt:lpstr>Проблеми откъм сигурност</vt:lpstr>
      <vt:lpstr>PowerPoint Presentation</vt:lpstr>
      <vt:lpstr>Добри практики на local storage в JS</vt:lpstr>
      <vt:lpstr>Описателно наименуване на ключовете</vt:lpstr>
      <vt:lpstr>Ненужно използване</vt:lpstr>
      <vt:lpstr>Благодарим за вниманието!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Javascript Events in depth</dc:title>
  <dc:creator>Volen Dimitrov</dc:creator>
  <cp:lastModifiedBy>Volen Dimitrov</cp:lastModifiedBy>
  <cp:revision>34</cp:revision>
  <dcterms:created xsi:type="dcterms:W3CDTF">2022-04-13T12:37:42Z</dcterms:created>
  <dcterms:modified xsi:type="dcterms:W3CDTF">2022-05-26T02:56:22Z</dcterms:modified>
</cp:coreProperties>
</file>