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7" r:id="rId3"/>
    <p:sldId id="265" r:id="rId4"/>
    <p:sldId id="266" r:id="rId5"/>
    <p:sldId id="258" r:id="rId6"/>
    <p:sldId id="260" r:id="rId7"/>
    <p:sldId id="262" r:id="rId8"/>
    <p:sldId id="270" r:id="rId9"/>
    <p:sldId id="306" r:id="rId10"/>
    <p:sldId id="305" r:id="rId11"/>
    <p:sldId id="291" r:id="rId12"/>
    <p:sldId id="318" r:id="rId13"/>
    <p:sldId id="273" r:id="rId14"/>
    <p:sldId id="320" r:id="rId15"/>
    <p:sldId id="321" r:id="rId16"/>
    <p:sldId id="290" r:id="rId17"/>
    <p:sldId id="284" r:id="rId18"/>
    <p:sldId id="285" r:id="rId19"/>
    <p:sldId id="259" r:id="rId20"/>
    <p:sldId id="286" r:id="rId21"/>
    <p:sldId id="316" r:id="rId22"/>
    <p:sldId id="261" r:id="rId23"/>
    <p:sldId id="287" r:id="rId24"/>
    <p:sldId id="263" r:id="rId25"/>
    <p:sldId id="264" r:id="rId26"/>
    <p:sldId id="292" r:id="rId27"/>
    <p:sldId id="281" r:id="rId28"/>
    <p:sldId id="282" r:id="rId29"/>
    <p:sldId id="278" r:id="rId30"/>
    <p:sldId id="307" r:id="rId31"/>
    <p:sldId id="300" r:id="rId32"/>
    <p:sldId id="301" r:id="rId33"/>
    <p:sldId id="308" r:id="rId34"/>
    <p:sldId id="276" r:id="rId35"/>
    <p:sldId id="309" r:id="rId36"/>
    <p:sldId id="277" r:id="rId37"/>
    <p:sldId id="310" r:id="rId38"/>
    <p:sldId id="302" r:id="rId39"/>
    <p:sldId id="312" r:id="rId40"/>
    <p:sldId id="280" r:id="rId41"/>
    <p:sldId id="293" r:id="rId42"/>
    <p:sldId id="294" r:id="rId43"/>
    <p:sldId id="295" r:id="rId44"/>
    <p:sldId id="296" r:id="rId45"/>
    <p:sldId id="313" r:id="rId46"/>
    <p:sldId id="314" r:id="rId47"/>
    <p:sldId id="315" r:id="rId48"/>
    <p:sldId id="299" r:id="rId49"/>
    <p:sldId id="304" r:id="rId5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EEA4A-8504-B8C3-369F-0761A15F029C}" v="303" dt="2025-05-08T18:15:58.865"/>
    <p1510:client id="{27F8E7DA-CFAF-AF94-1876-4BE280561297}" v="15" dt="2025-05-07T17:19:47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3000/api-docs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itor.swagger.io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ay of blue light representing speed">
            <a:extLst>
              <a:ext uri="{FF2B5EF4-FFF2-40B4-BE49-F238E27FC236}">
                <a16:creationId xmlns:a16="http://schemas.microsoft.com/office/drawing/2014/main" id="{B693289F-5800-7BCE-80CE-EA386B1D1B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4236" r="-1" b="11473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C31CF2-DF9B-0776-95B2-2162C4CD9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GB" sz="6600">
                <a:solidFill>
                  <a:schemeClr val="bg1"/>
                </a:solidFill>
              </a:rPr>
              <a:t>Express.js</a:t>
            </a:r>
            <a:endParaRPr lang="en-US" sz="6600">
              <a:solidFill>
                <a:schemeClr val="bg1"/>
              </a:solidFill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9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43AF9F-CB07-69D8-1559-DCDA440F2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17" y="91796"/>
            <a:ext cx="7998467" cy="6627469"/>
          </a:xfrm>
        </p:spPr>
      </p:pic>
      <p:pic>
        <p:nvPicPr>
          <p:cNvPr id="6" name="Picture 5" descr="A cat sitting on a computer&#10;&#10;AI-generated content may be incorrect.">
            <a:extLst>
              <a:ext uri="{FF2B5EF4-FFF2-40B4-BE49-F238E27FC236}">
                <a16:creationId xmlns:a16="http://schemas.microsoft.com/office/drawing/2014/main" id="{2D546138-A12B-84BA-1E8F-F9E1F57CD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335" y="1212043"/>
            <a:ext cx="4049380" cy="3862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943FFD-2D83-CE26-604D-367782CD8A1A}"/>
              </a:ext>
            </a:extLst>
          </p:cNvPr>
          <p:cNvSpPr txBox="1"/>
          <p:nvPr/>
        </p:nvSpPr>
        <p:spPr>
          <a:xfrm>
            <a:off x="8480885" y="1302961"/>
            <a:ext cx="2698992" cy="21056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3" name="Picture 2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D5B2D2C1-829B-DB2F-A0AA-3896368A5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596" y="884662"/>
            <a:ext cx="8443353" cy="5095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332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1F7AD8-6F4A-1047-38CC-AD5ADF24E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ay of blue light representing speed">
            <a:extLst>
              <a:ext uri="{FF2B5EF4-FFF2-40B4-BE49-F238E27FC236}">
                <a16:creationId xmlns:a16="http://schemas.microsoft.com/office/drawing/2014/main" id="{EAB34C3D-A88C-1CAA-3F36-C72E29661F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4236" r="-1" b="11472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BAAAC4-F4D8-8FAB-741D-926F904D5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GB" sz="6600">
                <a:solidFill>
                  <a:schemeClr val="bg1"/>
                </a:solidFill>
              </a:rPr>
              <a:t>Express.js-Middleware, next() &amp; Error Handling</a:t>
            </a:r>
            <a:endParaRPr lang="en-US" sz="66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12EAB-D305-9927-14CE-10DDE17B7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83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6EE14-9FD3-FD19-4A56-FDDB8CD2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68" y="216814"/>
            <a:ext cx="9392421" cy="13308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bg-BG"/>
              <a:t>Какво е </a:t>
            </a:r>
            <a:r>
              <a:rPr lang="en-US"/>
              <a:t>Middleware </a:t>
            </a:r>
            <a:r>
              <a:rPr lang="bg-BG"/>
              <a:t>в </a:t>
            </a:r>
            <a:r>
              <a:rPr lang="en-US"/>
              <a:t>Express.js</a:t>
            </a:r>
            <a:endParaRPr lang="en-US" kern="120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79DE98F-964A-53AE-722E-EAFC8B518E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06" y="2540235"/>
            <a:ext cx="5442775" cy="3917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Функция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с 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достъп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до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req, res и next</a:t>
            </a:r>
            <a:endParaRPr lang="en-US" altLang="en-US" sz="2400" b="0" i="0" u="none" strike="noStrike" cap="none" normalizeH="0" baseline="0" dirty="0">
              <a:ln>
                <a:noFill/>
              </a:ln>
              <a:effectLst/>
              <a:latin typeface="Arial"/>
              <a:cs typeface="Arial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Минаване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на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заявките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през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поредица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от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стъпки</a:t>
            </a: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Изпълнение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на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логика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: 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логване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, 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валидиране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, 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автентикация</a:t>
            </a: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next() 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предава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управлението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напред</a:t>
            </a: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</p:txBody>
      </p:sp>
      <p:pic>
        <p:nvPicPr>
          <p:cNvPr id="8" name="Picture 7" descr="A diagram of a computer hardware system&#10;&#10;AI-generated content may be incorrect.">
            <a:extLst>
              <a:ext uri="{FF2B5EF4-FFF2-40B4-BE49-F238E27FC236}">
                <a16:creationId xmlns:a16="http://schemas.microsoft.com/office/drawing/2014/main" id="{41FD41CD-E99D-8A2C-C75A-7D79EC0D8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77" y="2498949"/>
            <a:ext cx="5193695" cy="3037132"/>
          </a:xfrm>
          <a:prstGeom prst="rect">
            <a:avLst/>
          </a:prstGeom>
        </p:spPr>
      </p:pic>
      <p:pic>
        <p:nvPicPr>
          <p:cNvPr id="4" name="Picture 3" descr="A cat wearing a yellow hat&#10;&#10;AI-generated content may be incorrect.">
            <a:extLst>
              <a:ext uri="{FF2B5EF4-FFF2-40B4-BE49-F238E27FC236}">
                <a16:creationId xmlns:a16="http://schemas.microsoft.com/office/drawing/2014/main" id="{FF621D33-39A4-D6B7-7250-E664826BF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598" y="4336298"/>
            <a:ext cx="879853" cy="119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2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FF1F4D-9FAC-BC5E-F40E-D289C481D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CD6F4-22BF-647F-284E-F5D5DFC62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54" y="767840"/>
            <a:ext cx="8924392" cy="10582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Как работи Middleware потокът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95B176-FA0E-4B6A-A190-5E2E82BEA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48F779DE-4744-42D6-9C74-33EC9446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B59BFA3-134D-653D-133E-8FF234E7B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468" y="2905997"/>
            <a:ext cx="9820779" cy="27568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З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</a:rPr>
              <a:t>аявките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</a:rPr>
              <a:t>преминават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</a:rPr>
              <a:t>през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</a:rPr>
              <a:t>верига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</a:rPr>
              <a:t>от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  <a:t> middleware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</a:rPr>
              <a:t>функции</a:t>
            </a:r>
            <a:endParaRPr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  <a:t>next() е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</a:rPr>
              <a:t>задължително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</a:rPr>
              <a:t>за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</a:rPr>
              <a:t>продължаване</a:t>
            </a:r>
            <a:endParaRPr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</a:rPr>
              <a:t>Редът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</a:rPr>
              <a:t>на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  <a:t> middleware-и е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</a:rPr>
              <a:t>важен</a:t>
            </a:r>
            <a:endParaRPr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6245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15ED-A7DA-CD99-063E-770B549F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61" y="441617"/>
            <a:ext cx="108097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Ползи от ползването на </a:t>
            </a:r>
            <a:r>
              <a:rPr lang="en-US" dirty="0"/>
              <a:t>Middleware</a:t>
            </a:r>
            <a:r>
              <a:rPr lang="bg-BG" dirty="0"/>
              <a:t> функции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CEAE5A6-EF83-7F35-5E04-9FAA36994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96" y="2108009"/>
            <a:ext cx="8913853" cy="45020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800" dirty="0"/>
              <a:t>Модулност и повторна употреба на код</a:t>
            </a:r>
            <a:endParaRPr lang="en-US" sz="2800" dirty="0"/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800" b="1" dirty="0"/>
              <a:t>Middleware</a:t>
            </a:r>
            <a:r>
              <a:rPr lang="ru-RU" sz="2800" dirty="0"/>
              <a:t> позволява ясна и логична организация на кода</a:t>
            </a:r>
            <a:endParaRPr lang="en-US" sz="2800" dirty="0"/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800" dirty="0"/>
              <a:t>Всяка middleware функция може да бъде изпълнена само за определени маршрути</a:t>
            </a:r>
            <a:endParaRPr lang="en-US" sz="2800" dirty="0"/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bg-BG" sz="2800" dirty="0"/>
              <a:t>Г</a:t>
            </a:r>
            <a:r>
              <a:rPr lang="ru-RU" sz="2800" dirty="0"/>
              <a:t>олям контрол върху обработката на данни и отговори</a:t>
            </a:r>
            <a:endParaRPr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5194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CF7FD-245C-9D03-9896-EA13DA04E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42A1-76E8-34BE-2EFE-E9140E33B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655" y="379307"/>
            <a:ext cx="9916632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Демонстрация: Поток на заявки с Middleware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B779A94-23AE-7E23-49A2-3A7CB9554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606" y="2201957"/>
            <a:ext cx="8276026" cy="36851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/hello ➔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логване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и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проверка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на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достъп</a:t>
            </a:r>
            <a:endParaRPr lang="en-US" altLang="en-US" sz="2800" b="0" i="0" u="none" strike="noStrike" cap="none" normalizeH="0" baseline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/profile ➔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защита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с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токен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(с и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без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токен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)</a:t>
            </a:r>
            <a:endParaRPr lang="en-US" altLang="en-US" sz="28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/error ➔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симулирана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грешка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и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прихващане</a:t>
            </a:r>
            <a:endParaRPr lang="en-US" altLang="en-US" sz="2800" b="0" i="0" u="none" strike="noStrike" cap="none" normalizeH="0" baseline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Middleware =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гъвкавост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модулност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стабилност</a:t>
            </a:r>
            <a:endParaRPr lang="en-US" altLang="en-US" sz="2800" b="0" i="0" u="none" strike="noStrike" cap="none" normalizeH="0" baseline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1704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3226B5-924F-F07D-3673-AB5156B41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ay of blue light representing speed">
            <a:extLst>
              <a:ext uri="{FF2B5EF4-FFF2-40B4-BE49-F238E27FC236}">
                <a16:creationId xmlns:a16="http://schemas.microsoft.com/office/drawing/2014/main" id="{B335A64E-B013-8B7B-9DCD-90CFCCFEA3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4236" r="-1" b="1147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0337FA-9262-7450-2B63-543D239BF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Express.js – Рутери и Модуларизация</a:t>
            </a:r>
            <a:endParaRPr lang="en-GB" sz="66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8F865-3CA7-E6A3-D2E2-3B92D0411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07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35" y="218702"/>
            <a:ext cx="9543405" cy="1188720"/>
          </a:xfrm>
        </p:spPr>
        <p:txBody>
          <a:bodyPr>
            <a:normAutofit/>
          </a:bodyPr>
          <a:lstStyle/>
          <a:p>
            <a:r>
              <a:rPr lang="bg-BG">
                <a:solidFill>
                  <a:schemeClr val="tx1">
                    <a:lumMod val="85000"/>
                    <a:lumOff val="15000"/>
                  </a:schemeClr>
                </a:solidFill>
              </a:rPr>
              <a:t>Какво е маршрутизиране (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routing)?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5786490-316C-310C-0055-21DDFD1F1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619" y="2431765"/>
            <a:ext cx="8934394" cy="33200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</a:pP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Свързва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URL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пътища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с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логиката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на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приложението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</a:pP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Използват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се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HTTP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методи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като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GET, POST, PUT, DELETE.</a:t>
            </a: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</a:pP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Пример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: GET /home –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връща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начална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страница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>
              <a:spcBef>
                <a:spcPts val="0"/>
              </a:spcBef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83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at with its eyes closed&#10;&#10;AI-generated content may be incorrect.">
            <a:extLst>
              <a:ext uri="{FF2B5EF4-FFF2-40B4-BE49-F238E27FC236}">
                <a16:creationId xmlns:a16="http://schemas.microsoft.com/office/drawing/2014/main" id="{7D3AE3FD-DD34-6BC5-56D6-983A3CF6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686" y="203415"/>
            <a:ext cx="2059984" cy="2059984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274" y="1554937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Пример за базов маршрут</a:t>
            </a:r>
          </a:p>
        </p:txBody>
      </p:sp>
      <p:pic>
        <p:nvPicPr>
          <p:cNvPr id="5" name="Picture 4" descr="A computer screen shot of text&#10;&#10;AI-generated content may be incorrect.">
            <a:extLst>
              <a:ext uri="{FF2B5EF4-FFF2-40B4-BE49-F238E27FC236}">
                <a16:creationId xmlns:a16="http://schemas.microsoft.com/office/drawing/2014/main" id="{6DCA89C2-1B3C-E5BE-6F49-7E272A368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751" y="1751692"/>
            <a:ext cx="5708649" cy="33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78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3C489-EAAF-9DA4-E4F7-5673691802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3677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708" y="739668"/>
            <a:ext cx="10515600" cy="1325563"/>
          </a:xfrm>
        </p:spPr>
        <p:txBody>
          <a:bodyPr>
            <a:normAutofit/>
          </a:bodyPr>
          <a:lstStyle/>
          <a:p>
            <a:r>
              <a:rPr lang="bg-BG"/>
              <a:t>Какво е </a:t>
            </a:r>
            <a:r>
              <a:rPr lang="en-US"/>
              <a:t>Express Router?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EDB18B-5DF5-9778-164B-D54107A1C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692" y="2845930"/>
            <a:ext cx="10709328" cy="2013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</a:pPr>
            <a:r>
              <a:rPr lang="en-US" sz="3200">
                <a:latin typeface="Calibri"/>
                <a:ea typeface="Calibri"/>
                <a:cs typeface="Calibri"/>
              </a:rPr>
              <a:t>Router е мини-приложение със собствени маршрути.</a:t>
            </a: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</a:pPr>
            <a:r>
              <a:rPr lang="en-US" sz="3200">
                <a:latin typeface="Calibri"/>
                <a:ea typeface="Calibri"/>
                <a:cs typeface="Calibri"/>
              </a:rPr>
              <a:t>Позволява разделяне на логиката по функционалност.</a:t>
            </a: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</a:pPr>
            <a:r>
              <a:rPr lang="en-US" sz="3200">
                <a:latin typeface="Calibri"/>
                <a:ea typeface="Calibri"/>
                <a:cs typeface="Calibri"/>
              </a:rPr>
              <a:t>Използва се в по-големи проекти за по-добра структура.</a:t>
            </a:r>
          </a:p>
          <a:p>
            <a:pPr>
              <a:spcBef>
                <a:spcPts val="0"/>
              </a:spcBef>
            </a:pPr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729D0-4F2D-5A0F-8F4F-8A37A7FD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62" y="713312"/>
            <a:ext cx="5066695" cy="5443471"/>
          </a:xfrm>
        </p:spPr>
        <p:txBody>
          <a:bodyPr>
            <a:normAutofit/>
          </a:bodyPr>
          <a:lstStyle/>
          <a:p>
            <a:r>
              <a:rPr lang="en-GB" sz="4000" err="1">
                <a:ea typeface="+mj-lt"/>
                <a:cs typeface="+mj-lt"/>
              </a:rPr>
              <a:t>Какво</a:t>
            </a:r>
            <a:r>
              <a:rPr lang="en-GB" sz="4000" dirty="0">
                <a:ea typeface="+mj-lt"/>
                <a:cs typeface="+mj-lt"/>
              </a:rPr>
              <a:t> е Express.js?</a:t>
            </a:r>
            <a:endParaRPr lang="en-US" sz="4000" dirty="0">
              <a:ea typeface="+mj-lt"/>
              <a:cs typeface="+mj-lt"/>
            </a:endParaRP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0A55F-CB7D-040F-A828-B1A583709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7" y="338361"/>
            <a:ext cx="6334276" cy="651994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GB" sz="2000" b="1" dirty="0">
              <a:ea typeface="+mn-lt"/>
              <a:cs typeface="+mn-lt"/>
            </a:endParaRPr>
          </a:p>
          <a:p>
            <a:r>
              <a:rPr lang="en-GB" sz="2000" err="1">
                <a:ea typeface="+mn-lt"/>
                <a:cs typeface="+mn-lt"/>
              </a:rPr>
              <a:t>Лек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слой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върху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 b="1">
                <a:ea typeface="+mn-lt"/>
                <a:cs typeface="+mn-lt"/>
              </a:rPr>
              <a:t>Node.js</a:t>
            </a:r>
            <a:endParaRPr lang="en-GB">
              <a:ea typeface="+mn-lt"/>
              <a:cs typeface="+mn-lt"/>
            </a:endParaRPr>
          </a:p>
          <a:p>
            <a:r>
              <a:rPr lang="en-GB" sz="2000" dirty="0" err="1">
                <a:ea typeface="+mn-lt"/>
                <a:cs typeface="+mn-lt"/>
              </a:rPr>
              <a:t>Маршрут</a:t>
            </a:r>
            <a:r>
              <a:rPr lang="en-GB" sz="2000" dirty="0">
                <a:ea typeface="+mn-lt"/>
                <a:cs typeface="+mn-lt"/>
              </a:rPr>
              <a:t> в </a:t>
            </a:r>
            <a:r>
              <a:rPr lang="en-GB" sz="2000" dirty="0" err="1">
                <a:ea typeface="+mn-lt"/>
                <a:cs typeface="+mn-lt"/>
              </a:rPr>
              <a:t>един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ред</a:t>
            </a:r>
            <a:r>
              <a:rPr lang="en-GB" sz="2000" dirty="0">
                <a:ea typeface="+mn-lt"/>
                <a:cs typeface="+mn-lt"/>
              </a:rPr>
              <a:t>: </a:t>
            </a:r>
            <a:r>
              <a:rPr lang="en-GB" sz="2000" dirty="0" err="1">
                <a:latin typeface="Consolas"/>
                <a:ea typeface="+mn-lt"/>
                <a:cs typeface="+mn-lt"/>
              </a:rPr>
              <a:t>app.get</a:t>
            </a:r>
            <a:r>
              <a:rPr lang="en-GB" sz="2000" dirty="0">
                <a:latin typeface="Consolas"/>
                <a:ea typeface="+mn-lt"/>
                <a:cs typeface="+mn-lt"/>
              </a:rPr>
              <a:t>('/</a:t>
            </a:r>
            <a:r>
              <a:rPr lang="en-GB" sz="2000" dirty="0" err="1">
                <a:latin typeface="Consolas"/>
                <a:ea typeface="+mn-lt"/>
                <a:cs typeface="+mn-lt"/>
              </a:rPr>
              <a:t>път</a:t>
            </a:r>
            <a:r>
              <a:rPr lang="en-GB" sz="2000" dirty="0">
                <a:latin typeface="Consolas"/>
                <a:ea typeface="+mn-lt"/>
                <a:cs typeface="+mn-lt"/>
              </a:rPr>
              <a:t>', </a:t>
            </a:r>
            <a:r>
              <a:rPr lang="en-GB" sz="2000" dirty="0" err="1">
                <a:latin typeface="Consolas"/>
                <a:ea typeface="+mn-lt"/>
                <a:cs typeface="+mn-lt"/>
              </a:rPr>
              <a:t>функция</a:t>
            </a:r>
            <a:r>
              <a:rPr lang="en-GB" sz="2000" dirty="0">
                <a:latin typeface="Consolas"/>
                <a:ea typeface="+mn-lt"/>
                <a:cs typeface="+mn-lt"/>
              </a:rPr>
              <a:t>)</a:t>
            </a:r>
            <a:endParaRPr lang="en-GB" dirty="0"/>
          </a:p>
          <a:p>
            <a:r>
              <a:rPr lang="en-GB" sz="2000" dirty="0" err="1">
                <a:ea typeface="+mn-lt"/>
                <a:cs typeface="+mn-lt"/>
              </a:rPr>
              <a:t>Верига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от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междинни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функции</a:t>
            </a:r>
            <a:r>
              <a:rPr lang="en-GB" sz="2000" dirty="0">
                <a:ea typeface="+mn-lt"/>
                <a:cs typeface="+mn-lt"/>
              </a:rPr>
              <a:t> – </a:t>
            </a:r>
            <a:r>
              <a:rPr lang="en-GB" sz="2000" dirty="0" err="1">
                <a:ea typeface="+mn-lt"/>
                <a:cs typeface="+mn-lt"/>
              </a:rPr>
              <a:t>дневник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проверка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на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произхода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влизане</a:t>
            </a:r>
            <a:endParaRPr lang="en-GB" dirty="0" err="1"/>
          </a:p>
          <a:p>
            <a:r>
              <a:rPr lang="en-GB" sz="2000" dirty="0" err="1">
                <a:ea typeface="+mn-lt"/>
                <a:cs typeface="+mn-lt"/>
              </a:rPr>
              <a:t>Може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да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връща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както</a:t>
            </a:r>
            <a:r>
              <a:rPr lang="en-GB" sz="2000" dirty="0">
                <a:ea typeface="+mn-lt"/>
                <a:cs typeface="+mn-lt"/>
              </a:rPr>
              <a:t> HTML </a:t>
            </a:r>
            <a:r>
              <a:rPr lang="en-GB" sz="2000" dirty="0" err="1">
                <a:ea typeface="+mn-lt"/>
                <a:cs typeface="+mn-lt"/>
              </a:rPr>
              <a:t>страници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така</a:t>
            </a:r>
            <a:r>
              <a:rPr lang="en-GB" sz="2000" dirty="0">
                <a:ea typeface="+mn-lt"/>
                <a:cs typeface="+mn-lt"/>
              </a:rPr>
              <a:t> и JSON </a:t>
            </a:r>
            <a:r>
              <a:rPr lang="en-GB" sz="2000" dirty="0" err="1">
                <a:ea typeface="+mn-lt"/>
                <a:cs typeface="+mn-lt"/>
              </a:rPr>
              <a:t>данни</a:t>
            </a:r>
            <a:endParaRPr lang="en-GB" dirty="0" err="1"/>
          </a:p>
          <a:p>
            <a:r>
              <a:rPr lang="en-GB" sz="2000" err="1">
                <a:latin typeface="Aptos"/>
                <a:ea typeface="+mn-lt"/>
                <a:cs typeface="Arial"/>
              </a:rPr>
              <a:t>Над</a:t>
            </a:r>
            <a:r>
              <a:rPr lang="en-GB" sz="2000">
                <a:latin typeface="Aptos"/>
                <a:ea typeface="+mn-lt"/>
                <a:cs typeface="Arial"/>
              </a:rPr>
              <a:t> 25 000 </a:t>
            </a:r>
            <a:r>
              <a:rPr lang="en-GB" sz="2000" err="1">
                <a:latin typeface="Aptos"/>
                <a:ea typeface="+mn-lt"/>
                <a:cs typeface="Arial"/>
              </a:rPr>
              <a:t>готови</a:t>
            </a:r>
            <a:r>
              <a:rPr lang="en-GB" sz="2000">
                <a:latin typeface="Aptos"/>
                <a:ea typeface="+mn-lt"/>
                <a:cs typeface="Arial"/>
              </a:rPr>
              <a:t> </a:t>
            </a:r>
            <a:r>
              <a:rPr lang="en-GB" sz="2000" err="1">
                <a:latin typeface="Aptos"/>
                <a:ea typeface="+mn-lt"/>
                <a:cs typeface="Arial"/>
              </a:rPr>
              <a:t>разширения</a:t>
            </a:r>
            <a:r>
              <a:rPr lang="en-GB" sz="2000">
                <a:latin typeface="Aptos"/>
                <a:ea typeface="+mn-lt"/>
                <a:cs typeface="Arial"/>
              </a:rPr>
              <a:t> в </a:t>
            </a:r>
            <a:r>
              <a:rPr lang="en-GB" sz="2000" err="1">
                <a:latin typeface="Aptos"/>
                <a:ea typeface="+mn-lt"/>
                <a:cs typeface="Arial"/>
              </a:rPr>
              <a:t>npm</a:t>
            </a:r>
            <a:r>
              <a:rPr lang="en-GB" sz="2000">
                <a:latin typeface="Aptos"/>
                <a:ea typeface="+mn-lt"/>
                <a:cs typeface="Arial"/>
              </a:rPr>
              <a:t> – </a:t>
            </a:r>
            <a:r>
              <a:rPr lang="en-GB" sz="2000" err="1">
                <a:latin typeface="Aptos"/>
                <a:ea typeface="+mn-lt"/>
                <a:cs typeface="Arial"/>
              </a:rPr>
              <a:t>дневници</a:t>
            </a:r>
            <a:r>
              <a:rPr lang="en-GB" sz="2000">
                <a:latin typeface="Aptos"/>
                <a:ea typeface="+mn-lt"/>
                <a:cs typeface="Arial"/>
              </a:rPr>
              <a:t> (morgan), </a:t>
            </a:r>
            <a:r>
              <a:rPr lang="en-GB" sz="2000" err="1">
                <a:latin typeface="Aptos"/>
                <a:ea typeface="+mn-lt"/>
                <a:cs typeface="Arial"/>
              </a:rPr>
              <a:t>защита</a:t>
            </a:r>
            <a:r>
              <a:rPr lang="en-GB" sz="2000">
                <a:latin typeface="Aptos"/>
                <a:ea typeface="+mn-lt"/>
                <a:cs typeface="Arial"/>
              </a:rPr>
              <a:t> (helmet), CORS (</a:t>
            </a:r>
            <a:r>
              <a:rPr lang="en-GB" sz="2000" err="1">
                <a:latin typeface="Aptos"/>
                <a:ea typeface="+mn-lt"/>
                <a:cs typeface="Arial"/>
              </a:rPr>
              <a:t>cors</a:t>
            </a:r>
            <a:r>
              <a:rPr lang="en-GB" sz="2000">
                <a:latin typeface="Aptos"/>
                <a:ea typeface="+mn-lt"/>
                <a:cs typeface="Arial"/>
              </a:rPr>
              <a:t>), </a:t>
            </a:r>
            <a:r>
              <a:rPr lang="en-GB" sz="2000" err="1">
                <a:latin typeface="Aptos"/>
                <a:ea typeface="+mn-lt"/>
                <a:cs typeface="Arial"/>
              </a:rPr>
              <a:t>качване</a:t>
            </a:r>
            <a:r>
              <a:rPr lang="en-GB" sz="2000">
                <a:latin typeface="Aptos"/>
                <a:ea typeface="+mn-lt"/>
                <a:cs typeface="Arial"/>
              </a:rPr>
              <a:t> </a:t>
            </a:r>
            <a:r>
              <a:rPr lang="en-GB" sz="2000" err="1">
                <a:latin typeface="Aptos"/>
                <a:ea typeface="+mn-lt"/>
                <a:cs typeface="Arial"/>
              </a:rPr>
              <a:t>на</a:t>
            </a:r>
            <a:r>
              <a:rPr lang="en-GB" sz="2000">
                <a:latin typeface="Aptos"/>
                <a:ea typeface="+mn-lt"/>
                <a:cs typeface="Arial"/>
              </a:rPr>
              <a:t> </a:t>
            </a:r>
            <a:r>
              <a:rPr lang="en-GB" sz="2000" err="1">
                <a:latin typeface="Aptos"/>
                <a:ea typeface="+mn-lt"/>
                <a:cs typeface="Arial"/>
              </a:rPr>
              <a:t>файлове</a:t>
            </a:r>
            <a:r>
              <a:rPr lang="en-GB" sz="2000">
                <a:latin typeface="Aptos"/>
                <a:ea typeface="+mn-lt"/>
                <a:cs typeface="Arial"/>
              </a:rPr>
              <a:t> (</a:t>
            </a:r>
            <a:r>
              <a:rPr lang="en-GB" sz="2000" err="1">
                <a:latin typeface="Aptos"/>
                <a:ea typeface="+mn-lt"/>
                <a:cs typeface="Arial"/>
              </a:rPr>
              <a:t>multer</a:t>
            </a:r>
            <a:r>
              <a:rPr lang="en-GB" sz="2000">
                <a:latin typeface="Aptos"/>
                <a:ea typeface="+mn-lt"/>
                <a:cs typeface="Arial"/>
              </a:rPr>
              <a:t>)</a:t>
            </a:r>
            <a:br>
              <a:rPr lang="en-GB" sz="2000" dirty="0">
                <a:latin typeface="Aptos"/>
                <a:ea typeface="+mn-lt"/>
                <a:cs typeface="Arial"/>
              </a:rPr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78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Пример за Router</a:t>
            </a:r>
          </a:p>
        </p:txBody>
      </p:sp>
      <p:pic>
        <p:nvPicPr>
          <p:cNvPr id="4" name="Picture 3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A39E8C92-80F9-491C-5F53-019C73707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86" y="175781"/>
            <a:ext cx="5361305" cy="650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56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93A10F-ADEF-0C00-9300-EFB8799AD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15E93F-3066-A918-94FD-A17D90B96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CF4672C-40F4-CD7D-0523-EAE9D26CA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311A42-85CD-B646-C5FE-1C82E57A5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Пример за Router</a:t>
            </a:r>
          </a:p>
        </p:txBody>
      </p:sp>
      <p:pic>
        <p:nvPicPr>
          <p:cNvPr id="4" name="Picture 3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1207DAF8-601F-16D2-4525-A3264923A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86" y="175781"/>
            <a:ext cx="5361305" cy="6506438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65EC1A0-1E9E-DE8F-2A8F-F53E22BA0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795" y="3381768"/>
            <a:ext cx="9378797" cy="279515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8000"/>
              </a:srgbClr>
            </a:outerShdw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818459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19" y="1714816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Използване на Router в app.js</a:t>
            </a:r>
          </a:p>
        </p:txBody>
      </p:sp>
      <p:pic>
        <p:nvPicPr>
          <p:cNvPr id="4" name="Picture 3" descr="A cat with its paws on its face&#10;&#10;AI-generated content may be incorrect.">
            <a:extLst>
              <a:ext uri="{FF2B5EF4-FFF2-40B4-BE49-F238E27FC236}">
                <a16:creationId xmlns:a16="http://schemas.microsoft.com/office/drawing/2014/main" id="{AB04B8B1-08F4-0FF7-8DB2-CE7F1BDEB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183" y="440669"/>
            <a:ext cx="1955930" cy="1917053"/>
          </a:xfrm>
          <a:prstGeom prst="rect">
            <a:avLst/>
          </a:prstGeom>
        </p:spPr>
      </p:pic>
      <p:pic>
        <p:nvPicPr>
          <p:cNvPr id="5" name="Picture 4" descr="A computer code with text&#10;&#10;AI-generated content may be incorrect.">
            <a:extLst>
              <a:ext uri="{FF2B5EF4-FFF2-40B4-BE49-F238E27FC236}">
                <a16:creationId xmlns:a16="http://schemas.microsoft.com/office/drawing/2014/main" id="{8E8D2434-F396-FA4A-A537-195A21EAD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887" y="2147984"/>
            <a:ext cx="5979869" cy="255788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124" y="292608"/>
            <a:ext cx="9543405" cy="1188720"/>
          </a:xfrm>
        </p:spPr>
        <p:txBody>
          <a:bodyPr>
            <a:normAutofit/>
          </a:bodyPr>
          <a:lstStyle/>
          <a:p>
            <a:r>
              <a:rPr lang="az-Cyrl-AZ">
                <a:solidFill>
                  <a:schemeClr val="tx1">
                    <a:lumMod val="85000"/>
                    <a:lumOff val="15000"/>
                  </a:schemeClr>
                </a:solidFill>
              </a:rPr>
              <a:t>Какво е модуларизация?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90C15D9-AE8D-58C2-1036-8B346333A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347" y="2059909"/>
            <a:ext cx="8824666" cy="35821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Разделяне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на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кода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по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функционалност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–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маршрути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логика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модели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53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965" y="1604836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Примерна структура на приложение</a:t>
            </a:r>
          </a:p>
        </p:txBody>
      </p:sp>
      <p:pic>
        <p:nvPicPr>
          <p:cNvPr id="4" name="Picture 3" descr="A close-up of a computer code&#10;&#10;AI-generated content may be incorrect.">
            <a:extLst>
              <a:ext uri="{FF2B5EF4-FFF2-40B4-BE49-F238E27FC236}">
                <a16:creationId xmlns:a16="http://schemas.microsoft.com/office/drawing/2014/main" id="{F8CF3014-642F-710B-E445-632A98BB2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80464"/>
            <a:ext cx="5122472" cy="34970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72" y="615776"/>
            <a:ext cx="4038600" cy="5431376"/>
          </a:xfrm>
        </p:spPr>
        <p:txBody>
          <a:bodyPr>
            <a:normAutofit/>
          </a:bodyPr>
          <a:lstStyle/>
          <a:p>
            <a:r>
              <a:rPr lang="ru-RU"/>
              <a:t>Предимства на рутери и модуларизация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73D4EE7-6D42-0585-917E-66E3F735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154" y="713312"/>
            <a:ext cx="5744852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</a:pPr>
            <a:r>
              <a:rPr lang="ru-RU" dirty="0"/>
              <a:t>Разделяме логиката по части – по-четим и чист код. Лесно добавяне на нови модули и маршрути.</a:t>
            </a: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</a:pPr>
            <a:r>
              <a:rPr lang="ru-RU" dirty="0"/>
              <a:t>Възможност за работа в екип – всеки по свой модул.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02C9CA-81CD-995F-441F-8F20FF25E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9BCBC99-A15E-3291-B5C1-C51248042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ay of blue light representing speed">
            <a:extLst>
              <a:ext uri="{FF2B5EF4-FFF2-40B4-BE49-F238E27FC236}">
                <a16:creationId xmlns:a16="http://schemas.microsoft.com/office/drawing/2014/main" id="{151E69FB-4E09-8BBF-62D1-52A819DEAD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4236" r="-1" b="11473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41371A-17FD-3062-D1C7-2780C6139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GB" sz="6600" dirty="0">
                <a:solidFill>
                  <a:schemeClr val="bg1"/>
                </a:solidFill>
              </a:rPr>
              <a:t>Express.js-CRUD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49AA4-4F30-BABD-241A-C9396D1AC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42174796-C7F8-C70B-D9FC-3CADF3768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26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904BC0-EB83-0263-FB24-6EBC2177E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7B238B-E6B9-1A5C-A97C-B25FD4902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C78CD7B-C086-8B59-E50A-B73BA21C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78548-38DE-DD7E-52E3-EAF477CA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4086" y="1076169"/>
            <a:ext cx="5066695" cy="5443471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ea typeface="+mj-lt"/>
                <a:cs typeface="+mj-lt"/>
              </a:rPr>
              <a:t>CRUD</a:t>
            </a:r>
            <a:r>
              <a:rPr lang="en-GB" dirty="0">
                <a:ea typeface="+mj-lt"/>
                <a:cs typeface="+mj-lt"/>
              </a:rPr>
              <a:t> </a:t>
            </a:r>
          </a:p>
          <a:p>
            <a:endParaRPr lang="en-GB">
              <a:ea typeface="+mj-lt"/>
              <a:cs typeface="+mj-lt"/>
            </a:endParaRP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E7E84-A9C8-DCAF-D7BE-BE8C19D93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429" y="-121258"/>
            <a:ext cx="6334276" cy="651994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GB" sz="2000" b="1" dirty="0">
              <a:ea typeface="+mn-lt"/>
              <a:cs typeface="+mn-lt"/>
            </a:endParaRPr>
          </a:p>
          <a:p>
            <a:endParaRPr lang="en-GB" sz="2000" b="1" dirty="0">
              <a:ea typeface="+mn-lt"/>
              <a:cs typeface="+mn-lt"/>
            </a:endParaRPr>
          </a:p>
          <a:p>
            <a:r>
              <a:rPr lang="en-GB" sz="2400" b="1" dirty="0">
                <a:latin typeface="Aptos"/>
                <a:ea typeface="+mn-lt"/>
                <a:cs typeface="Arial"/>
              </a:rPr>
              <a:t>C</a:t>
            </a:r>
            <a:r>
              <a:rPr lang="en-GB" sz="2400" dirty="0">
                <a:latin typeface="Aptos"/>
                <a:ea typeface="+mn-lt"/>
                <a:cs typeface="Arial"/>
              </a:rPr>
              <a:t>reate – </a:t>
            </a:r>
            <a:r>
              <a:rPr lang="bg-BG" sz="2400" dirty="0">
                <a:latin typeface="Aptos"/>
                <a:ea typeface="+mn-lt"/>
                <a:cs typeface="Arial"/>
              </a:rPr>
              <a:t>Създаване (</a:t>
            </a:r>
            <a:r>
              <a:rPr lang="en-GB" sz="2400" dirty="0">
                <a:latin typeface="Aptos"/>
                <a:ea typeface="+mn-lt"/>
                <a:cs typeface="Arial"/>
              </a:rPr>
              <a:t>POST)</a:t>
            </a:r>
            <a:endParaRPr lang="en-US" sz="2400" dirty="0">
              <a:ea typeface="+mn-lt"/>
              <a:cs typeface="+mn-lt"/>
            </a:endParaRPr>
          </a:p>
          <a:p>
            <a:r>
              <a:rPr lang="en-GB" sz="2400" b="1" dirty="0">
                <a:latin typeface="Aptos"/>
                <a:ea typeface="+mn-lt"/>
                <a:cs typeface="Arial"/>
              </a:rPr>
              <a:t>R</a:t>
            </a:r>
            <a:r>
              <a:rPr lang="en-GB" sz="2400" dirty="0">
                <a:latin typeface="Aptos"/>
                <a:ea typeface="+mn-lt"/>
                <a:cs typeface="Arial"/>
              </a:rPr>
              <a:t>ead – </a:t>
            </a:r>
            <a:r>
              <a:rPr lang="bg-BG" sz="2400" dirty="0">
                <a:latin typeface="Aptos"/>
                <a:ea typeface="+mn-lt"/>
                <a:cs typeface="Arial"/>
              </a:rPr>
              <a:t>Четене (</a:t>
            </a:r>
            <a:r>
              <a:rPr lang="en-GB" sz="2400" dirty="0">
                <a:latin typeface="Aptos"/>
                <a:ea typeface="+mn-lt"/>
                <a:cs typeface="Arial"/>
              </a:rPr>
              <a:t>GET</a:t>
            </a:r>
            <a:r>
              <a:rPr lang="en-GB" sz="2400" dirty="0">
                <a:latin typeface="Aptos"/>
                <a:ea typeface="+mn-lt"/>
                <a:cs typeface="+mn-lt"/>
              </a:rPr>
              <a:t>)</a:t>
            </a:r>
            <a:endParaRPr lang="en-US" sz="2400" dirty="0">
              <a:latin typeface="Aptos"/>
            </a:endParaRPr>
          </a:p>
          <a:p>
            <a:r>
              <a:rPr lang="en-GB" sz="2400" b="1" dirty="0">
                <a:ea typeface="+mn-lt"/>
                <a:cs typeface="+mn-lt"/>
              </a:rPr>
              <a:t>U</a:t>
            </a:r>
            <a:r>
              <a:rPr lang="en-GB" sz="2400" dirty="0">
                <a:ea typeface="+mn-lt"/>
                <a:cs typeface="+mn-lt"/>
              </a:rPr>
              <a:t>pdate – </a:t>
            </a:r>
            <a:r>
              <a:rPr lang="bg-BG" sz="2400" dirty="0">
                <a:ea typeface="+mn-lt"/>
                <a:cs typeface="+mn-lt"/>
              </a:rPr>
              <a:t>Обновяване (</a:t>
            </a:r>
            <a:r>
              <a:rPr lang="en-GB" sz="2400" dirty="0">
                <a:ea typeface="+mn-lt"/>
                <a:cs typeface="+mn-lt"/>
              </a:rPr>
              <a:t>PUT / PATCH)</a:t>
            </a:r>
            <a:endParaRPr lang="en-US" sz="2400" dirty="0"/>
          </a:p>
          <a:p>
            <a:r>
              <a:rPr lang="en-GB" sz="2400" b="1" dirty="0">
                <a:latin typeface="Aptos"/>
                <a:ea typeface="+mn-lt"/>
                <a:cs typeface="Arial"/>
              </a:rPr>
              <a:t>D</a:t>
            </a:r>
            <a:r>
              <a:rPr lang="en-GB" sz="2400" dirty="0">
                <a:latin typeface="Aptos"/>
                <a:ea typeface="+mn-lt"/>
                <a:cs typeface="Arial"/>
              </a:rPr>
              <a:t>elete – </a:t>
            </a:r>
            <a:r>
              <a:rPr lang="bg-BG" sz="2400" dirty="0">
                <a:latin typeface="Aptos"/>
                <a:ea typeface="+mn-lt"/>
                <a:cs typeface="Arial"/>
              </a:rPr>
              <a:t>Изтриване (</a:t>
            </a:r>
            <a:r>
              <a:rPr lang="en-GB" sz="2400" dirty="0">
                <a:latin typeface="Aptos"/>
                <a:ea typeface="+mn-lt"/>
                <a:cs typeface="Arial"/>
              </a:rPr>
              <a:t>DELETE)</a:t>
            </a:r>
            <a:endParaRPr lang="en-US" sz="2400" dirty="0">
              <a:latin typeface="Aptos"/>
              <a:ea typeface="+mn-lt"/>
              <a:cs typeface="Arial"/>
            </a:endParaRP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80616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6F1EAD-35CA-5C26-F4A8-44B8B1703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63939BE-D6EF-1E02-E7B4-B5615D675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420DB5D-088A-0253-202B-B289E7F30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63C2C-C001-F944-F0F5-9F5BE2F0F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324" y="1293883"/>
            <a:ext cx="5066695" cy="544347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a typeface="+mj-lt"/>
                <a:cs typeface="+mj-lt"/>
              </a:rPr>
              <a:t>“curl” </a:t>
            </a:r>
            <a:r>
              <a:rPr lang="bg-BG" dirty="0">
                <a:ea typeface="+mj-lt"/>
                <a:cs typeface="+mj-lt"/>
              </a:rPr>
              <a:t>заявка</a:t>
            </a:r>
            <a:r>
              <a:rPr lang="en-GB" dirty="0">
                <a:ea typeface="+mj-lt"/>
                <a:cs typeface="+mj-lt"/>
              </a:rPr>
              <a:t> </a:t>
            </a:r>
          </a:p>
          <a:p>
            <a:endParaRPr lang="en-GB">
              <a:ea typeface="+mj-lt"/>
              <a:cs typeface="+mj-lt"/>
            </a:endParaRP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59805-438C-23F8-A161-55E4B105E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57" y="556075"/>
            <a:ext cx="5463419" cy="544347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GB" sz="2000" b="1" dirty="0">
              <a:ea typeface="+mn-lt"/>
              <a:cs typeface="+mn-lt"/>
            </a:endParaRPr>
          </a:p>
          <a:p>
            <a:endParaRPr lang="en-GB" sz="2000" b="1" dirty="0">
              <a:ea typeface="+mn-lt"/>
              <a:cs typeface="+mn-lt"/>
            </a:endParaRPr>
          </a:p>
          <a:p>
            <a:pPr algn="ctr"/>
            <a:r>
              <a:rPr lang="bg-BG" sz="2400" dirty="0">
                <a:latin typeface="Aptos"/>
                <a:ea typeface="+mn-lt"/>
                <a:cs typeface="Arial"/>
              </a:rPr>
              <a:t>Програма </a:t>
            </a:r>
            <a:r>
              <a:rPr lang="bg-BG" sz="2400" dirty="0">
                <a:ea typeface="+mn-lt"/>
                <a:cs typeface="+mn-lt"/>
              </a:rPr>
              <a:t>в терминала</a:t>
            </a:r>
            <a:endParaRPr lang="en-US" sz="2400" dirty="0"/>
          </a:p>
          <a:p>
            <a:pPr algn="ctr"/>
            <a:r>
              <a:rPr lang="bg-BG" sz="2400" b="1" dirty="0">
                <a:ea typeface="+mn-lt"/>
                <a:cs typeface="+mn-lt"/>
              </a:rPr>
              <a:t>Пращаме </a:t>
            </a:r>
            <a:r>
              <a:rPr lang="en-GB" sz="2400" b="1" dirty="0">
                <a:ea typeface="+mn-lt"/>
                <a:cs typeface="+mn-lt"/>
              </a:rPr>
              <a:t>HTTP </a:t>
            </a:r>
            <a:r>
              <a:rPr lang="bg-BG" sz="2400" b="1" dirty="0">
                <a:ea typeface="+mn-lt"/>
                <a:cs typeface="+mn-lt"/>
              </a:rPr>
              <a:t>заявки</a:t>
            </a:r>
            <a:r>
              <a:rPr lang="bg-BG" sz="2400" dirty="0">
                <a:ea typeface="+mn-lt"/>
                <a:cs typeface="+mn-lt"/>
              </a:rPr>
              <a:t> (като </a:t>
            </a:r>
            <a:r>
              <a:rPr lang="en-GB" sz="2400" dirty="0">
                <a:ea typeface="+mn-lt"/>
                <a:cs typeface="+mn-lt"/>
              </a:rPr>
              <a:t>POST, GET, PUT, DELETE) </a:t>
            </a:r>
            <a:r>
              <a:rPr lang="bg-BG" sz="2400" dirty="0">
                <a:ea typeface="+mn-lt"/>
                <a:cs typeface="+mn-lt"/>
              </a:rPr>
              <a:t>към сървър</a:t>
            </a:r>
            <a:endParaRPr lang="en-US" sz="2400" dirty="0"/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72569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4E67-9ACB-67ED-2718-7E56253F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bg-BG" sz="3600" dirty="0">
                <a:ea typeface="+mj-lt"/>
                <a:cs typeface="+mj-lt"/>
              </a:rPr>
              <a:t>Пример за </a:t>
            </a:r>
            <a:r>
              <a:rPr lang="en-US" sz="3600" b="1" dirty="0">
                <a:ea typeface="+mj-lt"/>
                <a:cs typeface="+mj-lt"/>
              </a:rPr>
              <a:t>“curl” </a:t>
            </a:r>
            <a:r>
              <a:rPr lang="bg-BG" sz="3600" dirty="0">
                <a:ea typeface="+mj-lt"/>
                <a:cs typeface="+mj-lt"/>
              </a:rPr>
              <a:t>заявки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4DC4AE-DB6D-81F4-2F08-28332A04A26C}"/>
              </a:ext>
            </a:extLst>
          </p:cNvPr>
          <p:cNvSpPr txBox="1"/>
          <p:nvPr/>
        </p:nvSpPr>
        <p:spPr>
          <a:xfrm>
            <a:off x="-170121" y="8718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G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EB02B2-49CE-35B7-F930-1038696A96FB}"/>
              </a:ext>
            </a:extLst>
          </p:cNvPr>
          <p:cNvSpPr txBox="1"/>
          <p:nvPr/>
        </p:nvSpPr>
        <p:spPr>
          <a:xfrm>
            <a:off x="4021636" y="2253030"/>
            <a:ext cx="6182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POST – </a:t>
            </a:r>
            <a:r>
              <a:rPr lang="bg-BG" b="1" dirty="0"/>
              <a:t>Създаване на нов студент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8AB707-3A32-B546-1DF9-DCDF0B494E17}"/>
              </a:ext>
            </a:extLst>
          </p:cNvPr>
          <p:cNvSpPr txBox="1"/>
          <p:nvPr/>
        </p:nvSpPr>
        <p:spPr>
          <a:xfrm>
            <a:off x="4021636" y="3711136"/>
            <a:ext cx="6182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GET – </a:t>
            </a:r>
            <a:r>
              <a:rPr lang="bg-BG" b="1" dirty="0"/>
              <a:t>Взимане на всички студенти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DBA987-AB19-8606-60FB-B006ECD625C0}"/>
              </a:ext>
            </a:extLst>
          </p:cNvPr>
          <p:cNvSpPr txBox="1"/>
          <p:nvPr/>
        </p:nvSpPr>
        <p:spPr>
          <a:xfrm>
            <a:off x="4361396" y="5280250"/>
            <a:ext cx="6182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GET </a:t>
            </a:r>
            <a:r>
              <a:rPr lang="bg-BG" b="1" dirty="0"/>
              <a:t>с филтър (оценка &gt;= 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0AFB5-7756-BEFD-CF40-3271D3D0D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7" y="2913289"/>
            <a:ext cx="11123786" cy="367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69287-4E4A-79FE-7DA4-49BCDA3A7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92" y="4318410"/>
            <a:ext cx="3591097" cy="2412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867EAA-E37F-555B-1B84-0428E3D30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34" y="5865804"/>
            <a:ext cx="5049615" cy="28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9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E5448-113C-0429-F623-229AB796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6" y="542709"/>
            <a:ext cx="4731477" cy="38468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err="1">
                <a:ea typeface="+mj-lt"/>
                <a:cs typeface="+mj-lt"/>
              </a:rPr>
              <a:t>Пътят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err="1">
                <a:ea typeface="+mj-lt"/>
                <a:cs typeface="+mj-lt"/>
              </a:rPr>
              <a:t>на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err="1">
                <a:ea typeface="+mj-lt"/>
                <a:cs typeface="+mj-lt"/>
              </a:rPr>
              <a:t>заявката</a:t>
            </a:r>
            <a:r>
              <a:rPr lang="en-US" sz="3600" dirty="0">
                <a:ea typeface="+mj-lt"/>
                <a:cs typeface="+mj-lt"/>
              </a:rPr>
              <a:t> – </a:t>
            </a:r>
            <a:r>
              <a:rPr lang="en-US" sz="3600" err="1">
                <a:ea typeface="+mj-lt"/>
                <a:cs typeface="+mj-lt"/>
              </a:rPr>
              <a:t>мястото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err="1">
                <a:ea typeface="+mj-lt"/>
                <a:cs typeface="+mj-lt"/>
              </a:rPr>
              <a:t>на</a:t>
            </a:r>
            <a:r>
              <a:rPr lang="en-US" sz="3600" dirty="0">
                <a:ea typeface="+mj-lt"/>
                <a:cs typeface="+mj-lt"/>
              </a:rPr>
              <a:t> Express.js</a:t>
            </a:r>
            <a:endParaRPr lang="en-US" sz="3600" dirty="0"/>
          </a:p>
          <a:p>
            <a:pPr algn="ctr"/>
            <a:endParaRPr lang="en-US" sz="3600" dirty="0"/>
          </a:p>
        </p:txBody>
      </p:sp>
      <p:pic>
        <p:nvPicPr>
          <p:cNvPr id="4" name="Content Placeholder 3" descr="Node.js Express: Login and Registration example with JWT - BezKoder">
            <a:extLst>
              <a:ext uri="{FF2B5EF4-FFF2-40B4-BE49-F238E27FC236}">
                <a16:creationId xmlns:a16="http://schemas.microsoft.com/office/drawing/2014/main" id="{1BCA33D4-233B-CEFA-B588-9DC415720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849" y="144796"/>
            <a:ext cx="6627328" cy="656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36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94C5D8-08C7-CA6F-694F-B4CA563A8191}"/>
              </a:ext>
            </a:extLst>
          </p:cNvPr>
          <p:cNvSpPr txBox="1"/>
          <p:nvPr/>
        </p:nvSpPr>
        <p:spPr>
          <a:xfrm>
            <a:off x="993975" y="2680310"/>
            <a:ext cx="3139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dirty="0">
                <a:latin typeface="+mj-lt"/>
                <a:ea typeface="+mj-lt"/>
                <a:cs typeface="+mj-lt"/>
              </a:rPr>
              <a:t>Стартиране на </a:t>
            </a:r>
            <a:endParaRPr lang="en-US" sz="3600" dirty="0">
              <a:latin typeface="+mj-lt"/>
              <a:ea typeface="+mj-lt"/>
              <a:cs typeface="+mj-lt"/>
            </a:endParaRPr>
          </a:p>
          <a:p>
            <a:pPr algn="ctr"/>
            <a:r>
              <a:rPr lang="bg-BG" sz="3600" dirty="0">
                <a:latin typeface="+mj-lt"/>
                <a:ea typeface="+mj-lt"/>
                <a:cs typeface="+mj-lt"/>
              </a:rPr>
              <a:t>сървър</a:t>
            </a:r>
            <a:endParaRPr lang="en-BG" sz="3600" dirty="0">
              <a:latin typeface="+mj-lt"/>
              <a:ea typeface="+mj-lt"/>
              <a:cs typeface="+mj-lt"/>
            </a:endParaRPr>
          </a:p>
        </p:txBody>
      </p:sp>
      <p:pic>
        <p:nvPicPr>
          <p:cNvPr id="3" name="Picture 2" descr="A cat lying on a white sheet&#10;&#10;AI-generated content may be incorrect.">
            <a:extLst>
              <a:ext uri="{FF2B5EF4-FFF2-40B4-BE49-F238E27FC236}">
                <a16:creationId xmlns:a16="http://schemas.microsoft.com/office/drawing/2014/main" id="{8A55F381-48EF-A863-2D78-3C0C7821B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06199" y="-64577"/>
            <a:ext cx="1789909" cy="2202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E7C4B7-DC31-1376-37B2-1A695D35A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12" y="88095"/>
            <a:ext cx="6710839" cy="6688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0C92CF-8B5A-1D4C-165A-2B61B470C764}"/>
              </a:ext>
            </a:extLst>
          </p:cNvPr>
          <p:cNvSpPr txBox="1"/>
          <p:nvPr/>
        </p:nvSpPr>
        <p:spPr>
          <a:xfrm>
            <a:off x="581186" y="387457"/>
            <a:ext cx="3022169" cy="15885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684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15ED-A7DA-CD99-063E-770B549F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207335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3600" dirty="0">
                <a:ea typeface="+mj-lt"/>
                <a:cs typeface="+mj-lt"/>
              </a:rPr>
              <a:t>POST /students</a:t>
            </a:r>
            <a:r>
              <a:rPr lang="bg-BG" sz="3600" dirty="0">
                <a:ea typeface="+mj-lt"/>
                <a:cs typeface="+mj-lt"/>
              </a:rPr>
              <a:t> - Създаване на нов студент</a:t>
            </a:r>
            <a:endParaRPr lang="en-US" sz="3600" dirty="0" err="1">
              <a:ea typeface="+mj-lt"/>
              <a:cs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88B72-C8B1-2602-74DB-B47775AF7393}"/>
              </a:ext>
            </a:extLst>
          </p:cNvPr>
          <p:cNvSpPr txBox="1"/>
          <p:nvPr/>
        </p:nvSpPr>
        <p:spPr>
          <a:xfrm>
            <a:off x="4595946" y="1573855"/>
            <a:ext cx="2457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/>
              <a:t>Добавяне на студент</a:t>
            </a:r>
          </a:p>
          <a:p>
            <a:pPr algn="ctr"/>
            <a:r>
              <a:rPr lang="bg-BG" dirty="0"/>
              <a:t>резултат: </a:t>
            </a:r>
            <a:r>
              <a:rPr lang="bg-BG" b="1" dirty="0"/>
              <a:t>201 </a:t>
            </a:r>
            <a:r>
              <a:rPr lang="en-GB" b="1" dirty="0"/>
              <a:t>Created</a:t>
            </a:r>
            <a:endParaRPr lang="en-BG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8BCC76-E673-86A4-9B83-F7C8B41DD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01" y="2565636"/>
            <a:ext cx="9406214" cy="1728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BC1508-587D-823D-F5C1-580BC751B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87" y="4772479"/>
            <a:ext cx="10512193" cy="1569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2988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15ED-A7DA-CD99-063E-770B549F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286771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ea typeface="+mj-lt"/>
                <a:cs typeface="+mj-lt"/>
              </a:rPr>
              <a:t>GET</a:t>
            </a:r>
            <a:r>
              <a:rPr lang="en-GB" sz="3600" dirty="0">
                <a:ea typeface="+mj-lt"/>
                <a:cs typeface="+mj-lt"/>
              </a:rPr>
              <a:t> filter</a:t>
            </a:r>
            <a:endParaRPr lang="en-US" sz="3600" dirty="0" err="1">
              <a:ea typeface="+mj-lt"/>
              <a:cs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04DBE9-CE54-9711-2E68-D581BB354F15}"/>
              </a:ext>
            </a:extLst>
          </p:cNvPr>
          <p:cNvSpPr txBox="1"/>
          <p:nvPr/>
        </p:nvSpPr>
        <p:spPr>
          <a:xfrm>
            <a:off x="4723286" y="1255433"/>
            <a:ext cx="2746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/>
              <a:t>Филтриране на студенти</a:t>
            </a:r>
          </a:p>
          <a:p>
            <a:pPr algn="ctr"/>
            <a:r>
              <a:rPr lang="bg-BG" dirty="0"/>
              <a:t> с минимална оценка</a:t>
            </a:r>
          </a:p>
          <a:p>
            <a:pPr algn="ctr"/>
            <a:r>
              <a:rPr lang="bg-BG" b="1" dirty="0"/>
              <a:t>200 ОК</a:t>
            </a:r>
            <a:endParaRPr lang="en-BG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EA09B0-EB40-5DA7-415D-CEF4EF2FD7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7"/>
          <a:stretch/>
        </p:blipFill>
        <p:spPr>
          <a:xfrm>
            <a:off x="753432" y="2349411"/>
            <a:ext cx="10687856" cy="3933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105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15ED-A7DA-CD99-063E-770B549F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286771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3600" dirty="0">
                <a:ea typeface="+mj-lt"/>
                <a:cs typeface="+mj-lt"/>
              </a:rPr>
              <a:t>GET all</a:t>
            </a:r>
            <a:endParaRPr lang="en-US" sz="3600" dirty="0" err="1">
              <a:ea typeface="+mj-lt"/>
              <a:cs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E63A16-19C6-80F9-14CC-61A541855822}"/>
              </a:ext>
            </a:extLst>
          </p:cNvPr>
          <p:cNvSpPr txBox="1"/>
          <p:nvPr/>
        </p:nvSpPr>
        <p:spPr>
          <a:xfrm>
            <a:off x="157082" y="3181142"/>
            <a:ext cx="2233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Взимане на всички </a:t>
            </a:r>
          </a:p>
          <a:p>
            <a:pPr algn="ctr"/>
            <a:r>
              <a:rPr lang="bg-BG" dirty="0"/>
              <a:t>студенти</a:t>
            </a:r>
          </a:p>
          <a:p>
            <a:pPr algn="ctr"/>
            <a:r>
              <a:rPr lang="bg-BG" b="1" dirty="0"/>
              <a:t>200 ОК</a:t>
            </a:r>
            <a:endParaRPr lang="en-BG" b="1" dirty="0"/>
          </a:p>
        </p:txBody>
      </p:sp>
      <p:pic>
        <p:nvPicPr>
          <p:cNvPr id="6" name="Picture 5" descr="A cat wearing a hat&#10;&#10;AI-generated content may be incorrect.">
            <a:extLst>
              <a:ext uri="{FF2B5EF4-FFF2-40B4-BE49-F238E27FC236}">
                <a16:creationId xmlns:a16="http://schemas.microsoft.com/office/drawing/2014/main" id="{206E2A7B-457A-B2E4-5D0D-B8FC03EDC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903" y="3320010"/>
            <a:ext cx="1439638" cy="1902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DEFE9C-92FE-DF87-AD0C-BEED70330B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2" r="932"/>
          <a:stretch/>
        </p:blipFill>
        <p:spPr>
          <a:xfrm>
            <a:off x="2245431" y="1912394"/>
            <a:ext cx="9601447" cy="173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03A40A-3A65-6277-6E24-D553245D8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79" y="4363003"/>
            <a:ext cx="9568287" cy="172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625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15ED-A7DA-CD99-063E-770B549F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3600" dirty="0">
                <a:ea typeface="+mj-lt"/>
                <a:cs typeface="+mj-lt"/>
              </a:rPr>
              <a:t>GET by ID</a:t>
            </a:r>
            <a:r>
              <a:rPr lang="bg-BG" sz="3600" dirty="0">
                <a:ea typeface="+mj-lt"/>
                <a:cs typeface="+mj-lt"/>
              </a:rPr>
              <a:t> - Търсене на студент по </a:t>
            </a:r>
            <a:r>
              <a:rPr lang="en-GB" sz="3600" dirty="0">
                <a:ea typeface="+mj-lt"/>
                <a:cs typeface="+mj-lt"/>
              </a:rPr>
              <a:t>ID</a:t>
            </a:r>
            <a:endParaRPr lang="en-US" sz="3600" dirty="0" err="1">
              <a:ea typeface="+mj-lt"/>
              <a:cs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E63A16-19C6-80F9-14CC-61A541855822}"/>
              </a:ext>
            </a:extLst>
          </p:cNvPr>
          <p:cNvSpPr txBox="1"/>
          <p:nvPr/>
        </p:nvSpPr>
        <p:spPr>
          <a:xfrm>
            <a:off x="4632847" y="1388916"/>
            <a:ext cx="2709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/>
              <a:t>Взимане на студент със </a:t>
            </a:r>
          </a:p>
          <a:p>
            <a:pPr algn="ctr"/>
            <a:r>
              <a:rPr lang="bg-BG" dirty="0"/>
              <a:t>съществуващо </a:t>
            </a:r>
            <a:r>
              <a:rPr lang="en-US" dirty="0"/>
              <a:t>Id</a:t>
            </a:r>
            <a:endParaRPr lang="en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D9E25-39A9-8E70-786B-228248A84B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"/>
          <a:stretch/>
        </p:blipFill>
        <p:spPr>
          <a:xfrm>
            <a:off x="723204" y="2305997"/>
            <a:ext cx="10524388" cy="389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7888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15ED-A7DA-CD99-063E-770B549F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3600" dirty="0">
                <a:ea typeface="+mj-lt"/>
                <a:cs typeface="+mj-lt"/>
              </a:rPr>
              <a:t>GET by ID</a:t>
            </a:r>
            <a:r>
              <a:rPr lang="bg-BG" sz="3600" dirty="0">
                <a:ea typeface="+mj-lt"/>
                <a:cs typeface="+mj-lt"/>
              </a:rPr>
              <a:t> - Търсене на студент по </a:t>
            </a:r>
            <a:r>
              <a:rPr lang="en-GB" sz="3600" dirty="0">
                <a:ea typeface="+mj-lt"/>
                <a:cs typeface="+mj-lt"/>
              </a:rPr>
              <a:t>ID</a:t>
            </a:r>
            <a:endParaRPr lang="en-US" sz="3600" dirty="0" err="1">
              <a:ea typeface="+mj-lt"/>
              <a:cs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36973-EEF1-3DBA-383C-8B552574155B}"/>
              </a:ext>
            </a:extLst>
          </p:cNvPr>
          <p:cNvSpPr txBox="1"/>
          <p:nvPr/>
        </p:nvSpPr>
        <p:spPr>
          <a:xfrm>
            <a:off x="92506" y="3193719"/>
            <a:ext cx="2763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/>
              <a:t>Взимане на студент </a:t>
            </a:r>
          </a:p>
          <a:p>
            <a:pPr algn="ctr"/>
            <a:r>
              <a:rPr lang="bg-BG" dirty="0"/>
              <a:t>с</a:t>
            </a:r>
            <a:r>
              <a:rPr lang="en-US" dirty="0"/>
              <a:t> </a:t>
            </a:r>
            <a:r>
              <a:rPr lang="bg-BG" dirty="0"/>
              <a:t>несъществуващо </a:t>
            </a:r>
            <a:r>
              <a:rPr lang="en-US" dirty="0"/>
              <a:t>Id</a:t>
            </a:r>
            <a:endParaRPr lang="bg-BG" dirty="0"/>
          </a:p>
          <a:p>
            <a:pPr algn="ctr"/>
            <a:r>
              <a:rPr lang="bg-BG" b="1" dirty="0"/>
              <a:t>Резултат: 404 </a:t>
            </a:r>
            <a:r>
              <a:rPr lang="en-GB" b="1" dirty="0"/>
              <a:t>Not Found</a:t>
            </a:r>
            <a:endParaRPr lang="en-B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05F89C-1974-6404-F0B2-5291ED37C0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6"/>
          <a:stretch/>
        </p:blipFill>
        <p:spPr>
          <a:xfrm>
            <a:off x="3045264" y="2048280"/>
            <a:ext cx="9057192" cy="3212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250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15ED-A7DA-CD99-063E-770B549F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273978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3600" dirty="0">
                <a:ea typeface="+mj-lt"/>
                <a:cs typeface="+mj-lt"/>
              </a:rPr>
              <a:t>PUT </a:t>
            </a:r>
            <a:r>
              <a:rPr lang="bg-BG" sz="3600" dirty="0">
                <a:ea typeface="+mj-lt"/>
                <a:cs typeface="+mj-lt"/>
              </a:rPr>
              <a:t>- пълна замяна на студент</a:t>
            </a:r>
            <a:endParaRPr lang="en-US" sz="3600" dirty="0" err="1">
              <a:ea typeface="+mj-lt"/>
              <a:cs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E63A16-19C6-80F9-14CC-61A541855822}"/>
              </a:ext>
            </a:extLst>
          </p:cNvPr>
          <p:cNvSpPr txBox="1"/>
          <p:nvPr/>
        </p:nvSpPr>
        <p:spPr>
          <a:xfrm>
            <a:off x="4729082" y="1254754"/>
            <a:ext cx="3012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Замяна на студент със</a:t>
            </a:r>
          </a:p>
          <a:p>
            <a:pPr algn="ctr"/>
            <a:r>
              <a:rPr lang="bg-BG" dirty="0"/>
              <a:t> съществуващо </a:t>
            </a:r>
            <a:r>
              <a:rPr lang="en-US" dirty="0"/>
              <a:t>Id</a:t>
            </a:r>
            <a:endParaRPr lang="bg-BG" dirty="0"/>
          </a:p>
          <a:p>
            <a:pPr algn="ctr"/>
            <a:r>
              <a:rPr lang="bg-BG" dirty="0"/>
              <a:t>Резултат: </a:t>
            </a:r>
            <a:r>
              <a:rPr lang="bg-BG" b="1" dirty="0"/>
              <a:t>204 </a:t>
            </a:r>
            <a:r>
              <a:rPr lang="en-US" b="1" dirty="0"/>
              <a:t>No content</a:t>
            </a:r>
            <a:endParaRPr lang="en-BG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317B31-B545-850E-FC57-CE29B8129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5" y="2383569"/>
            <a:ext cx="11220115" cy="368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2487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15ED-A7DA-CD99-063E-770B549F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273978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3600" dirty="0">
                <a:ea typeface="+mj-lt"/>
                <a:cs typeface="+mj-lt"/>
              </a:rPr>
              <a:t>PUT </a:t>
            </a:r>
            <a:r>
              <a:rPr lang="bg-BG" sz="3600" dirty="0">
                <a:ea typeface="+mj-lt"/>
                <a:cs typeface="+mj-lt"/>
              </a:rPr>
              <a:t>- пълна замяна на студент</a:t>
            </a:r>
            <a:endParaRPr lang="en-US" sz="3600" dirty="0" err="1">
              <a:ea typeface="+mj-lt"/>
              <a:cs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07ABAE-4E83-69F2-9DC2-7E772C06B177}"/>
              </a:ext>
            </a:extLst>
          </p:cNvPr>
          <p:cNvSpPr txBox="1"/>
          <p:nvPr/>
        </p:nvSpPr>
        <p:spPr>
          <a:xfrm>
            <a:off x="4549497" y="1478958"/>
            <a:ext cx="3028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Замяна на студент с</a:t>
            </a:r>
          </a:p>
          <a:p>
            <a:pPr algn="ctr"/>
            <a:r>
              <a:rPr lang="bg-BG" dirty="0"/>
              <a:t> несъществуващо </a:t>
            </a:r>
            <a:r>
              <a:rPr lang="en-US" dirty="0"/>
              <a:t>Id</a:t>
            </a:r>
          </a:p>
          <a:p>
            <a:pPr algn="ctr"/>
            <a:r>
              <a:rPr lang="bg-BG" dirty="0"/>
              <a:t>Резултат: </a:t>
            </a:r>
            <a:r>
              <a:rPr lang="en-US" b="1" dirty="0"/>
              <a:t>4</a:t>
            </a:r>
            <a:r>
              <a:rPr lang="bg-BG" b="1" dirty="0"/>
              <a:t>04 </a:t>
            </a:r>
            <a:r>
              <a:rPr lang="en-US" b="1" dirty="0"/>
              <a:t>Not found</a:t>
            </a:r>
            <a:endParaRPr lang="en-BG" b="1" dirty="0"/>
          </a:p>
          <a:p>
            <a:pPr algn="ctr"/>
            <a:endParaRPr lang="en-B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FF9B6-221C-EFC4-9EAC-4B003183A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8" y="2678416"/>
            <a:ext cx="11593916" cy="3268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309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15ED-A7DA-CD99-063E-770B549F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273978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3600" dirty="0">
                <a:ea typeface="+mj-lt"/>
                <a:cs typeface="+mj-lt"/>
              </a:rPr>
              <a:t>PATCH – </a:t>
            </a:r>
            <a:r>
              <a:rPr lang="bg-BG" sz="3600" dirty="0">
                <a:ea typeface="+mj-lt"/>
                <a:cs typeface="+mj-lt"/>
              </a:rPr>
              <a:t>частична промяна на данните на студент</a:t>
            </a:r>
            <a:endParaRPr lang="en-US" sz="3600" dirty="0" err="1">
              <a:ea typeface="+mj-lt"/>
              <a:cs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E63A16-19C6-80F9-14CC-61A541855822}"/>
              </a:ext>
            </a:extLst>
          </p:cNvPr>
          <p:cNvSpPr txBox="1"/>
          <p:nvPr/>
        </p:nvSpPr>
        <p:spPr>
          <a:xfrm>
            <a:off x="4161458" y="1444851"/>
            <a:ext cx="356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Замяна оценка на студент със</a:t>
            </a:r>
          </a:p>
          <a:p>
            <a:pPr algn="ctr"/>
            <a:r>
              <a:rPr lang="bg-BG" dirty="0"/>
              <a:t> съществуващо </a:t>
            </a:r>
            <a:r>
              <a:rPr lang="en-US" dirty="0"/>
              <a:t>Id</a:t>
            </a:r>
          </a:p>
          <a:p>
            <a:pPr algn="ctr"/>
            <a:r>
              <a:rPr lang="en-GB" b="1" dirty="0"/>
              <a:t>204 No Content</a:t>
            </a:r>
            <a:endParaRPr lang="en-BG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939A94-05E5-0DB3-4126-FC30B448C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0" y="2727410"/>
            <a:ext cx="11673394" cy="3397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2893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15ED-A7DA-CD99-063E-770B549F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273978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ea typeface="+mj-lt"/>
                <a:cs typeface="+mj-lt"/>
              </a:rPr>
              <a:t>DELETE</a:t>
            </a:r>
            <a:r>
              <a:rPr lang="en-GB" sz="3600" dirty="0">
                <a:ea typeface="+mj-lt"/>
                <a:cs typeface="+mj-lt"/>
              </a:rPr>
              <a:t> </a:t>
            </a:r>
            <a:r>
              <a:rPr lang="bg-BG" sz="3600" dirty="0">
                <a:ea typeface="+mj-lt"/>
                <a:cs typeface="+mj-lt"/>
              </a:rPr>
              <a:t>– изтриване на студент</a:t>
            </a:r>
            <a:endParaRPr lang="en-US" sz="3600" dirty="0" err="1">
              <a:ea typeface="+mj-lt"/>
              <a:cs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E63A16-19C6-80F9-14CC-61A541855822}"/>
              </a:ext>
            </a:extLst>
          </p:cNvPr>
          <p:cNvSpPr txBox="1"/>
          <p:nvPr/>
        </p:nvSpPr>
        <p:spPr>
          <a:xfrm>
            <a:off x="260404" y="3008791"/>
            <a:ext cx="2088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Изтриване на  съществуващ </a:t>
            </a:r>
            <a:endParaRPr lang="en-BG" dirty="0"/>
          </a:p>
          <a:p>
            <a:pPr algn="ctr"/>
            <a:r>
              <a:rPr lang="bg-BG" dirty="0"/>
              <a:t> студент </a:t>
            </a:r>
            <a:endParaRPr lang="en-US" dirty="0"/>
          </a:p>
          <a:p>
            <a:pPr algn="ctr"/>
            <a:r>
              <a:rPr lang="en-GB" b="1" dirty="0"/>
              <a:t>204 No Content</a:t>
            </a:r>
            <a:endParaRPr lang="bg-BG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8ABB4-2C5B-9E11-3BDA-B8F3D0626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4"/>
          <a:stretch/>
        </p:blipFill>
        <p:spPr>
          <a:xfrm>
            <a:off x="2401331" y="2087220"/>
            <a:ext cx="9529309" cy="3553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761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A4E67-9ACB-67ED-2718-7E56253F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 err="1">
                <a:ea typeface="+mj-lt"/>
                <a:cs typeface="+mj-lt"/>
              </a:rPr>
              <a:t>Слоеве</a:t>
            </a:r>
            <a:r>
              <a:rPr lang="en-US" sz="3600" dirty="0">
                <a:ea typeface="+mj-lt"/>
                <a:cs typeface="+mj-lt"/>
              </a:rPr>
              <a:t> в Express </a:t>
            </a:r>
            <a:r>
              <a:rPr lang="en-US" sz="3600" dirty="0" err="1">
                <a:ea typeface="+mj-lt"/>
                <a:cs typeface="+mj-lt"/>
              </a:rPr>
              <a:t>архитектурата</a:t>
            </a:r>
            <a:endParaRPr lang="en-US" dirty="0" err="1"/>
          </a:p>
        </p:txBody>
      </p:sp>
      <p:pic>
        <p:nvPicPr>
          <p:cNvPr id="5" name="Content Placeholder 4" descr="A white sheet with black text&#10;&#10;AI-generated content may be incorrect.">
            <a:extLst>
              <a:ext uri="{FF2B5EF4-FFF2-40B4-BE49-F238E27FC236}">
                <a16:creationId xmlns:a16="http://schemas.microsoft.com/office/drawing/2014/main" id="{E0F6D109-407E-21E3-D594-6669704A4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252" y="2200168"/>
            <a:ext cx="10709496" cy="4480490"/>
          </a:xfrm>
        </p:spPr>
      </p:pic>
    </p:spTree>
    <p:extLst>
      <p:ext uri="{BB962C8B-B14F-4D97-AF65-F5344CB8AC3E}">
        <p14:creationId xmlns:p14="http://schemas.microsoft.com/office/powerpoint/2010/main" val="4076109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15ED-A7DA-CD99-063E-770B549F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273978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ea typeface="+mj-lt"/>
                <a:cs typeface="+mj-lt"/>
              </a:rPr>
              <a:t>DELETE</a:t>
            </a:r>
            <a:r>
              <a:rPr lang="en-GB" sz="3600" dirty="0">
                <a:ea typeface="+mj-lt"/>
                <a:cs typeface="+mj-lt"/>
              </a:rPr>
              <a:t> </a:t>
            </a:r>
            <a:r>
              <a:rPr lang="bg-BG" sz="3600" dirty="0">
                <a:ea typeface="+mj-lt"/>
                <a:cs typeface="+mj-lt"/>
              </a:rPr>
              <a:t>– изтриване на студент</a:t>
            </a:r>
            <a:endParaRPr lang="en-US" sz="3600" dirty="0" err="1">
              <a:ea typeface="+mj-lt"/>
              <a:cs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F8058-706D-1EA0-7FF0-552D547F5AD8}"/>
              </a:ext>
            </a:extLst>
          </p:cNvPr>
          <p:cNvSpPr txBox="1"/>
          <p:nvPr/>
        </p:nvSpPr>
        <p:spPr>
          <a:xfrm>
            <a:off x="318522" y="2786263"/>
            <a:ext cx="2257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Изтриване на вече премахнат</a:t>
            </a:r>
            <a:endParaRPr lang="en-BG" dirty="0"/>
          </a:p>
          <a:p>
            <a:pPr algn="ctr"/>
            <a:r>
              <a:rPr lang="bg-BG" dirty="0"/>
              <a:t> студент </a:t>
            </a:r>
            <a:endParaRPr lang="en-US" dirty="0"/>
          </a:p>
          <a:p>
            <a:pPr algn="ctr"/>
            <a:r>
              <a:rPr lang="en-BG" b="1" dirty="0"/>
              <a:t>404</a:t>
            </a:r>
            <a:r>
              <a:rPr lang="en-US" b="1" dirty="0"/>
              <a:t> Not found</a:t>
            </a:r>
            <a:endParaRPr lang="en-BG" b="1" dirty="0"/>
          </a:p>
          <a:p>
            <a:pPr algn="ctr"/>
            <a:endParaRPr lang="bg-BG" dirty="0"/>
          </a:p>
        </p:txBody>
      </p:sp>
      <p:pic>
        <p:nvPicPr>
          <p:cNvPr id="4" name="Picture 3" descr="A cat wearing a hat&#10;&#10;AI-generated content may be incorrect.">
            <a:extLst>
              <a:ext uri="{FF2B5EF4-FFF2-40B4-BE49-F238E27FC236}">
                <a16:creationId xmlns:a16="http://schemas.microsoft.com/office/drawing/2014/main" id="{2EEF8289-D4E6-787F-1F02-A9A8252A0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219" y="467848"/>
            <a:ext cx="2265838" cy="2314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43F9F4-6E1B-F68D-729D-B43693E2E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93" y="1930012"/>
            <a:ext cx="9289091" cy="3402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5194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AEA4AD-5F72-748C-827C-43267FC89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86E5B3-6147-F377-EBE1-5D664EF3A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ay of blue light representing speed">
            <a:extLst>
              <a:ext uri="{FF2B5EF4-FFF2-40B4-BE49-F238E27FC236}">
                <a16:creationId xmlns:a16="http://schemas.microsoft.com/office/drawing/2014/main" id="{81183C22-19EA-1FD7-42A7-9BA1E9075E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4236" r="-1" b="11473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DF76CF-9447-7FC6-A2A1-D2F81E7F8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GB" sz="6600" dirty="0">
                <a:solidFill>
                  <a:schemeClr val="bg1"/>
                </a:solidFill>
              </a:rPr>
              <a:t>Express.js-</a:t>
            </a:r>
            <a:r>
              <a:rPr lang="en-GB" sz="5200" dirty="0">
                <a:solidFill>
                  <a:schemeClr val="bg1"/>
                </a:solidFill>
              </a:rPr>
              <a:t>Swagger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2358FB-1BE6-2C9B-96F8-D6407305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A0CB6E23-C6D4-56F5-1BE8-38C2D7C17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004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729D0-4F2D-5A0F-8F4F-8A37A7FD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98" y="713312"/>
            <a:ext cx="5033074" cy="5431376"/>
          </a:xfrm>
        </p:spPr>
        <p:txBody>
          <a:bodyPr>
            <a:normAutofit/>
          </a:bodyPr>
          <a:lstStyle/>
          <a:p>
            <a:r>
              <a:rPr lang="en-GB" err="1">
                <a:ea typeface="+mj-lt"/>
                <a:cs typeface="+mj-lt"/>
              </a:rPr>
              <a:t>Какво</a:t>
            </a:r>
            <a:r>
              <a:rPr lang="en-GB">
                <a:ea typeface="+mj-lt"/>
                <a:cs typeface="+mj-lt"/>
              </a:rPr>
              <a:t> е Swagger?</a:t>
            </a:r>
            <a:endParaRPr lang="en-US">
              <a:ea typeface="+mj-lt"/>
              <a:cs typeface="+mj-lt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0A55F-CB7D-040F-A828-B1A583709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428" y="713312"/>
            <a:ext cx="5257801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Swagger</a:t>
            </a:r>
            <a:r>
              <a:rPr lang="en-US" sz="2400" dirty="0">
                <a:latin typeface="Arial Narrow"/>
              </a:rPr>
              <a:t> </a:t>
            </a:r>
            <a:r>
              <a:rPr lang="bg-BG" sz="2400" dirty="0">
                <a:latin typeface="Arial Narrow"/>
              </a:rPr>
              <a:t>е набор от инструменти за разработка,</a:t>
            </a:r>
            <a:r>
              <a:rPr lang="en-US" sz="2400" dirty="0">
                <a:latin typeface="Arial Narrow"/>
              </a:rPr>
              <a:t> </a:t>
            </a:r>
            <a:r>
              <a:rPr lang="bg-BG" sz="2400" dirty="0">
                <a:latin typeface="Arial Narrow"/>
              </a:rPr>
              <a:t>описание и тестване на </a:t>
            </a:r>
            <a:r>
              <a:rPr lang="en-US" sz="2400" dirty="0">
                <a:latin typeface="Arial Narrow"/>
              </a:rPr>
              <a:t>API.</a:t>
            </a:r>
            <a:endParaRPr lang="bg-BG" sz="2400" dirty="0">
              <a:latin typeface="Arial Narrow"/>
            </a:endParaRP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bg-BG" sz="2400" dirty="0">
                <a:latin typeface="Arial Narrow"/>
              </a:rPr>
              <a:t>Използва спецификацията </a:t>
            </a:r>
            <a:r>
              <a:rPr lang="en-US" sz="2400" dirty="0" err="1">
                <a:latin typeface="Arial Narrow"/>
              </a:rPr>
              <a:t>OpenAPI</a:t>
            </a:r>
            <a:r>
              <a:rPr lang="en-US" sz="2400" dirty="0">
                <a:latin typeface="Arial Narrow"/>
              </a:rPr>
              <a:t>,</a:t>
            </a:r>
            <a:r>
              <a:rPr lang="bg-BG" sz="2400" dirty="0">
                <a:latin typeface="Arial Narrow"/>
              </a:rPr>
              <a:t>което е и официалният и широко приет начин за описването на </a:t>
            </a:r>
            <a:r>
              <a:rPr lang="en-US" sz="2400" dirty="0">
                <a:latin typeface="Arial Narrow"/>
              </a:rPr>
              <a:t>API-</a:t>
            </a:r>
            <a:r>
              <a:rPr lang="bg-BG" sz="2400" dirty="0">
                <a:latin typeface="Arial Narrow"/>
              </a:rPr>
              <a:t>та.</a:t>
            </a:r>
          </a:p>
          <a:p>
            <a:endParaRPr lang="bg-BG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bg-BG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 Narrow" panose="020B0606020202030204" pitchFamily="34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6221428" y="4378476"/>
            <a:ext cx="5850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>
                <a:latin typeface="Arial Narrow"/>
              </a:rPr>
              <a:t>Помага</a:t>
            </a:r>
            <a:r>
              <a:rPr lang="ru-RU" sz="2400" dirty="0">
                <a:latin typeface="Arial Narrow"/>
              </a:rPr>
              <a:t> за автоматична документация</a:t>
            </a:r>
            <a:r>
              <a:rPr lang="en-US" sz="2400" dirty="0">
                <a:latin typeface="Arial Narrow"/>
              </a:rPr>
              <a:t> </a:t>
            </a:r>
            <a:r>
              <a:rPr lang="ru-RU" sz="2400" dirty="0">
                <a:latin typeface="Arial Narrow"/>
              </a:rPr>
              <a:t>на API-та</a:t>
            </a:r>
            <a:endParaRPr lang="bg-BG" sz="2400" dirty="0">
              <a:latin typeface="Arial Narrow"/>
            </a:endParaRP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8104145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A4E67-9ACB-67ED-2718-7E56253F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844" y="352210"/>
            <a:ext cx="10515600" cy="9302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bg-BG" dirty="0"/>
              <a:t>Основни компоненти на </a:t>
            </a:r>
            <a:r>
              <a:rPr lang="en-US" dirty="0"/>
              <a:t>Swagger</a:t>
            </a:r>
            <a:endParaRPr lang="en-US" kern="120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A cat wearing a frog hat&#10;&#10;AI-generated content may be incorrect.">
            <a:extLst>
              <a:ext uri="{FF2B5EF4-FFF2-40B4-BE49-F238E27FC236}">
                <a16:creationId xmlns:a16="http://schemas.microsoft.com/office/drawing/2014/main" id="{44DD92BC-6098-2673-2D2C-C12A5E407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7" y="5508355"/>
            <a:ext cx="1071967" cy="1039679"/>
          </a:xfrm>
          <a:prstGeom prst="rect">
            <a:avLst/>
          </a:prstGeom>
        </p:spPr>
      </p:pic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365092"/>
              </p:ext>
            </p:extLst>
          </p:nvPr>
        </p:nvGraphicFramePr>
        <p:xfrm>
          <a:off x="929898" y="2189135"/>
          <a:ext cx="10332974" cy="43609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65534">
                  <a:extLst>
                    <a:ext uri="{9D8B030D-6E8A-4147-A177-3AD203B41FA5}">
                      <a16:colId xmlns:a16="http://schemas.microsoft.com/office/drawing/2014/main" val="1238486536"/>
                    </a:ext>
                  </a:extLst>
                </a:gridCol>
                <a:gridCol w="3470883">
                  <a:extLst>
                    <a:ext uri="{9D8B030D-6E8A-4147-A177-3AD203B41FA5}">
                      <a16:colId xmlns:a16="http://schemas.microsoft.com/office/drawing/2014/main" val="1569145059"/>
                    </a:ext>
                  </a:extLst>
                </a:gridCol>
                <a:gridCol w="3396557">
                  <a:extLst>
                    <a:ext uri="{9D8B030D-6E8A-4147-A177-3AD203B41FA5}">
                      <a16:colId xmlns:a16="http://schemas.microsoft.com/office/drawing/2014/main" val="1754663080"/>
                    </a:ext>
                  </a:extLst>
                </a:gridCol>
              </a:tblGrid>
              <a:tr h="4778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Swagger UI </a:t>
                      </a:r>
                      <a:endParaRPr lang="bg-BG" sz="2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51" marR="83551" marT="41775" marB="417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Swagger Editor</a:t>
                      </a:r>
                      <a:endParaRPr lang="bg-BG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51" marR="83551" marT="41775" marB="417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Swagger </a:t>
                      </a:r>
                      <a:r>
                        <a:rPr lang="en-US" sz="2000" dirty="0" err="1"/>
                        <a:t>Codegen</a:t>
                      </a:r>
                      <a:endParaRPr lang="bg-BG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51" marR="83551" marT="41775" marB="41775"/>
                </a:tc>
                <a:extLst>
                  <a:ext uri="{0D108BD9-81ED-4DB2-BD59-A6C34878D82A}">
                    <a16:rowId xmlns:a16="http://schemas.microsoft.com/office/drawing/2014/main" val="3217755435"/>
                  </a:ext>
                </a:extLst>
              </a:tr>
              <a:tr h="3883134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>
                          <a:latin typeface="Arial Narrow"/>
                        </a:rPr>
                        <a:t>Без да </a:t>
                      </a:r>
                      <a:r>
                        <a:rPr lang="ru-RU" sz="1800" dirty="0" err="1">
                          <a:latin typeface="Arial Narrow"/>
                        </a:rPr>
                        <a:t>пишеш</a:t>
                      </a:r>
                      <a:r>
                        <a:rPr lang="ru-RU" sz="1800" dirty="0">
                          <a:latin typeface="Arial Narrow"/>
                        </a:rPr>
                        <a:t> код или </a:t>
                      </a:r>
                      <a:r>
                        <a:rPr lang="ru-RU" sz="1800" dirty="0" err="1">
                          <a:latin typeface="Arial Narrow"/>
                        </a:rPr>
                        <a:t>Postman</a:t>
                      </a:r>
                      <a:r>
                        <a:rPr lang="ru-RU" sz="1800" dirty="0">
                          <a:latin typeface="Arial Narrow"/>
                        </a:rPr>
                        <a:t> заявки, </a:t>
                      </a:r>
                      <a:r>
                        <a:rPr lang="ru-RU" sz="1800" dirty="0" err="1">
                          <a:latin typeface="Arial Narrow"/>
                        </a:rPr>
                        <a:t>директно</a:t>
                      </a:r>
                      <a:r>
                        <a:rPr lang="ru-RU" sz="1800" dirty="0">
                          <a:latin typeface="Arial Narrow"/>
                        </a:rPr>
                        <a:t> от </a:t>
                      </a:r>
                      <a:r>
                        <a:rPr lang="ru-RU" sz="1800" dirty="0" err="1">
                          <a:latin typeface="Arial Narrow"/>
                        </a:rPr>
                        <a:t>браузъра</a:t>
                      </a:r>
                      <a:r>
                        <a:rPr lang="ru-RU" sz="1800" dirty="0">
                          <a:latin typeface="Arial Narrow"/>
                        </a:rPr>
                        <a:t> </a:t>
                      </a:r>
                      <a:r>
                        <a:rPr lang="ru-RU" sz="1800" dirty="0" err="1">
                          <a:latin typeface="Arial Narrow"/>
                        </a:rPr>
                        <a:t>можеш</a:t>
                      </a:r>
                      <a:r>
                        <a:rPr lang="ru-RU" sz="1800" dirty="0">
                          <a:latin typeface="Arial Narrow"/>
                        </a:rPr>
                        <a:t> да </a:t>
                      </a:r>
                      <a:r>
                        <a:rPr lang="ru-RU" sz="1800" dirty="0" err="1">
                          <a:latin typeface="Arial Narrow"/>
                        </a:rPr>
                        <a:t>тестваш</a:t>
                      </a:r>
                      <a:r>
                        <a:rPr lang="ru-RU" sz="1800" dirty="0">
                          <a:latin typeface="Arial Narrow"/>
                        </a:rPr>
                        <a:t> API-то си.</a:t>
                      </a:r>
                      <a:endParaRPr lang="en-US" sz="1800" dirty="0">
                        <a:latin typeface="Arial Narrow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sz="1800">
                        <a:latin typeface="Arial Narrow" panose="020B0606020202030204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bg-BG" sz="1800" dirty="0">
                          <a:latin typeface="Arial Narrow"/>
                          <a:cs typeface="Arial"/>
                        </a:rPr>
                        <a:t>Визуализира документацията в браузъра</a:t>
                      </a:r>
                      <a:endParaRPr lang="en-US" sz="1800" dirty="0">
                        <a:latin typeface="Arial Narrow"/>
                        <a:cs typeface="Arial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sz="180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>
                          <a:latin typeface="Arial Narrow"/>
                          <a:cs typeface="Arial"/>
                        </a:rPr>
                        <a:t>Чете автоматично </a:t>
                      </a:r>
                      <a:r>
                        <a:rPr lang="ru-RU" sz="1800" dirty="0" err="1">
                          <a:latin typeface="Arial Narrow"/>
                          <a:cs typeface="Arial"/>
                        </a:rPr>
                        <a:t>описанията</a:t>
                      </a:r>
                      <a:r>
                        <a:rPr lang="ru-RU" sz="1800" dirty="0">
                          <a:latin typeface="Arial Narrow"/>
                          <a:cs typeface="Arial"/>
                        </a:rPr>
                        <a:t> от кода или от YAML</a:t>
                      </a:r>
                      <a:r>
                        <a:rPr lang="ru-RU" sz="1800" baseline="0" dirty="0">
                          <a:latin typeface="Arial Narrow"/>
                          <a:cs typeface="Arial"/>
                        </a:rPr>
                        <a:t> или </a:t>
                      </a:r>
                      <a:r>
                        <a:rPr lang="ru-RU" sz="1800" dirty="0">
                          <a:latin typeface="Arial Narrow"/>
                          <a:cs typeface="Arial"/>
                        </a:rPr>
                        <a:t>JSON файл</a:t>
                      </a:r>
                      <a:endParaRPr lang="en-US" sz="1800" dirty="0">
                        <a:latin typeface="Arial Narrow"/>
                        <a:cs typeface="Arial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sz="180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bg-BG" sz="1800" dirty="0">
                          <a:latin typeface="Arial Narrow"/>
                          <a:cs typeface="Arial"/>
                        </a:rPr>
                        <a:t>Пример</a:t>
                      </a:r>
                      <a:r>
                        <a:rPr lang="en-US" sz="1800" dirty="0">
                          <a:latin typeface="Arial Narrow"/>
                          <a:cs typeface="Arial"/>
                        </a:rPr>
                        <a:t>:</a:t>
                      </a:r>
                      <a:r>
                        <a:rPr lang="ru-RU" sz="1800" dirty="0">
                          <a:latin typeface="Arial Narrow"/>
                          <a:cs typeface="Arial"/>
                        </a:rPr>
                        <a:t> </a:t>
                      </a:r>
                      <a:r>
                        <a:rPr lang="ru-RU" sz="1800" dirty="0">
                          <a:latin typeface="Arial Narrow"/>
                          <a:cs typeface="Arial"/>
                          <a:hlinkClick r:id="rId3"/>
                        </a:rPr>
                        <a:t>http://localhost:3000/api-docs</a:t>
                      </a:r>
                      <a:r>
                        <a:rPr lang="ru-RU" sz="1800" dirty="0">
                          <a:latin typeface="Arial Narrow"/>
                          <a:cs typeface="Arial"/>
                        </a:rPr>
                        <a:t> е </a:t>
                      </a:r>
                      <a:r>
                        <a:rPr lang="ru-RU" sz="1800" dirty="0" err="1">
                          <a:latin typeface="Arial Narrow"/>
                          <a:cs typeface="Arial"/>
                        </a:rPr>
                        <a:t>Swagger</a:t>
                      </a:r>
                      <a:r>
                        <a:rPr lang="ru-RU" sz="1800" dirty="0">
                          <a:latin typeface="Arial Narrow"/>
                          <a:cs typeface="Arial"/>
                        </a:rPr>
                        <a:t> UI.</a:t>
                      </a:r>
                      <a:endParaRPr lang="bg-BG" sz="1800" dirty="0">
                        <a:latin typeface="Arial Narrow"/>
                        <a:cs typeface="Arial"/>
                      </a:endParaRPr>
                    </a:p>
                  </a:txBody>
                  <a:tcPr marL="83551" marR="83551" marT="41775" marB="41775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 err="1">
                          <a:latin typeface="Arial Narrow"/>
                          <a:cs typeface="Arial"/>
                        </a:rPr>
                        <a:t>Използва</a:t>
                      </a:r>
                      <a:r>
                        <a:rPr lang="ru-RU" sz="1800" dirty="0">
                          <a:latin typeface="Arial Narrow"/>
                          <a:cs typeface="Arial"/>
                        </a:rPr>
                        <a:t> се за </a:t>
                      </a:r>
                      <a:r>
                        <a:rPr lang="ru-RU" sz="1800" dirty="0" err="1">
                          <a:latin typeface="Arial Narrow"/>
                          <a:cs typeface="Arial"/>
                        </a:rPr>
                        <a:t>писане</a:t>
                      </a:r>
                      <a:r>
                        <a:rPr lang="ru-RU" sz="1800" baseline="0" dirty="0">
                          <a:latin typeface="Arial Narrow"/>
                          <a:cs typeface="Arial"/>
                        </a:rPr>
                        <a:t> или </a:t>
                      </a:r>
                      <a:r>
                        <a:rPr lang="ru-RU" sz="1800" dirty="0" err="1">
                          <a:latin typeface="Arial Narrow"/>
                          <a:cs typeface="Arial"/>
                        </a:rPr>
                        <a:t>редактиране</a:t>
                      </a:r>
                      <a:r>
                        <a:rPr lang="ru-RU" sz="1800" dirty="0">
                          <a:latin typeface="Arial Narrow"/>
                          <a:cs typeface="Arial"/>
                        </a:rPr>
                        <a:t> на документация </a:t>
                      </a:r>
                      <a:r>
                        <a:rPr lang="ru-RU" sz="1800" dirty="0" err="1">
                          <a:latin typeface="Arial Narrow"/>
                          <a:cs typeface="Arial"/>
                        </a:rPr>
                        <a:t>ръчно</a:t>
                      </a:r>
                      <a:endParaRPr lang="en-US" sz="1800" dirty="0">
                        <a:latin typeface="Arial Narrow"/>
                        <a:cs typeface="Arial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sz="180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 err="1">
                          <a:latin typeface="Arial Narrow"/>
                          <a:cs typeface="Arial"/>
                        </a:rPr>
                        <a:t>Подходящ</a:t>
                      </a:r>
                      <a:r>
                        <a:rPr lang="ru-RU" sz="1800" dirty="0">
                          <a:latin typeface="Arial Narrow"/>
                          <a:cs typeface="Arial"/>
                        </a:rPr>
                        <a:t> за </a:t>
                      </a:r>
                      <a:r>
                        <a:rPr lang="ru-RU" sz="1800" dirty="0" err="1">
                          <a:latin typeface="Arial Narrow"/>
                          <a:cs typeface="Arial"/>
                        </a:rPr>
                        <a:t>проектиране</a:t>
                      </a:r>
                      <a:r>
                        <a:rPr lang="ru-RU" sz="1800" dirty="0">
                          <a:latin typeface="Arial Narrow"/>
                          <a:cs typeface="Arial"/>
                        </a:rPr>
                        <a:t> на API от </a:t>
                      </a:r>
                      <a:r>
                        <a:rPr lang="ru-RU" sz="1800" dirty="0" err="1">
                          <a:latin typeface="Arial Narrow"/>
                          <a:cs typeface="Arial"/>
                        </a:rPr>
                        <a:t>нулата</a:t>
                      </a:r>
                      <a:endParaRPr lang="en-US" sz="1800" dirty="0">
                        <a:latin typeface="Arial Narrow"/>
                        <a:cs typeface="Arial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sz="180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 err="1">
                          <a:latin typeface="Arial Narrow"/>
                          <a:cs typeface="Arial"/>
                        </a:rPr>
                        <a:t>Работи</a:t>
                      </a:r>
                      <a:r>
                        <a:rPr lang="ru-RU" sz="1800" dirty="0">
                          <a:latin typeface="Arial Narrow"/>
                          <a:cs typeface="Arial"/>
                        </a:rPr>
                        <a:t> </a:t>
                      </a:r>
                      <a:r>
                        <a:rPr lang="ru-RU" sz="1800" dirty="0" err="1">
                          <a:latin typeface="Arial Narrow"/>
                          <a:cs typeface="Arial"/>
                        </a:rPr>
                        <a:t>със</a:t>
                      </a:r>
                      <a:r>
                        <a:rPr lang="ru-RU" sz="1800" dirty="0">
                          <a:latin typeface="Arial Narrow"/>
                          <a:cs typeface="Arial"/>
                        </a:rPr>
                        <a:t> YAML или JSON</a:t>
                      </a:r>
                      <a:endParaRPr lang="en-US" sz="1800" dirty="0">
                        <a:latin typeface="Arial Narrow"/>
                        <a:cs typeface="Arial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180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>
                          <a:latin typeface="Arial Narrow"/>
                          <a:cs typeface="Arial"/>
                        </a:rPr>
                        <a:t>Пример</a:t>
                      </a:r>
                      <a:r>
                        <a:rPr lang="en-US" sz="1800" baseline="0" dirty="0">
                          <a:latin typeface="Arial Narrow"/>
                          <a:cs typeface="Arial"/>
                        </a:rPr>
                        <a:t>: </a:t>
                      </a:r>
                      <a:r>
                        <a:rPr lang="en-US" sz="1800" dirty="0">
                          <a:latin typeface="Arial Narrow"/>
                          <a:cs typeface="Arial"/>
                          <a:hlinkClick r:id="rId4"/>
                        </a:rPr>
                        <a:t>https://editor.swagger.io</a:t>
                      </a:r>
                      <a:r>
                        <a:rPr lang="bg-BG" sz="1800" dirty="0">
                          <a:latin typeface="Arial Narrow"/>
                          <a:cs typeface="Arial"/>
                        </a:rPr>
                        <a:t> е онлайн</a:t>
                      </a:r>
                      <a:r>
                        <a:rPr lang="bg-BG" sz="1800" baseline="0" dirty="0">
                          <a:latin typeface="Arial Narrow"/>
                          <a:cs typeface="Arial"/>
                        </a:rPr>
                        <a:t> сайт където се създават и преглеждат </a:t>
                      </a:r>
                      <a:r>
                        <a:rPr lang="en-US" sz="1800" baseline="0" dirty="0">
                          <a:latin typeface="Arial Narrow"/>
                          <a:cs typeface="Arial"/>
                        </a:rPr>
                        <a:t>API </a:t>
                      </a:r>
                      <a:r>
                        <a:rPr lang="bg-BG" sz="1800" baseline="0" dirty="0">
                          <a:latin typeface="Arial Narrow"/>
                          <a:cs typeface="Arial"/>
                        </a:rPr>
                        <a:t>спецификации.</a:t>
                      </a:r>
                      <a:endParaRPr lang="bg-BG" sz="1800" dirty="0">
                        <a:latin typeface="Arial Narrow"/>
                        <a:cs typeface="Arial"/>
                      </a:endParaRPr>
                    </a:p>
                  </a:txBody>
                  <a:tcPr marL="83551" marR="83551" marT="41775" marB="41775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>
                          <a:latin typeface="Arial Narrow"/>
                        </a:rPr>
                        <a:t>Автоматично </a:t>
                      </a:r>
                      <a:r>
                        <a:rPr lang="ru-RU" sz="1800" dirty="0" err="1">
                          <a:latin typeface="Arial Narrow"/>
                        </a:rPr>
                        <a:t>създава</a:t>
                      </a:r>
                      <a:r>
                        <a:rPr lang="ru-RU" sz="1800" dirty="0">
                          <a:latin typeface="Arial Narrow"/>
                        </a:rPr>
                        <a:t> код за клиента или </a:t>
                      </a:r>
                      <a:r>
                        <a:rPr lang="ru-RU" sz="1800" dirty="0" err="1">
                          <a:latin typeface="Arial Narrow"/>
                        </a:rPr>
                        <a:t>сървъра</a:t>
                      </a:r>
                      <a:r>
                        <a:rPr lang="ru-RU" sz="1800" dirty="0">
                          <a:latin typeface="Arial Narrow"/>
                        </a:rPr>
                        <a:t> от вече написана документация</a:t>
                      </a:r>
                      <a:r>
                        <a:rPr lang="en-US" sz="1800" baseline="0" dirty="0">
                          <a:latin typeface="Arial Narrow"/>
                        </a:rPr>
                        <a:t> </a:t>
                      </a:r>
                      <a:r>
                        <a:rPr lang="ru-RU" sz="1800" dirty="0">
                          <a:latin typeface="Arial Narrow"/>
                        </a:rPr>
                        <a:t>(от </a:t>
                      </a:r>
                      <a:r>
                        <a:rPr lang="en-US" sz="1800" dirty="0">
                          <a:latin typeface="Arial Narrow"/>
                        </a:rPr>
                        <a:t>Editor </a:t>
                      </a:r>
                      <a:r>
                        <a:rPr lang="ru-RU" sz="1800" dirty="0">
                          <a:latin typeface="Arial Narrow"/>
                        </a:rPr>
                        <a:t>или </a:t>
                      </a:r>
                      <a:r>
                        <a:rPr lang="en-US" sz="1800" dirty="0">
                          <a:latin typeface="Arial Narrow"/>
                        </a:rPr>
                        <a:t>UI).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sz="1800">
                        <a:latin typeface="Arial Narrow" panose="020B0606020202030204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>
                          <a:latin typeface="Arial Narrow"/>
                          <a:cs typeface="Arial"/>
                        </a:rPr>
                        <a:t>Пример:</a:t>
                      </a:r>
                      <a:r>
                        <a:rPr lang="bg-BG" sz="1800" baseline="0" dirty="0">
                          <a:latin typeface="Arial Narrow"/>
                          <a:cs typeface="Arial"/>
                        </a:rPr>
                        <a:t> </a:t>
                      </a:r>
                      <a:r>
                        <a:rPr lang="ru-RU" sz="1800" dirty="0" err="1">
                          <a:latin typeface="Arial Narrow"/>
                          <a:cs typeface="Arial"/>
                        </a:rPr>
                        <a:t>Имаш</a:t>
                      </a:r>
                      <a:r>
                        <a:rPr lang="ru-RU" sz="1800" dirty="0">
                          <a:latin typeface="Arial Narrow"/>
                          <a:cs typeface="Arial"/>
                        </a:rPr>
                        <a:t> описано API в </a:t>
                      </a:r>
                      <a:r>
                        <a:rPr lang="ru-RU" sz="1800" dirty="0" err="1">
                          <a:latin typeface="Arial Narrow"/>
                          <a:cs typeface="Arial"/>
                        </a:rPr>
                        <a:t>OpenAPI</a:t>
                      </a:r>
                      <a:r>
                        <a:rPr lang="ru-RU" sz="1800" dirty="0">
                          <a:latin typeface="Arial Narrow"/>
                          <a:cs typeface="Arial"/>
                        </a:rPr>
                        <a:t> файл </a:t>
                      </a:r>
                      <a:r>
                        <a:rPr lang="en-US" sz="1800" dirty="0">
                          <a:latin typeface="Arial Narrow"/>
                          <a:cs typeface="Arial"/>
                        </a:rPr>
                        <a:t>,</a:t>
                      </a:r>
                      <a:r>
                        <a:rPr lang="bg-BG" sz="1800" dirty="0">
                          <a:latin typeface="Arial Narrow"/>
                          <a:cs typeface="Arial"/>
                        </a:rPr>
                        <a:t>после</a:t>
                      </a:r>
                      <a:r>
                        <a:rPr lang="bg-BG" sz="1800" baseline="0" dirty="0">
                          <a:latin typeface="Arial Narrow"/>
                          <a:cs typeface="Arial"/>
                        </a:rPr>
                        <a:t> </a:t>
                      </a:r>
                      <a:r>
                        <a:rPr lang="ru-RU" sz="1800" baseline="0" dirty="0" err="1">
                          <a:latin typeface="Arial Narrow"/>
                          <a:cs typeface="Arial"/>
                        </a:rPr>
                        <a:t>п</a:t>
                      </a:r>
                      <a:r>
                        <a:rPr lang="ru-RU" sz="1800" dirty="0" err="1">
                          <a:latin typeface="Arial Narrow"/>
                          <a:cs typeface="Arial"/>
                        </a:rPr>
                        <a:t>ускаш</a:t>
                      </a:r>
                      <a:r>
                        <a:rPr lang="ru-RU" sz="1800" dirty="0">
                          <a:latin typeface="Arial Narrow"/>
                          <a:cs typeface="Arial"/>
                        </a:rPr>
                        <a:t> </a:t>
                      </a:r>
                      <a:r>
                        <a:rPr lang="ru-RU" sz="1800" dirty="0" err="1">
                          <a:latin typeface="Arial Narrow"/>
                          <a:cs typeface="Arial"/>
                        </a:rPr>
                        <a:t>Swagger</a:t>
                      </a:r>
                      <a:r>
                        <a:rPr lang="ru-RU" sz="1800" dirty="0">
                          <a:latin typeface="Arial Narrow"/>
                          <a:cs typeface="Arial"/>
                        </a:rPr>
                        <a:t>  </a:t>
                      </a:r>
                      <a:r>
                        <a:rPr lang="ru-RU" sz="1800" dirty="0" err="1">
                          <a:latin typeface="Arial Narrow"/>
                          <a:cs typeface="Arial"/>
                        </a:rPr>
                        <a:t>Codegen</a:t>
                      </a:r>
                      <a:r>
                        <a:rPr lang="ru-RU" sz="1800" dirty="0">
                          <a:latin typeface="Arial Narrow"/>
                          <a:cs typeface="Arial"/>
                        </a:rPr>
                        <a:t> </a:t>
                      </a:r>
                      <a:r>
                        <a:rPr lang="ru-RU" sz="1800" baseline="0" dirty="0">
                          <a:latin typeface="Arial Narrow"/>
                          <a:cs typeface="Arial"/>
                        </a:rPr>
                        <a:t> и </a:t>
                      </a:r>
                      <a:r>
                        <a:rPr lang="ru-RU" sz="1800" baseline="0" dirty="0" err="1">
                          <a:latin typeface="Arial Narrow"/>
                          <a:cs typeface="Arial"/>
                        </a:rPr>
                        <a:t>ти</a:t>
                      </a:r>
                      <a:r>
                        <a:rPr lang="ru-RU" sz="1800" dirty="0">
                          <a:latin typeface="Arial Narrow"/>
                          <a:cs typeface="Arial"/>
                        </a:rPr>
                        <a:t> </a:t>
                      </a:r>
                      <a:r>
                        <a:rPr lang="ru-RU" sz="1800" dirty="0" err="1">
                          <a:latin typeface="Arial Narrow"/>
                          <a:cs typeface="Arial"/>
                        </a:rPr>
                        <a:t>генерира</a:t>
                      </a:r>
                      <a:r>
                        <a:rPr lang="ru-RU" sz="1800" dirty="0">
                          <a:latin typeface="Arial Narrow"/>
                          <a:cs typeface="Arial"/>
                        </a:rPr>
                        <a:t> готов </a:t>
                      </a:r>
                      <a:r>
                        <a:rPr lang="ru-RU" sz="1800" dirty="0" err="1">
                          <a:latin typeface="Arial Narrow"/>
                          <a:cs typeface="Arial"/>
                        </a:rPr>
                        <a:t>клиентски</a:t>
                      </a:r>
                      <a:r>
                        <a:rPr lang="ru-RU" sz="1800" dirty="0">
                          <a:latin typeface="Arial Narrow"/>
                          <a:cs typeface="Arial"/>
                        </a:rPr>
                        <a:t> код за </a:t>
                      </a:r>
                      <a:r>
                        <a:rPr lang="ru-RU" sz="1800" dirty="0" err="1">
                          <a:latin typeface="Arial Narrow"/>
                          <a:cs typeface="Arial"/>
                        </a:rPr>
                        <a:t>връзка</a:t>
                      </a:r>
                      <a:r>
                        <a:rPr lang="ru-RU" sz="1800" dirty="0">
                          <a:latin typeface="Arial Narrow"/>
                          <a:cs typeface="Arial"/>
                        </a:rPr>
                        <a:t> с </a:t>
                      </a:r>
                      <a:r>
                        <a:rPr lang="ru-RU" sz="1800" dirty="0" err="1">
                          <a:latin typeface="Arial Narrow"/>
                          <a:cs typeface="Arial"/>
                        </a:rPr>
                        <a:t>това</a:t>
                      </a:r>
                      <a:r>
                        <a:rPr lang="ru-RU" sz="1800" dirty="0">
                          <a:latin typeface="Arial Narrow"/>
                          <a:cs typeface="Arial"/>
                        </a:rPr>
                        <a:t> API.</a:t>
                      </a:r>
                      <a:endParaRPr lang="bg-BG" sz="1800" dirty="0">
                        <a:latin typeface="Arial Narrow"/>
                        <a:cs typeface="Arial"/>
                      </a:endParaRPr>
                    </a:p>
                  </a:txBody>
                  <a:tcPr marL="83551" marR="83551" marT="41775" marB="41775"/>
                </a:tc>
                <a:extLst>
                  <a:ext uri="{0D108BD9-81ED-4DB2-BD59-A6C34878D82A}">
                    <a16:rowId xmlns:a16="http://schemas.microsoft.com/office/drawing/2014/main" val="921528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9664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E5448-113C-0429-F623-229AB796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804" y="3072465"/>
            <a:ext cx="8924392" cy="105827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4100" dirty="0" err="1"/>
              <a:t>Защо</a:t>
            </a:r>
            <a:r>
              <a:rPr lang="ru-RU" sz="4100" dirty="0"/>
              <a:t> </a:t>
            </a:r>
            <a:r>
              <a:rPr lang="en-US" sz="4100" dirty="0"/>
              <a:t>Swagger</a:t>
            </a:r>
            <a:r>
              <a:rPr lang="bg-BG" sz="4100" dirty="0"/>
              <a:t> е</a:t>
            </a:r>
            <a:r>
              <a:rPr lang="ru-RU" sz="4100" dirty="0"/>
              <a:t> полезен в </a:t>
            </a:r>
            <a:r>
              <a:rPr lang="ru-RU" sz="4100" dirty="0" err="1"/>
              <a:t>проектите</a:t>
            </a:r>
            <a:r>
              <a:rPr lang="en-US" sz="4100" dirty="0"/>
              <a:t> ?</a:t>
            </a:r>
            <a:endParaRPr lang="en-US" sz="4100" kern="1200" dirty="0"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95B176-FA0E-4B6A-A190-5E2E82BEA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8F779DE-4744-42D6-9C74-33EC9446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30A55F-CB7D-040F-A828-B1A583709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207" y="2752316"/>
            <a:ext cx="8309586" cy="2756848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</a:pPr>
            <a:endParaRPr lang="bg-BG" sz="200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n-GB" sz="20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60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-205216" y="-79934"/>
            <a:ext cx="8778788" cy="3869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Помага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теб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и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други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програмисти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да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видят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  <a:p>
            <a:pPr marL="1028700" marR="0" lvl="1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какви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пътища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направени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</a:t>
            </a:r>
          </a:p>
          <a:p>
            <a:pPr marL="1028700" marR="0" lvl="1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какви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параметри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приемат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5715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и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дали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задължителни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</a:t>
            </a:r>
          </a:p>
          <a:p>
            <a:pPr marL="1028700" marR="0" lvl="1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какви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отговори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връщат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 rotWithShape="1">
          <a:blip r:embed="rId2"/>
          <a:srcRect t="3521" b="1958"/>
          <a:stretch/>
        </p:blipFill>
        <p:spPr>
          <a:xfrm>
            <a:off x="4973917" y="371327"/>
            <a:ext cx="6958107" cy="2848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1" y="3439334"/>
            <a:ext cx="7421323" cy="2902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ово поле 3"/>
          <p:cNvSpPr txBox="1"/>
          <p:nvPr/>
        </p:nvSpPr>
        <p:spPr>
          <a:xfrm>
            <a:off x="7650650" y="4557279"/>
            <a:ext cx="463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Изключително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полезен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CRUD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операции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2592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353841" y="1951031"/>
            <a:ext cx="10381212" cy="3817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Генериране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клиентски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  <a:p>
            <a:pPr marL="1028700" marR="0" lvl="1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Съществуват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инструменти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които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вземат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Swagger/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OpenAPI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описанията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и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генерират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автоматично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клиентски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библиотеки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например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JavaScript,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TypeScript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Python, и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др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.),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което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ускорява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интеграцията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5715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Улеснява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тестването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време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разработка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B0604020202020204" pitchFamily="34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1400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 поле 6"/>
          <p:cNvSpPr txBox="1"/>
          <p:nvPr/>
        </p:nvSpPr>
        <p:spPr>
          <a:xfrm>
            <a:off x="1154511" y="1520366"/>
            <a:ext cx="10381212" cy="3817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B0604020202020204" pitchFamily="34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2"/>
          <a:srcRect l="134"/>
          <a:stretch/>
        </p:blipFill>
        <p:spPr>
          <a:xfrm>
            <a:off x="1506583" y="1748966"/>
            <a:ext cx="9690064" cy="3013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42731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cats in a person&amp;#39;s arms&#10;&#10;AI-generated content may be incorrect.">
            <a:extLst>
              <a:ext uri="{FF2B5EF4-FFF2-40B4-BE49-F238E27FC236}">
                <a16:creationId xmlns:a16="http://schemas.microsoft.com/office/drawing/2014/main" id="{79B2CAEA-2A65-8A13-098B-F68226ACB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932" y="-162"/>
            <a:ext cx="2576594" cy="24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лаковидно 7"/>
          <p:cNvSpPr/>
          <p:nvPr/>
        </p:nvSpPr>
        <p:spPr>
          <a:xfrm>
            <a:off x="3400926" y="1969167"/>
            <a:ext cx="5101389" cy="291966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6EE14-9FD3-FD19-4A56-FDDB8CD2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" y="3017302"/>
            <a:ext cx="10534650" cy="81740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bg-BG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Пример! 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50259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DFBA8F-10D1-2AF0-58BF-50616D54F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ay of blue light representing speed">
            <a:extLst>
              <a:ext uri="{FF2B5EF4-FFF2-40B4-BE49-F238E27FC236}">
                <a16:creationId xmlns:a16="http://schemas.microsoft.com/office/drawing/2014/main" id="{763E4975-B2F2-A611-35C4-F50291355C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4236" r="-1" b="1147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207759-F7CC-DBC2-AB3C-4D1291E14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76" y="1356178"/>
            <a:ext cx="9144000" cy="3063240"/>
          </a:xfrm>
        </p:spPr>
        <p:txBody>
          <a:bodyPr>
            <a:normAutofit fontScale="90000"/>
          </a:bodyPr>
          <a:lstStyle/>
          <a:p>
            <a:r>
              <a:rPr lang="en-GB" sz="4100" dirty="0" err="1">
                <a:solidFill>
                  <a:schemeClr val="bg1"/>
                </a:solidFill>
              </a:rPr>
              <a:t>Изготвили</a:t>
            </a:r>
            <a:r>
              <a:rPr lang="en-GB" sz="4100" dirty="0">
                <a:solidFill>
                  <a:schemeClr val="bg1"/>
                </a:solidFill>
              </a:rPr>
              <a:t>:</a:t>
            </a:r>
            <a:br>
              <a:rPr lang="en-GB" sz="4100" dirty="0">
                <a:solidFill>
                  <a:schemeClr val="bg1"/>
                </a:solidFill>
              </a:rPr>
            </a:br>
            <a:r>
              <a:rPr lang="en-GB" sz="4100" dirty="0" err="1">
                <a:solidFill>
                  <a:schemeClr val="bg1"/>
                </a:solidFill>
              </a:rPr>
              <a:t>Симона</a:t>
            </a:r>
            <a:r>
              <a:rPr lang="en-GB" sz="4100" dirty="0">
                <a:solidFill>
                  <a:schemeClr val="bg1"/>
                </a:solidFill>
              </a:rPr>
              <a:t> </a:t>
            </a:r>
            <a:r>
              <a:rPr lang="en-GB" sz="4100" dirty="0" err="1">
                <a:solidFill>
                  <a:schemeClr val="bg1"/>
                </a:solidFill>
              </a:rPr>
              <a:t>Стойнева</a:t>
            </a:r>
            <a:r>
              <a:rPr lang="en-GB" sz="4100" dirty="0">
                <a:solidFill>
                  <a:schemeClr val="bg1"/>
                </a:solidFill>
              </a:rPr>
              <a:t>, 9MI0700005</a:t>
            </a:r>
            <a:br>
              <a:rPr lang="en-GB" sz="4100" dirty="0">
                <a:solidFill>
                  <a:schemeClr val="bg1"/>
                </a:solidFill>
              </a:rPr>
            </a:br>
            <a:r>
              <a:rPr lang="en-GB" sz="4100" dirty="0" err="1">
                <a:solidFill>
                  <a:schemeClr val="bg1"/>
                </a:solidFill>
              </a:rPr>
              <a:t>Елена</a:t>
            </a:r>
            <a:r>
              <a:rPr lang="en-GB" sz="4100" dirty="0">
                <a:solidFill>
                  <a:schemeClr val="bg1"/>
                </a:solidFill>
              </a:rPr>
              <a:t> </a:t>
            </a:r>
            <a:r>
              <a:rPr lang="en-GB" sz="4100" dirty="0" err="1">
                <a:solidFill>
                  <a:schemeClr val="bg1"/>
                </a:solidFill>
              </a:rPr>
              <a:t>Каптиева</a:t>
            </a:r>
            <a:r>
              <a:rPr lang="en-GB" sz="4100" dirty="0">
                <a:solidFill>
                  <a:schemeClr val="bg1"/>
                </a:solidFill>
              </a:rPr>
              <a:t>, 72069</a:t>
            </a:r>
            <a:br>
              <a:rPr lang="en-GB" sz="4100" dirty="0">
                <a:solidFill>
                  <a:schemeClr val="bg1"/>
                </a:solidFill>
              </a:rPr>
            </a:br>
            <a:r>
              <a:rPr lang="en-GB" sz="4100" dirty="0" err="1">
                <a:solidFill>
                  <a:schemeClr val="bg1"/>
                </a:solidFill>
              </a:rPr>
              <a:t>Радостин</a:t>
            </a:r>
            <a:r>
              <a:rPr lang="en-GB" sz="4100" dirty="0">
                <a:solidFill>
                  <a:schemeClr val="bg1"/>
                </a:solidFill>
              </a:rPr>
              <a:t> </a:t>
            </a:r>
            <a:r>
              <a:rPr lang="en-GB" sz="4100" dirty="0" err="1">
                <a:solidFill>
                  <a:schemeClr val="bg1"/>
                </a:solidFill>
              </a:rPr>
              <a:t>Фичеров</a:t>
            </a:r>
            <a:r>
              <a:rPr lang="en-GB" sz="4100" dirty="0">
                <a:solidFill>
                  <a:schemeClr val="bg1"/>
                </a:solidFill>
              </a:rPr>
              <a:t>, 9MI0700061</a:t>
            </a:r>
            <a:br>
              <a:rPr lang="en-GB" sz="4100" dirty="0">
                <a:solidFill>
                  <a:schemeClr val="bg1"/>
                </a:solidFill>
              </a:rPr>
            </a:br>
            <a:r>
              <a:rPr lang="bg-BG" sz="4100" dirty="0">
                <a:solidFill>
                  <a:schemeClr val="bg1"/>
                </a:solidFill>
              </a:rPr>
              <a:t>Стефани Парашкевова</a:t>
            </a:r>
            <a:r>
              <a:rPr lang="en-US" sz="4100" dirty="0">
                <a:solidFill>
                  <a:schemeClr val="bg1"/>
                </a:solidFill>
              </a:rPr>
              <a:t>,</a:t>
            </a:r>
            <a:r>
              <a:rPr lang="bg-BG" sz="4100" dirty="0">
                <a:solidFill>
                  <a:schemeClr val="bg1"/>
                </a:solidFill>
              </a:rPr>
              <a:t> 3</a:t>
            </a:r>
            <a:r>
              <a:rPr lang="en-US" sz="4100" dirty="0">
                <a:solidFill>
                  <a:schemeClr val="bg1"/>
                </a:solidFill>
              </a:rPr>
              <a:t>MI0700048</a:t>
            </a:r>
            <a:br>
              <a:rPr lang="en-GB" sz="4100" dirty="0">
                <a:solidFill>
                  <a:schemeClr val="bg1"/>
                </a:solidFill>
              </a:rPr>
            </a:br>
            <a:r>
              <a:rPr lang="en-GB" sz="4100" dirty="0" err="1">
                <a:solidFill>
                  <a:schemeClr val="bg1"/>
                </a:solidFill>
              </a:rPr>
              <a:t>Десислава</a:t>
            </a:r>
            <a:r>
              <a:rPr lang="en-GB" sz="4100" dirty="0">
                <a:solidFill>
                  <a:schemeClr val="bg1"/>
                </a:solidFill>
              </a:rPr>
              <a:t> </a:t>
            </a:r>
            <a:r>
              <a:rPr lang="en-GB" sz="4100" dirty="0" err="1">
                <a:solidFill>
                  <a:schemeClr val="bg1"/>
                </a:solidFill>
              </a:rPr>
              <a:t>Стоева</a:t>
            </a:r>
            <a:r>
              <a:rPr lang="en-GB" sz="4100" dirty="0">
                <a:solidFill>
                  <a:schemeClr val="bg1"/>
                </a:solidFill>
              </a:rPr>
              <a:t>, 0MI0700172</a:t>
            </a:r>
          </a:p>
        </p:txBody>
      </p:sp>
      <p:sp>
        <p:nvSpPr>
          <p:cNvPr id="25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t wearing a cone hat&#10;&#10;AI-generated content may be incorrect.">
            <a:extLst>
              <a:ext uri="{FF2B5EF4-FFF2-40B4-BE49-F238E27FC236}">
                <a16:creationId xmlns:a16="http://schemas.microsoft.com/office/drawing/2014/main" id="{9F134D89-A53B-FF0A-6C74-3E8E1075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998" y="0"/>
            <a:ext cx="1574002" cy="20262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4D0E09-7B49-3658-97E7-0E28B0721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38" y="2268"/>
            <a:ext cx="10515600" cy="1325563"/>
          </a:xfrm>
        </p:spPr>
        <p:txBody>
          <a:bodyPr/>
          <a:lstStyle/>
          <a:p>
            <a:pPr algn="ctr"/>
            <a:r>
              <a:rPr lang="en-GB" sz="4000" dirty="0">
                <a:ea typeface="+mj-lt"/>
                <a:cs typeface="+mj-lt"/>
              </a:rPr>
              <a:t>Hello, Express в 6 </a:t>
            </a:r>
            <a:r>
              <a:rPr lang="en-GB" sz="4000" err="1">
                <a:ea typeface="+mj-lt"/>
                <a:cs typeface="+mj-lt"/>
              </a:rPr>
              <a:t>реда</a:t>
            </a:r>
            <a:endParaRPr lang="en-US" sz="400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4CC8736-17D4-6B4C-908C-E89F93A7C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34" y="1179285"/>
            <a:ext cx="8508236" cy="5811761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6350A9-C6E2-F41D-A223-79E995C82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09872" y="1363390"/>
            <a:ext cx="7841489" cy="694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633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t holding a pen&#10;&#10;AI-generated content may be incorrect.">
            <a:extLst>
              <a:ext uri="{FF2B5EF4-FFF2-40B4-BE49-F238E27FC236}">
                <a16:creationId xmlns:a16="http://schemas.microsoft.com/office/drawing/2014/main" id="{54BDE2C6-7DF4-FF63-22FC-CF5559016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57" y="0"/>
            <a:ext cx="1889502" cy="2363492"/>
          </a:xfrm>
          <a:prstGeom prst="rect">
            <a:avLst/>
          </a:prstGeom>
        </p:spPr>
      </p:pic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DAD6EF9-6837-1490-397D-B996164C6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52777" y="1714560"/>
            <a:ext cx="12242908" cy="2190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D92CE7F4-7C41-7FAF-27C6-4F42C923E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" y="4585910"/>
            <a:ext cx="8915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594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094277B-9E11-8EE4-788A-0972F470E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70650"/>
            <a:ext cx="11734800" cy="475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85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6EE14-9FD3-FD19-4A56-FDDB8CD2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 err="1">
                <a:ea typeface="+mj-lt"/>
                <a:cs typeface="+mj-lt"/>
              </a:rPr>
              <a:t>Как</a:t>
            </a:r>
            <a:r>
              <a:rPr lang="en-US" sz="3600" kern="1200" dirty="0">
                <a:ea typeface="+mj-lt"/>
                <a:cs typeface="+mj-lt"/>
              </a:rPr>
              <a:t> </a:t>
            </a:r>
            <a:r>
              <a:rPr lang="en-US" sz="3600" kern="1200" dirty="0" err="1">
                <a:ea typeface="+mj-lt"/>
                <a:cs typeface="+mj-lt"/>
              </a:rPr>
              <a:t>да</a:t>
            </a:r>
            <a:r>
              <a:rPr lang="en-US" sz="3600" kern="12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проверим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kern="1200" dirty="0">
                <a:ea typeface="+mj-lt"/>
                <a:cs typeface="+mj-lt"/>
              </a:rPr>
              <a:t>HTTP </a:t>
            </a:r>
            <a:r>
              <a:rPr lang="en-US" sz="3600" kern="1200" dirty="0" err="1">
                <a:ea typeface="+mj-lt"/>
                <a:cs typeface="+mj-lt"/>
              </a:rPr>
              <a:t>статус</a:t>
            </a:r>
            <a:r>
              <a:rPr lang="en-US" sz="3600" kern="1200" dirty="0">
                <a:ea typeface="+mj-lt"/>
                <a:cs typeface="+mj-lt"/>
              </a:rPr>
              <a:t> </a:t>
            </a:r>
            <a:r>
              <a:rPr lang="en-US" sz="3600" kern="1200" dirty="0" err="1">
                <a:ea typeface="+mj-lt"/>
                <a:cs typeface="+mj-lt"/>
              </a:rPr>
              <a:t>кода</a:t>
            </a:r>
            <a:r>
              <a:rPr lang="en-US" sz="3600" kern="1200" dirty="0">
                <a:ea typeface="+mj-lt"/>
                <a:cs typeface="+mj-lt"/>
              </a:rPr>
              <a:t>?</a:t>
            </a:r>
            <a:endParaRPr lang="en-US" dirty="0">
              <a:ea typeface="+mj-lt"/>
              <a:cs typeface="+mj-lt"/>
            </a:endParaRP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045D0B4-0509-147C-3615-A7B5346C2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152" y="2197020"/>
            <a:ext cx="10781695" cy="4406832"/>
          </a:xfrm>
        </p:spPr>
      </p:pic>
    </p:spTree>
    <p:extLst>
      <p:ext uri="{BB962C8B-B14F-4D97-AF65-F5344CB8AC3E}">
        <p14:creationId xmlns:p14="http://schemas.microsoft.com/office/powerpoint/2010/main" val="25051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A35EF-ADCE-33F1-9946-70735588E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83" y="447761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REST: методи, кодове, идемпотентност</a:t>
            </a:r>
          </a:p>
        </p:txBody>
      </p:sp>
      <p:pic>
        <p:nvPicPr>
          <p:cNvPr id="4" name="Content Placeholder 3" descr="A white table with black text&#10;&#10;AI-generated content may be incorrect.">
            <a:extLst>
              <a:ext uri="{FF2B5EF4-FFF2-40B4-BE49-F238E27FC236}">
                <a16:creationId xmlns:a16="http://schemas.microsoft.com/office/drawing/2014/main" id="{C98BB6F5-4BDC-5574-A7E4-D585C6B4C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19" b="3029"/>
          <a:stretch/>
        </p:blipFill>
        <p:spPr>
          <a:xfrm>
            <a:off x="1348668" y="1848830"/>
            <a:ext cx="9486887" cy="484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73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422a224-eab6-464c-8026-f7d899099718}" enabled="1" method="Privileged" siteId="{8153d5b9-7993-4a88-9cda-69a07754949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931</Words>
  <Application>Microsoft Office PowerPoint</Application>
  <PresentationFormat>Widescreen</PresentationFormat>
  <Paragraphs>150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Aptos</vt:lpstr>
      <vt:lpstr>Aptos Display</vt:lpstr>
      <vt:lpstr>Arial</vt:lpstr>
      <vt:lpstr>Arial Narrow</vt:lpstr>
      <vt:lpstr>Arial,Sans-Serif</vt:lpstr>
      <vt:lpstr>Calibri</vt:lpstr>
      <vt:lpstr>Consolas</vt:lpstr>
      <vt:lpstr>Courier New</vt:lpstr>
      <vt:lpstr>Wingdings</vt:lpstr>
      <vt:lpstr>office theme</vt:lpstr>
      <vt:lpstr>Express.js</vt:lpstr>
      <vt:lpstr>Какво е Express.js? </vt:lpstr>
      <vt:lpstr>Пътят на заявката – мястото на Express.js </vt:lpstr>
      <vt:lpstr>Слоеве в Express архитектурата</vt:lpstr>
      <vt:lpstr>Hello, Express в 6 реда</vt:lpstr>
      <vt:lpstr>PowerPoint Presentation</vt:lpstr>
      <vt:lpstr>PowerPoint Presentation</vt:lpstr>
      <vt:lpstr>Как да проверим HTTP статус кода?</vt:lpstr>
      <vt:lpstr>REST: методи, кодове, идемпотентност</vt:lpstr>
      <vt:lpstr>PowerPoint Presentation</vt:lpstr>
      <vt:lpstr>Express.js-Middleware, next() &amp; Error Handling</vt:lpstr>
      <vt:lpstr>Какво е Middleware в Express.js</vt:lpstr>
      <vt:lpstr>Как работи Middleware потокът</vt:lpstr>
      <vt:lpstr>Ползи от ползването на Middleware функции</vt:lpstr>
      <vt:lpstr>Демонстрация: Поток на заявки с Middleware</vt:lpstr>
      <vt:lpstr>Express.js – Рутери и Модуларизация</vt:lpstr>
      <vt:lpstr>Какво е маршрутизиране (routing)?</vt:lpstr>
      <vt:lpstr>Пример за базов маршрут</vt:lpstr>
      <vt:lpstr>Какво е Express Router?</vt:lpstr>
      <vt:lpstr>Пример за Router</vt:lpstr>
      <vt:lpstr>Пример за Router</vt:lpstr>
      <vt:lpstr>Използване на Router в app.js</vt:lpstr>
      <vt:lpstr>Какво е модуларизация?</vt:lpstr>
      <vt:lpstr>Примерна структура на приложение</vt:lpstr>
      <vt:lpstr>Предимства на рутери и модуларизация</vt:lpstr>
      <vt:lpstr>Express.js-CRUD</vt:lpstr>
      <vt:lpstr>CRUD   </vt:lpstr>
      <vt:lpstr>“curl” заявка   </vt:lpstr>
      <vt:lpstr>Пример за “curl” заявки</vt:lpstr>
      <vt:lpstr>PowerPoint Presentation</vt:lpstr>
      <vt:lpstr>POST /students - Създаване на нов студент</vt:lpstr>
      <vt:lpstr>GET filter</vt:lpstr>
      <vt:lpstr>GET all</vt:lpstr>
      <vt:lpstr>GET by ID - Търсене на студент по ID</vt:lpstr>
      <vt:lpstr>GET by ID - Търсене на студент по ID</vt:lpstr>
      <vt:lpstr>PUT - пълна замяна на студент</vt:lpstr>
      <vt:lpstr>PUT - пълна замяна на студент</vt:lpstr>
      <vt:lpstr>PATCH – частична промяна на данните на студент</vt:lpstr>
      <vt:lpstr>DELETE – изтриване на студент</vt:lpstr>
      <vt:lpstr>DELETE – изтриване на студент</vt:lpstr>
      <vt:lpstr>Express.js-Swagger</vt:lpstr>
      <vt:lpstr>Какво е Swagger? </vt:lpstr>
      <vt:lpstr>Основни компоненти на Swagger</vt:lpstr>
      <vt:lpstr>Защо Swagger е полезен в проектите ?</vt:lpstr>
      <vt:lpstr>PowerPoint Presentation</vt:lpstr>
      <vt:lpstr>PowerPoint Presentation</vt:lpstr>
      <vt:lpstr>PowerPoint Presentation</vt:lpstr>
      <vt:lpstr>Пример! </vt:lpstr>
      <vt:lpstr>Изготвили: Симона Стойнева, 9MI0700005 Елена Каптиева, 72069 Радостин Фичеров, 9MI0700061 Стефани Парашкевова, 3MI0700048 Десислава Стоева, 0MI0700172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Express.js</dc:title>
  <dc:creator>User</dc:creator>
  <cp:lastModifiedBy>Elena Kaptieva</cp:lastModifiedBy>
  <cp:revision>812</cp:revision>
  <dcterms:created xsi:type="dcterms:W3CDTF">2025-04-22T18:14:20Z</dcterms:created>
  <dcterms:modified xsi:type="dcterms:W3CDTF">2025-05-09T08:12:18Z</dcterms:modified>
</cp:coreProperties>
</file>