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8" r:id="rId4"/>
    <p:sldId id="266" r:id="rId5"/>
    <p:sldId id="269" r:id="rId6"/>
    <p:sldId id="264" r:id="rId7"/>
    <p:sldId id="267" r:id="rId8"/>
    <p:sldId id="268" r:id="rId9"/>
    <p:sldId id="259" r:id="rId10"/>
    <p:sldId id="271" r:id="rId11"/>
    <p:sldId id="272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705B1-1F1A-FEC2-A5B0-DDF788AAB038}" v="550" dt="2024-04-04T20:16:38.890"/>
    <p1510:client id="{425DF8DF-0F99-C992-3C6E-BAA0995513B0}" v="686" dt="2024-04-04T12:37:02.822"/>
    <p1510:client id="{491425E2-2598-529F-131F-6DBECA481FCA}" v="90" dt="2024-04-04T13:21:42.810"/>
    <p1510:client id="{7C83AB49-50B0-9BD1-2268-03F7FFB6A7CB}" v="36" dt="2024-04-04T18:53:13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269669" y="1237124"/>
            <a:ext cx="8361229" cy="2098226"/>
          </a:xfrm>
        </p:spPr>
        <p:txBody>
          <a:bodyPr/>
          <a:lstStyle/>
          <a:p>
            <a:pPr algn="l"/>
            <a:r>
              <a:rPr lang="bg-BG" sz="4400" b="1" dirty="0">
                <a:solidFill>
                  <a:schemeClr val="tx1"/>
                </a:solidFill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Нормален поток </a:t>
            </a:r>
            <a:r>
              <a:rPr lang="en-US" sz="4400" b="1" dirty="0">
                <a:solidFill>
                  <a:schemeClr val="tx1"/>
                </a:solidFill>
                <a:latin typeface="Cascadia Code SemiBold"/>
                <a:cs typeface="Cascadia Code SemiBold" panose="020B0609020000020004" pitchFamily="49" charset="0"/>
              </a:rPr>
              <a:t>vs </a:t>
            </a:r>
            <a:br>
              <a:rPr lang="bg-BG" sz="4400" b="1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4400" b="1" dirty="0">
                <a:solidFill>
                  <a:schemeClr val="tx1"/>
                </a:solidFill>
                <a:latin typeface="Cascadia Code SemiBold"/>
                <a:cs typeface="Cascadia Code SemiBold" panose="020B0609020000020004" pitchFamily="49" charset="0"/>
              </a:rPr>
              <a:t>Grid </a:t>
            </a:r>
            <a:r>
              <a:rPr lang="bg-BG" sz="4400" b="1" dirty="0">
                <a:solidFill>
                  <a:schemeClr val="tx1"/>
                </a:solidFill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модел </a:t>
            </a:r>
            <a:r>
              <a:rPr lang="en-US" sz="4400" b="1" dirty="0">
                <a:solidFill>
                  <a:schemeClr val="tx1"/>
                </a:solidFill>
                <a:latin typeface="Cascadia Code SemiBold"/>
                <a:cs typeface="Cascadia Code SemiBold" panose="020B0609020000020004" pitchFamily="49" charset="0"/>
              </a:rPr>
              <a:t>vs </a:t>
            </a:r>
            <a:br>
              <a:rPr lang="bg-BG" sz="4400" b="1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4400" b="1" dirty="0">
                <a:solidFill>
                  <a:schemeClr val="tx1"/>
                </a:solidFill>
                <a:latin typeface="Cascadia Code SemiBold"/>
                <a:cs typeface="Cascadia Code SemiBold" panose="020B0609020000020004" pitchFamily="49" charset="0"/>
              </a:rPr>
              <a:t>Flex </a:t>
            </a:r>
            <a:r>
              <a:rPr lang="bg-BG" sz="4400" b="1" dirty="0">
                <a:solidFill>
                  <a:schemeClr val="tx1"/>
                </a:solidFill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модел</a:t>
            </a:r>
            <a:endParaRPr lang="en-US" sz="4400" b="1" dirty="0">
              <a:solidFill>
                <a:schemeClr val="tx1"/>
              </a:solidFill>
              <a:latin typeface="Cascadia Code SemiBold"/>
              <a:cs typeface="Cascadia Code SemiBold" panose="020B0609020000020004" pitchFamily="49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6097401" y="3583920"/>
            <a:ext cx="4888735" cy="263268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bg-BG" sz="2400" dirty="0"/>
              <a:t>Изготвили: </a:t>
            </a:r>
            <a:endParaRPr lang="en-US" sz="2400" dirty="0"/>
          </a:p>
          <a:p>
            <a:pPr algn="r"/>
            <a:r>
              <a:rPr lang="bg-BG" sz="2400" dirty="0"/>
              <a:t>Янко Янков,</a:t>
            </a:r>
          </a:p>
          <a:p>
            <a:pPr algn="r"/>
            <a:r>
              <a:rPr lang="bg-BG" sz="2400" dirty="0"/>
              <a:t>Йоанна Йотова,</a:t>
            </a:r>
            <a:endParaRPr lang="bg-BG" dirty="0"/>
          </a:p>
          <a:p>
            <a:pPr algn="r"/>
            <a:r>
              <a:rPr lang="bg-BG" sz="2400" dirty="0"/>
              <a:t>Велислава Златинова,</a:t>
            </a:r>
          </a:p>
          <a:p>
            <a:pPr algn="r"/>
            <a:r>
              <a:rPr lang="bg-BG" sz="2400" dirty="0"/>
              <a:t>Мария </a:t>
            </a:r>
            <a:r>
              <a:rPr lang="bg-BG" sz="2400" dirty="0" err="1"/>
              <a:t>Лафчиева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9112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0376-0D48-7A91-523E-5EE4ECF0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Grid </a:t>
            </a:r>
            <a:r>
              <a:rPr lang="en-GB" b="1" err="1"/>
              <a:t>модел</a:t>
            </a:r>
            <a:r>
              <a:rPr lang="en-GB" b="1" dirty="0"/>
              <a:t> (</a:t>
            </a:r>
            <a:r>
              <a:rPr lang="en-GB" b="1" err="1"/>
              <a:t>Мрежови</a:t>
            </a:r>
            <a:r>
              <a:rPr lang="en-GB" b="1" dirty="0"/>
              <a:t> </a:t>
            </a:r>
            <a:r>
              <a:rPr lang="en-GB" b="1" err="1"/>
              <a:t>модел</a:t>
            </a:r>
            <a:r>
              <a:rPr lang="en-GB" b="1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58543-952D-CE05-B13C-4C794D969265}"/>
              </a:ext>
            </a:extLst>
          </p:cNvPr>
          <p:cNvSpPr txBox="1"/>
          <p:nvPr/>
        </p:nvSpPr>
        <p:spPr>
          <a:xfrm>
            <a:off x="1367900" y="1899780"/>
            <a:ext cx="3428299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err="1"/>
              <a:t>Важна</a:t>
            </a:r>
            <a:r>
              <a:rPr lang="en-GB" sz="3200" b="1" dirty="0"/>
              <a:t> </a:t>
            </a:r>
            <a:r>
              <a:rPr lang="en-GB" sz="3200" b="1" err="1"/>
              <a:t>терминология</a:t>
            </a:r>
            <a:r>
              <a:rPr lang="en-GB" sz="3200" b="1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Grid Container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Grid Items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Grid Line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Grid Cell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Grid Track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Grid Area</a:t>
            </a:r>
          </a:p>
        </p:txBody>
      </p:sp>
      <p:pic>
        <p:nvPicPr>
          <p:cNvPr id="3" name="Picture 2" descr="A grid of blue squares&#10;&#10;Description automatically generated">
            <a:extLst>
              <a:ext uri="{FF2B5EF4-FFF2-40B4-BE49-F238E27FC236}">
                <a16:creationId xmlns:a16="http://schemas.microsoft.com/office/drawing/2014/main" id="{95F3FB49-4A91-C023-86D2-FD35A68D6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196" y="1896729"/>
            <a:ext cx="5311942" cy="41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5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9F0F4E-1D6C-E0FB-50A1-7E7B109AF861}"/>
              </a:ext>
            </a:extLst>
          </p:cNvPr>
          <p:cNvSpPr txBox="1"/>
          <p:nvPr/>
        </p:nvSpPr>
        <p:spPr>
          <a:xfrm>
            <a:off x="7592238" y="1418519"/>
            <a:ext cx="381331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err="1"/>
              <a:t>Основни</a:t>
            </a:r>
            <a:r>
              <a:rPr lang="en-GB" sz="3200" b="1" dirty="0"/>
              <a:t> </a:t>
            </a:r>
            <a:r>
              <a:rPr lang="en-GB" sz="3200" b="1" err="1"/>
              <a:t>свойства</a:t>
            </a:r>
            <a:r>
              <a:rPr lang="en-GB" sz="3200" b="1" dirty="0"/>
              <a:t> </a:t>
            </a:r>
            <a:r>
              <a:rPr lang="en-GB" sz="3200" b="1" err="1"/>
              <a:t>на</a:t>
            </a:r>
            <a:r>
              <a:rPr lang="en-GB" sz="3200" b="1" dirty="0"/>
              <a:t> Grid Items: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grid-column-start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grid-column-end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grid-row-start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grid-row-end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grid-area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justify-self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align-self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place-self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96A6F-3DE8-990A-1AAC-6A6D2269BE5E}"/>
              </a:ext>
            </a:extLst>
          </p:cNvPr>
          <p:cNvSpPr txBox="1"/>
          <p:nvPr/>
        </p:nvSpPr>
        <p:spPr>
          <a:xfrm>
            <a:off x="1295712" y="1418520"/>
            <a:ext cx="4238425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err="1"/>
              <a:t>Основни</a:t>
            </a:r>
            <a:r>
              <a:rPr lang="en-GB" sz="3200" b="1" dirty="0"/>
              <a:t> </a:t>
            </a:r>
            <a:r>
              <a:rPr lang="en-GB" sz="3200" b="1" err="1"/>
              <a:t>свойства</a:t>
            </a:r>
            <a:r>
              <a:rPr lang="en-GB" sz="3200" b="1" dirty="0"/>
              <a:t> </a:t>
            </a:r>
            <a:r>
              <a:rPr lang="en-GB" sz="3200" b="1" err="1"/>
              <a:t>на</a:t>
            </a:r>
            <a:r>
              <a:rPr lang="en-GB" sz="3200" b="1" dirty="0"/>
              <a:t> Grid Container: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display: grid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grid-template-columns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grid-template-rows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grid-template-areas</a:t>
            </a:r>
          </a:p>
          <a:p>
            <a:pPr marL="342900" indent="-342900">
              <a:buFont typeface="Arial"/>
              <a:buChar char="•"/>
            </a:pPr>
            <a:r>
              <a:rPr lang="en-GB" sz="2800" dirty="0"/>
              <a:t>gap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90003C-A1F4-EE2B-1618-2E4F41FC5AEF}"/>
              </a:ext>
            </a:extLst>
          </p:cNvPr>
          <p:cNvSpPr txBox="1">
            <a:spLocks/>
          </p:cNvSpPr>
          <p:nvPr/>
        </p:nvSpPr>
        <p:spPr>
          <a:xfrm>
            <a:off x="1299411" y="445168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Grid </a:t>
            </a:r>
            <a:r>
              <a:rPr lang="en-GB" b="1" err="1"/>
              <a:t>модел</a:t>
            </a:r>
            <a:r>
              <a:rPr lang="en-GB" b="1" dirty="0"/>
              <a:t> (</a:t>
            </a:r>
            <a:r>
              <a:rPr lang="en-GB" b="1" err="1"/>
              <a:t>Мрежови</a:t>
            </a:r>
            <a:r>
              <a:rPr lang="en-GB" b="1" dirty="0"/>
              <a:t> </a:t>
            </a:r>
            <a:r>
              <a:rPr lang="en-GB" b="1" err="1"/>
              <a:t>модел</a:t>
            </a:r>
            <a:r>
              <a:rPr lang="en-GB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751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46124"/>
              </p:ext>
            </p:extLst>
          </p:nvPr>
        </p:nvGraphicFramePr>
        <p:xfrm>
          <a:off x="381000" y="168088"/>
          <a:ext cx="11472474" cy="64116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787557">
                  <a:extLst>
                    <a:ext uri="{9D8B030D-6E8A-4147-A177-3AD203B41FA5}">
                      <a16:colId xmlns:a16="http://schemas.microsoft.com/office/drawing/2014/main" val="1189564156"/>
                    </a:ext>
                  </a:extLst>
                </a:gridCol>
                <a:gridCol w="5684917">
                  <a:extLst>
                    <a:ext uri="{9D8B030D-6E8A-4147-A177-3AD203B41FA5}">
                      <a16:colId xmlns:a16="http://schemas.microsoft.com/office/drawing/2014/main" val="1024041056"/>
                    </a:ext>
                  </a:extLst>
                </a:gridCol>
              </a:tblGrid>
              <a:tr h="986403">
                <a:tc>
                  <a:txBody>
                    <a:bodyPr/>
                    <a:lstStyle/>
                    <a:p>
                      <a:pPr algn="ctr"/>
                      <a:r>
                        <a:rPr lang="en-US" sz="2600" cap="none" spc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Flex-box</a:t>
                      </a:r>
                      <a:endParaRPr lang="en-US"/>
                    </a:p>
                  </a:txBody>
                  <a:tcPr marL="119158" marR="85113" marT="170226" marB="1702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cap="none" spc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Grid</a:t>
                      </a:r>
                    </a:p>
                  </a:txBody>
                  <a:tcPr marL="119158" marR="85113" marT="170226" marB="170226" anchor="ctr"/>
                </a:tc>
                <a:extLst>
                  <a:ext uri="{0D108BD9-81ED-4DB2-BD59-A6C34878D82A}">
                    <a16:rowId xmlns:a16="http://schemas.microsoft.com/office/drawing/2014/main" val="3163768811"/>
                  </a:ext>
                </a:extLst>
              </a:tr>
              <a:tr h="12421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bg-BG" sz="2200" cap="none" spc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Едноизмерни</a:t>
                      </a:r>
                      <a:r>
                        <a:rPr lang="bg-BG" sz="2200" cap="none" spc="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оформления</a:t>
                      </a:r>
                      <a:endParaRPr lang="en-US" sz="2200" cap="none" spc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9158" marR="85113" marT="85113" marB="170226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bg-BG" sz="2200" cap="none" spc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Двуизмерни оформления</a:t>
                      </a:r>
                      <a:endParaRPr lang="en-US" sz="2200" cap="none" spc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9158" marR="85113" marT="85113" marB="170226" anchor="ctr"/>
                </a:tc>
                <a:extLst>
                  <a:ext uri="{0D108BD9-81ED-4DB2-BD59-A6C34878D82A}">
                    <a16:rowId xmlns:a16="http://schemas.microsoft.com/office/drawing/2014/main" val="2686463895"/>
                  </a:ext>
                </a:extLst>
              </a:tr>
              <a:tr h="252081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bg-BG" sz="2200" cap="none" spc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Идеален за подравняване и разпределяне на пространство между артикулите в гъвкав</a:t>
                      </a:r>
                      <a:r>
                        <a:rPr lang="bg-BG" sz="2200" cap="none" spc="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контейнер</a:t>
                      </a:r>
                      <a:endParaRPr lang="en-US" sz="2200" cap="none" spc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9158" marR="85113" marT="85113" marB="170226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bg-BG" sz="2200" cap="none" spc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Идеален за създаване на сложни оформления с прецизен</a:t>
                      </a:r>
                      <a:r>
                        <a:rPr lang="bg-BG" sz="2200" cap="none" spc="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контрол върху разположението на елементите</a:t>
                      </a:r>
                      <a:endParaRPr lang="en-US" sz="2200" cap="none" spc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9158" marR="85113" marT="85113" marB="170226" anchor="ctr"/>
                </a:tc>
                <a:extLst>
                  <a:ext uri="{0D108BD9-81ED-4DB2-BD59-A6C34878D82A}">
                    <a16:rowId xmlns:a16="http://schemas.microsoft.com/office/drawing/2014/main" val="2390299426"/>
                  </a:ext>
                </a:extLst>
              </a:tr>
              <a:tr h="166227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bg-BG" sz="2200" cap="none" spc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Осигурява гъвкавост</a:t>
                      </a:r>
                      <a:r>
                        <a:rPr lang="bg-BG" sz="2200" cap="none" spc="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при създаване на адаптивни оформления</a:t>
                      </a:r>
                      <a:endParaRPr lang="en-US" sz="2200" cap="none" spc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9158" marR="85113" marT="85113" marB="170226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bg-BG" sz="2200" cap="none" spc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Предоставя начин за създаване на адаптивни</a:t>
                      </a:r>
                      <a:r>
                        <a:rPr lang="bg-BG" sz="2200" cap="none" spc="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оформления</a:t>
                      </a:r>
                      <a:endParaRPr lang="en-US" sz="2200" cap="none" spc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119158" marR="85113" marT="85113" marB="170226" anchor="ctr"/>
                </a:tc>
                <a:extLst>
                  <a:ext uri="{0D108BD9-81ED-4DB2-BD59-A6C34878D82A}">
                    <a16:rowId xmlns:a16="http://schemas.microsoft.com/office/drawing/2014/main" val="73138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124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12694"/>
          </a:xfrm>
        </p:spPr>
        <p:txBody>
          <a:bodyPr>
            <a:noAutofit/>
          </a:bodyPr>
          <a:lstStyle/>
          <a:p>
            <a:r>
              <a:rPr lang="bg-BG" sz="4800" b="1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Заключение:</a:t>
            </a:r>
            <a:endParaRPr lang="en-US" sz="4800" b="1" dirty="0">
              <a:latin typeface="Cascadia Code SemiBold"/>
              <a:cs typeface="Cascadia Code SemiBold" panose="020B0609020000020004" pitchFamily="49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368060" y="1716741"/>
            <a:ext cx="5179005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bg-BG" sz="36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В зависимост от изискванията за оформление, можете да избирате между </a:t>
            </a:r>
            <a:r>
              <a:rPr lang="en-US" sz="3600" dirty="0">
                <a:latin typeface="Cascadia Code SemiBold"/>
                <a:cs typeface="Cascadia Code SemiBold" panose="020B0609020000020004" pitchFamily="49" charset="0"/>
              </a:rPr>
              <a:t>Flex-box </a:t>
            </a:r>
            <a:r>
              <a:rPr lang="bg-BG" sz="36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и </a:t>
            </a:r>
            <a:r>
              <a:rPr lang="en-US" sz="3600" dirty="0">
                <a:latin typeface="Cascadia Code SemiBold"/>
                <a:cs typeface="Cascadia Code SemiBold" panose="020B0609020000020004" pitchFamily="49" charset="0"/>
              </a:rPr>
              <a:t>Grid</a:t>
            </a:r>
            <a:r>
              <a:rPr lang="bg-BG" sz="36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, за да създавате отзивчиви и визуално привлекателни дизайни.</a:t>
            </a:r>
            <a:endParaRPr lang="en-US" sz="3600" dirty="0">
              <a:latin typeface="Cascadia Code SemiBold"/>
              <a:cs typeface="Cascadia Code SemiBold" panose="020B06090200000200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85FF7-BC85-F80E-48DC-C000D72BC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424" y="2405063"/>
            <a:ext cx="44577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3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34670" y="2783541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bg-BG" sz="4800" dirty="0">
                <a:latin typeface="Cascadia Code SemiBold" panose="020B0609020000020004" pitchFamily="49" charset="0"/>
                <a:cs typeface="Cascadia Code SemiBold" panose="020B0609020000020004" pitchFamily="49" charset="0"/>
              </a:rPr>
              <a:t>Благодарим Ви за вниманието!</a:t>
            </a:r>
            <a:endParaRPr lang="en-US" sz="4800" dirty="0">
              <a:latin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2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4EEA5-CD43-81AF-F403-AA7C7159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156" y="816769"/>
            <a:ext cx="10493524" cy="1485900"/>
          </a:xfrm>
        </p:spPr>
        <p:txBody>
          <a:bodyPr>
            <a:normAutofit/>
          </a:bodyPr>
          <a:lstStyle/>
          <a:p>
            <a:r>
              <a:rPr lang="en-GB" dirty="0" err="1"/>
              <a:t>Съдържание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95EDD-AC78-0498-EA9C-A015E4F38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156" y="1928813"/>
            <a:ext cx="5072437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>
              <a:buFont typeface="Arial" panose="020B0503020102020204" pitchFamily="34" charset="0"/>
              <a:buChar char="•"/>
            </a:pPr>
            <a:r>
              <a:rPr lang="bg-BG" sz="2400" dirty="0">
                <a:ea typeface="+mn-lt"/>
                <a:cs typeface="+mn-lt"/>
              </a:rPr>
              <a:t>Нормален поток</a:t>
            </a:r>
            <a:endParaRPr lang="en-US" sz="2400"/>
          </a:p>
          <a:p>
            <a:pPr marL="383540" indent="-383540">
              <a:buFont typeface="Arial" panose="020B05030201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Flex </a:t>
            </a:r>
            <a:r>
              <a:rPr lang="bg-BG" sz="2400" dirty="0">
                <a:ea typeface="+mn-lt"/>
                <a:cs typeface="+mn-lt"/>
              </a:rPr>
              <a:t>модел</a:t>
            </a:r>
          </a:p>
          <a:p>
            <a:pPr marL="383540" indent="-383540">
              <a:buFont typeface="Arial" panose="020B05030201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Grid </a:t>
            </a:r>
            <a:r>
              <a:rPr lang="bg-BG" sz="2400" dirty="0">
                <a:ea typeface="+mn-lt"/>
                <a:cs typeface="+mn-lt"/>
              </a:rPr>
              <a:t>модел</a:t>
            </a:r>
          </a:p>
          <a:p>
            <a:pPr marL="383540" indent="-383540">
              <a:buFont typeface="Arial" panose="020B05030201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Flex vs Grid</a:t>
            </a:r>
            <a:endParaRPr lang="bg-BG" sz="2400" dirty="0">
              <a:ea typeface="+mn-lt"/>
              <a:cs typeface="+mn-lt"/>
            </a:endParaRPr>
          </a:p>
          <a:p>
            <a:pPr marL="383540" indent="-383540">
              <a:buFont typeface="Arial" panose="020B0503020102020204" pitchFamily="34" charset="0"/>
              <a:buChar char="•"/>
            </a:pPr>
            <a:r>
              <a:rPr lang="bg-BG" sz="2400" dirty="0">
                <a:ea typeface="+mn-lt"/>
                <a:cs typeface="+mn-lt"/>
              </a:rPr>
              <a:t>Заключение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bg-BG" sz="2400" dirty="0">
              <a:ea typeface="+mn-lt"/>
              <a:cs typeface="+mn-lt"/>
            </a:endParaRPr>
          </a:p>
          <a:p>
            <a:pPr marL="383540" indent="-383540">
              <a:buFont typeface="Arial" panose="020B0503020102020204" pitchFamily="34" charset="0"/>
              <a:buChar char="•"/>
            </a:pPr>
            <a:endParaRPr lang="bg-BG" sz="1800">
              <a:ea typeface="+mn-lt"/>
              <a:cs typeface="+mn-lt"/>
            </a:endParaRPr>
          </a:p>
        </p:txBody>
      </p:sp>
      <p:pic>
        <p:nvPicPr>
          <p:cNvPr id="4" name="Picture 3" descr="A blue text with white lines and dots&#10;&#10;Description automatically generated">
            <a:extLst>
              <a:ext uri="{FF2B5EF4-FFF2-40B4-BE49-F238E27FC236}">
                <a16:creationId xmlns:a16="http://schemas.microsoft.com/office/drawing/2014/main" id="{F7C7A386-A5B1-900E-3881-0C9E7BB93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208" y="3054941"/>
            <a:ext cx="5995816" cy="335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6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1058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 b="1"/>
              <a:t>Normal Flow (Нормален поток )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784743" y="2393156"/>
            <a:ext cx="5958837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dirty="0" err="1"/>
              <a:t>Моделът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оформление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подразбиране</a:t>
            </a:r>
            <a:r>
              <a:rPr lang="en-US" sz="2000" dirty="0"/>
              <a:t> в CSS</a:t>
            </a:r>
            <a:endParaRPr lang="en-US"/>
          </a:p>
          <a:p>
            <a:pPr marL="383540" indent="-38354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endParaRPr lang="en-US" sz="2000"/>
          </a:p>
          <a:p>
            <a:pPr marL="383540" indent="-38354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err="1"/>
              <a:t>Едноизмерен</a:t>
            </a:r>
            <a:r>
              <a:rPr lang="en-US" sz="2000" dirty="0"/>
              <a:t> </a:t>
            </a:r>
            <a:r>
              <a:rPr lang="en-US" sz="2000" err="1"/>
              <a:t>модел</a:t>
            </a:r>
            <a:r>
              <a:rPr lang="en-US" sz="2000" dirty="0"/>
              <a:t> </a:t>
            </a:r>
            <a:r>
              <a:rPr lang="en-US" sz="2000" err="1"/>
              <a:t>на</a:t>
            </a:r>
            <a:r>
              <a:rPr lang="en-US" sz="2000" dirty="0"/>
              <a:t> </a:t>
            </a:r>
            <a:r>
              <a:rPr lang="en-US" sz="2000" err="1"/>
              <a:t>оформление</a:t>
            </a:r>
            <a:r>
              <a:rPr lang="en-US" sz="2000" dirty="0"/>
              <a:t>, </a:t>
            </a:r>
            <a:r>
              <a:rPr lang="en-US" sz="2000" err="1"/>
              <a:t>където</a:t>
            </a:r>
            <a:r>
              <a:rPr lang="en-US" sz="2000" dirty="0"/>
              <a:t> </a:t>
            </a:r>
            <a:r>
              <a:rPr lang="en-US" sz="2000" err="1"/>
              <a:t>елементите</a:t>
            </a:r>
            <a:r>
              <a:rPr lang="en-US" sz="2000" dirty="0"/>
              <a:t> </a:t>
            </a:r>
            <a:r>
              <a:rPr lang="en-US" sz="2000" err="1"/>
              <a:t>са</a:t>
            </a:r>
            <a:r>
              <a:rPr lang="en-US" sz="2000" dirty="0"/>
              <a:t> </a:t>
            </a:r>
            <a:r>
              <a:rPr lang="en-US" sz="2000" err="1"/>
              <a:t>разположени</a:t>
            </a:r>
            <a:r>
              <a:rPr lang="en-US" sz="2000" dirty="0"/>
              <a:t> в </a:t>
            </a:r>
            <a:r>
              <a:rPr lang="en-US" sz="2000" err="1"/>
              <a:t>една</a:t>
            </a:r>
            <a:r>
              <a:rPr lang="en-US" sz="2000" dirty="0"/>
              <a:t> </a:t>
            </a:r>
            <a:r>
              <a:rPr lang="en-US" sz="2000" err="1"/>
              <a:t>колона</a:t>
            </a:r>
            <a:r>
              <a:rPr lang="en-US" sz="2000" dirty="0"/>
              <a:t> </a:t>
            </a:r>
            <a:r>
              <a:rPr lang="en-US" sz="2000" err="1"/>
              <a:t>отгоре</a:t>
            </a:r>
            <a:r>
              <a:rPr lang="en-US" sz="2000" dirty="0"/>
              <a:t> </a:t>
            </a:r>
            <a:r>
              <a:rPr lang="en-US" sz="2000" err="1"/>
              <a:t>надолу</a:t>
            </a:r>
            <a:r>
              <a:rPr lang="en-US" sz="2000" dirty="0"/>
              <a:t> и </a:t>
            </a:r>
            <a:r>
              <a:rPr lang="en-US" sz="2000" err="1"/>
              <a:t>отляво</a:t>
            </a:r>
            <a:r>
              <a:rPr lang="en-US" sz="2000" dirty="0"/>
              <a:t> </a:t>
            </a:r>
            <a:r>
              <a:rPr lang="en-US" sz="2000" err="1"/>
              <a:t>надясно</a:t>
            </a:r>
            <a:endParaRPr lang="en-US" sz="2000" dirty="0"/>
          </a:p>
          <a:p>
            <a:pPr marL="383540" indent="-38354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endParaRPr lang="en-US" sz="2000"/>
          </a:p>
          <a:p>
            <a:pPr marL="383540" indent="-38354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dirty="0" err="1"/>
              <a:t>Кутиите</a:t>
            </a:r>
            <a:r>
              <a:rPr lang="en-US" sz="2000" dirty="0"/>
              <a:t> в </a:t>
            </a:r>
            <a:r>
              <a:rPr lang="en-US" sz="2000" dirty="0" err="1"/>
              <a:t>нормалния</a:t>
            </a:r>
            <a:r>
              <a:rPr lang="en-US" sz="2000" dirty="0"/>
              <a:t> </a:t>
            </a:r>
            <a:r>
              <a:rPr lang="en-US" sz="2000" dirty="0" err="1"/>
              <a:t>поток</a:t>
            </a:r>
            <a:r>
              <a:rPr lang="en-US" sz="2000" dirty="0"/>
              <a:t> </a:t>
            </a:r>
            <a:r>
              <a:rPr lang="en-US" sz="2000" dirty="0" err="1"/>
              <a:t>принадлежат</a:t>
            </a:r>
            <a:r>
              <a:rPr lang="en-US" sz="2000" dirty="0"/>
              <a:t> </a:t>
            </a:r>
            <a:r>
              <a:rPr lang="en-US" sz="2000" dirty="0" err="1"/>
              <a:t>към</a:t>
            </a:r>
            <a:r>
              <a:rPr lang="en-US" sz="2000" dirty="0"/>
              <a:t> </a:t>
            </a:r>
            <a:r>
              <a:rPr lang="en-US" sz="2000" dirty="0" err="1"/>
              <a:t>контекст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форматиране</a:t>
            </a:r>
            <a:r>
              <a:rPr lang="en-US" sz="2000" dirty="0"/>
              <a:t>, </a:t>
            </a:r>
            <a:r>
              <a:rPr lang="en-US" sz="2000" dirty="0" err="1"/>
              <a:t>който</a:t>
            </a:r>
            <a:r>
              <a:rPr lang="en-US" sz="2000" dirty="0"/>
              <a:t> </a:t>
            </a:r>
            <a:r>
              <a:rPr lang="en-US" sz="2000" dirty="0" err="1"/>
              <a:t>може</a:t>
            </a:r>
            <a:r>
              <a:rPr lang="en-US" sz="2000" dirty="0"/>
              <a:t> </a:t>
            </a:r>
            <a:r>
              <a:rPr lang="en-US" sz="2000" dirty="0" err="1"/>
              <a:t>да</a:t>
            </a:r>
            <a:r>
              <a:rPr lang="en-US" sz="2000" dirty="0"/>
              <a:t> </a:t>
            </a:r>
            <a:r>
              <a:rPr lang="en-US" sz="2000" dirty="0" err="1"/>
              <a:t>бъде</a:t>
            </a:r>
            <a:r>
              <a:rPr lang="en-US" sz="2000" dirty="0"/>
              <a:t> block </a:t>
            </a:r>
            <a:r>
              <a:rPr lang="en-US" sz="2000" dirty="0" err="1"/>
              <a:t>или</a:t>
            </a:r>
            <a:r>
              <a:rPr lang="en-US" sz="2000" dirty="0"/>
              <a:t> inline</a:t>
            </a:r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The Position on Position – Must Be Built">
            <a:extLst>
              <a:ext uri="{FF2B5EF4-FFF2-40B4-BE49-F238E27FC236}">
                <a16:creationId xmlns:a16="http://schemas.microsoft.com/office/drawing/2014/main" id="{BF165528-50BB-4FBD-B6EC-0E4B6C6D4D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2741" y="1424336"/>
            <a:ext cx="4546488" cy="40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47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34478" y="381617"/>
            <a:ext cx="6262710" cy="49234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6000" b="1" cap="all" dirty="0">
                <a:ea typeface="+mj-lt"/>
                <a:cs typeface="+mj-lt"/>
              </a:rPr>
              <a:t>Normal </a:t>
            </a:r>
            <a:br>
              <a:rPr lang="en-US" sz="6000" b="1" cap="all" dirty="0">
                <a:ea typeface="+mj-lt"/>
                <a:cs typeface="+mj-lt"/>
              </a:rPr>
            </a:br>
            <a:r>
              <a:rPr lang="en-US" sz="6000" b="1" cap="all" dirty="0">
                <a:ea typeface="+mj-lt"/>
                <a:cs typeface="+mj-lt"/>
              </a:rPr>
              <a:t>Flow </a:t>
            </a:r>
            <a:br>
              <a:rPr lang="en-US" sz="6000" b="1" cap="all" dirty="0">
                <a:ea typeface="+mj-lt"/>
                <a:cs typeface="+mj-lt"/>
              </a:rPr>
            </a:br>
            <a:r>
              <a:rPr lang="en-US" sz="6000" b="1" cap="all" dirty="0">
                <a:ea typeface="+mj-lt"/>
                <a:cs typeface="+mj-lt"/>
              </a:rPr>
              <a:t>(</a:t>
            </a:r>
            <a:r>
              <a:rPr lang="en-US" sz="6000" b="1" cap="all" err="1">
                <a:ea typeface="+mj-lt"/>
                <a:cs typeface="+mj-lt"/>
              </a:rPr>
              <a:t>Нормален</a:t>
            </a:r>
            <a:r>
              <a:rPr lang="en-US" sz="6000" b="1" cap="all" dirty="0">
                <a:ea typeface="+mj-lt"/>
                <a:cs typeface="+mj-lt"/>
              </a:rPr>
              <a:t> </a:t>
            </a:r>
            <a:br>
              <a:rPr lang="en-US" sz="6000" dirty="0"/>
            </a:br>
            <a:r>
              <a:rPr lang="en-US" sz="6000" b="1" cap="all" err="1">
                <a:ea typeface="+mj-lt"/>
                <a:cs typeface="+mj-lt"/>
              </a:rPr>
              <a:t>поток</a:t>
            </a:r>
            <a:r>
              <a:rPr lang="en-US" sz="6000" b="1" cap="all" dirty="0">
                <a:ea typeface="+mj-lt"/>
                <a:cs typeface="+mj-lt"/>
              </a:rPr>
              <a:t> )</a:t>
            </a:r>
            <a:endParaRPr lang="en-US" sz="6000" b="1" dirty="0">
              <a:ea typeface="+mj-lt"/>
              <a:cs typeface="+mj-lt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B9FED-E8AF-4B8F-BC18-9B08B304E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927" y="388095"/>
            <a:ext cx="5025656" cy="603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B3750-AD09-5B39-E39F-7EB467C4D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638175"/>
            <a:ext cx="9601200" cy="1485900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Normal Flow (</a:t>
            </a:r>
            <a:r>
              <a:rPr lang="en-US" b="1" dirty="0" err="1">
                <a:ea typeface="+mj-lt"/>
                <a:cs typeface="+mj-lt"/>
              </a:rPr>
              <a:t>Нормален</a:t>
            </a:r>
            <a:r>
              <a:rPr lang="en-US" b="1" dirty="0">
                <a:ea typeface="+mj-lt"/>
                <a:cs typeface="+mj-lt"/>
              </a:rPr>
              <a:t> </a:t>
            </a:r>
            <a:r>
              <a:rPr lang="en-US" b="1" dirty="0" err="1">
                <a:ea typeface="+mj-lt"/>
                <a:cs typeface="+mj-lt"/>
              </a:rPr>
              <a:t>поток</a:t>
            </a:r>
            <a:r>
              <a:rPr lang="en-US" b="1" dirty="0">
                <a:ea typeface="+mj-lt"/>
                <a:cs typeface="+mj-lt"/>
              </a:rPr>
              <a:t>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AE269-E389-76AB-907D-4264AD73B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6206"/>
            <a:ext cx="9601200" cy="40072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ea typeface="+mn-lt"/>
                <a:cs typeface="+mn-lt"/>
              </a:rPr>
              <a:t>Предимства</a:t>
            </a:r>
            <a:r>
              <a:rPr lang="en-US" sz="2400" b="1" dirty="0">
                <a:ea typeface="+mn-lt"/>
                <a:cs typeface="+mn-lt"/>
              </a:rPr>
              <a:t>:</a:t>
            </a:r>
            <a:endParaRPr lang="en-US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,Sans-Serif" panose="020B0503020102020204" pitchFamily="34" charset="0"/>
              <a:buChar char="•"/>
            </a:pPr>
            <a:r>
              <a:rPr lang="en-US" dirty="0" err="1">
                <a:latin typeface="Arial"/>
                <a:cs typeface="Arial"/>
              </a:rPr>
              <a:t>Прост</a:t>
            </a:r>
            <a:r>
              <a:rPr lang="en-US" dirty="0">
                <a:latin typeface="Arial"/>
                <a:cs typeface="Arial"/>
              </a:rPr>
              <a:t> и </a:t>
            </a:r>
            <a:r>
              <a:rPr lang="en-US" dirty="0" err="1">
                <a:latin typeface="Arial"/>
                <a:cs typeface="Arial"/>
              </a:rPr>
              <a:t>лесен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за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използване</a:t>
            </a:r>
            <a:endParaRPr lang="en-US" dirty="0" err="1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0"/>
              </a:spcBef>
              <a:buFont typeface="Arial,Sans-Serif" panose="020B05030201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В </a:t>
            </a:r>
            <a:r>
              <a:rPr lang="en-US" dirty="0" err="1">
                <a:latin typeface="Arial"/>
                <a:cs typeface="Arial"/>
              </a:rPr>
              <a:t>нормалния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модел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на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оформление</a:t>
            </a:r>
            <a:r>
              <a:rPr lang="en-US" dirty="0">
                <a:latin typeface="Arial"/>
                <a:cs typeface="Arial"/>
              </a:rPr>
              <a:t>  </a:t>
            </a:r>
            <a:r>
              <a:rPr lang="en-US" dirty="0" err="1">
                <a:latin typeface="Arial"/>
                <a:cs typeface="Arial"/>
              </a:rPr>
              <a:t>елементите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се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показват</a:t>
            </a:r>
            <a:r>
              <a:rPr lang="en-US" dirty="0">
                <a:latin typeface="Arial"/>
                <a:cs typeface="Arial"/>
              </a:rPr>
              <a:t> в </a:t>
            </a:r>
            <a:r>
              <a:rPr lang="en-US" dirty="0" err="1">
                <a:latin typeface="Arial"/>
                <a:cs typeface="Arial"/>
              </a:rPr>
              <a:t>реда</a:t>
            </a:r>
            <a:r>
              <a:rPr lang="en-US" dirty="0">
                <a:latin typeface="Arial"/>
                <a:cs typeface="Arial"/>
              </a:rPr>
              <a:t>, в </a:t>
            </a:r>
            <a:r>
              <a:rPr lang="en-US" dirty="0" err="1">
                <a:latin typeface="Arial"/>
                <a:cs typeface="Arial"/>
              </a:rPr>
              <a:t>който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са</a:t>
            </a:r>
            <a:r>
              <a:rPr lang="en-US" dirty="0">
                <a:latin typeface="Arial"/>
                <a:cs typeface="Arial"/>
              </a:rPr>
              <a:t> в </a:t>
            </a:r>
            <a:r>
              <a:rPr lang="en-US" dirty="0" err="1">
                <a:latin typeface="Arial"/>
                <a:cs typeface="Arial"/>
              </a:rPr>
              <a:t>един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текстов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документ</a:t>
            </a:r>
            <a:endParaRPr lang="en-US" dirty="0" err="1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/>
              <a:ea typeface="+mn-lt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ea typeface="+mn-lt"/>
                <a:cs typeface="+mn-lt"/>
              </a:rPr>
              <a:t>Недостатъци</a:t>
            </a:r>
            <a:r>
              <a:rPr lang="en-US" sz="2400" b="1" dirty="0">
                <a:ea typeface="+mn-lt"/>
                <a:cs typeface="+mn-lt"/>
              </a:rPr>
              <a:t>:</a:t>
            </a:r>
            <a:endParaRPr lang="en-US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spcBef>
                <a:spcPts val="0"/>
              </a:spcBef>
              <a:buFont typeface="Arial,Sans-Serif" panose="020B0503020102020204" pitchFamily="34" charset="0"/>
              <a:buChar char="•"/>
            </a:pPr>
            <a:r>
              <a:rPr lang="en-US" dirty="0" err="1">
                <a:latin typeface="Arial"/>
                <a:cs typeface="Arial"/>
              </a:rPr>
              <a:t>Елементите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се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показват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един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след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друг</a:t>
            </a:r>
            <a:r>
              <a:rPr lang="en-US" dirty="0">
                <a:latin typeface="Arial"/>
                <a:cs typeface="Arial"/>
              </a:rPr>
              <a:t>, </a:t>
            </a:r>
            <a:r>
              <a:rPr lang="en-US" dirty="0" err="1">
                <a:latin typeface="Arial"/>
                <a:cs typeface="Arial"/>
              </a:rPr>
              <a:t>вертикално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или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хоризонтално</a:t>
            </a:r>
            <a:r>
              <a:rPr lang="en-US" dirty="0">
                <a:latin typeface="Arial"/>
                <a:cs typeface="Arial"/>
              </a:rPr>
              <a:t>, </a:t>
            </a:r>
            <a:r>
              <a:rPr lang="en-US" dirty="0" err="1">
                <a:latin typeface="Arial"/>
                <a:cs typeface="Arial"/>
              </a:rPr>
              <a:t>въз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основа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на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тяхното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свойство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за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показване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110943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3200" b="1" dirty="0"/>
              <a:t>Flex </a:t>
            </a:r>
            <a:r>
              <a:rPr lang="en-US" sz="3200" b="1" err="1"/>
              <a:t>модел</a:t>
            </a:r>
            <a:br>
              <a:rPr lang="en-US" sz="3200" b="1" dirty="0"/>
            </a:br>
            <a:r>
              <a:rPr lang="en-US" sz="3200" b="1" dirty="0"/>
              <a:t>(</a:t>
            </a:r>
            <a:r>
              <a:rPr lang="en-US" sz="3200" b="1" err="1"/>
              <a:t>гъвкава</a:t>
            </a:r>
            <a:r>
              <a:rPr lang="en-US" sz="3200" b="1" dirty="0"/>
              <a:t> </a:t>
            </a:r>
            <a:r>
              <a:rPr lang="en-US" sz="3200" b="1" err="1"/>
              <a:t>кутия</a:t>
            </a:r>
            <a:r>
              <a:rPr lang="en-US" sz="3200" b="1" dirty="0"/>
              <a:t>)</a:t>
            </a:r>
          </a:p>
        </p:txBody>
      </p:sp>
      <p:pic>
        <p:nvPicPr>
          <p:cNvPr id="6" name="Content Placeholder 5" descr="A diagram of a cross-section&#10;&#10;Description automatically generated with medium confidence">
            <a:extLst>
              <a:ext uri="{FF2B5EF4-FFF2-40B4-BE49-F238E27FC236}">
                <a16:creationId xmlns:a16="http://schemas.microsoft.com/office/drawing/2014/main" id="{685CFE99-B1B7-0DDD-CAFC-43EDDA8AC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66" y="1249756"/>
            <a:ext cx="7343725" cy="4358487"/>
          </a:xfrm>
          <a:prstGeom prst="rect">
            <a:avLst/>
          </a:prstGeo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471423" y="2409265"/>
            <a:ext cx="3053039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en-US" sz="2000" b="1" err="1"/>
              <a:t>Основни</a:t>
            </a:r>
            <a:r>
              <a:rPr lang="en-US" sz="2000" b="1" dirty="0"/>
              <a:t> </a:t>
            </a:r>
            <a:r>
              <a:rPr lang="en-US" sz="2000" b="1" err="1"/>
              <a:t>елементи</a:t>
            </a:r>
            <a:r>
              <a:rPr lang="en-US" sz="2000" b="1" dirty="0"/>
              <a:t>:</a:t>
            </a:r>
          </a:p>
          <a:p>
            <a:pPr marL="285750" indent="-285750">
              <a:lnSpc>
                <a:spcPct val="94000"/>
              </a:lnSpc>
              <a:spcAft>
                <a:spcPts val="200"/>
              </a:spcAft>
              <a:buFont typeface="Arial" panose="020B0503020102020204" pitchFamily="34" charset="0"/>
              <a:buChar char="•"/>
            </a:pPr>
            <a:r>
              <a:rPr lang="en-US" sz="2000" err="1"/>
              <a:t>Контейнери</a:t>
            </a:r>
            <a:r>
              <a:rPr lang="en-US" sz="2000" dirty="0"/>
              <a:t> и </a:t>
            </a:r>
            <a:r>
              <a:rPr lang="en-US" sz="2000" err="1"/>
              <a:t>елементи</a:t>
            </a:r>
            <a:endParaRPr lang="en-US" sz="2000"/>
          </a:p>
          <a:p>
            <a:pPr marL="285750" indent="-285750">
              <a:lnSpc>
                <a:spcPct val="94000"/>
              </a:lnSpc>
              <a:spcAft>
                <a:spcPts val="200"/>
              </a:spcAft>
              <a:buFont typeface="Arial" panose="020B0503020102020204" pitchFamily="34" charset="0"/>
              <a:buChar char="•"/>
            </a:pPr>
            <a:r>
              <a:rPr lang="en-US" sz="2000" dirty="0" err="1"/>
              <a:t>Главна</a:t>
            </a:r>
            <a:r>
              <a:rPr lang="en-US" sz="2000" dirty="0"/>
              <a:t> и </a:t>
            </a:r>
            <a:r>
              <a:rPr lang="en-US" sz="2000" dirty="0" err="1"/>
              <a:t>кръстосана</a:t>
            </a:r>
            <a:r>
              <a:rPr lang="en-US" sz="2000" dirty="0"/>
              <a:t> </a:t>
            </a:r>
            <a:r>
              <a:rPr lang="en-US" sz="2000" dirty="0" err="1"/>
              <a:t>ос</a:t>
            </a:r>
            <a:endParaRPr lang="en-US" sz="2000" dirty="0"/>
          </a:p>
          <a:p>
            <a:pPr marL="383540" indent="-383540">
              <a:lnSpc>
                <a:spcPct val="94000"/>
              </a:lnSpc>
              <a:spcAft>
                <a:spcPts val="200"/>
              </a:spcAft>
            </a:pPr>
            <a:endParaRPr lang="en-US"/>
          </a:p>
          <a:p>
            <a:pPr marL="383540" indent="-383540">
              <a:lnSpc>
                <a:spcPct val="94000"/>
              </a:lnSpc>
              <a:spcAft>
                <a:spcPts val="200"/>
              </a:spcAft>
              <a:buFont typeface="Arial" panose="020B0503020102020204" pitchFamily="34" charset="0"/>
              <a:buChar char="•"/>
            </a:pPr>
            <a:endParaRPr lang="en-US"/>
          </a:p>
          <a:p>
            <a:pPr marL="383540" indent="-383540">
              <a:lnSpc>
                <a:spcPct val="94000"/>
              </a:lnSpc>
              <a:spcAft>
                <a:spcPts val="200"/>
              </a:spcAft>
            </a:pPr>
            <a:endParaRPr lang="en-US"/>
          </a:p>
          <a:p>
            <a:pPr marL="383540" indent="-383540">
              <a:lnSpc>
                <a:spcPct val="94000"/>
              </a:lnSpc>
              <a:spcAft>
                <a:spcPts val="200"/>
              </a:spcAft>
            </a:pPr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6775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E880B70-9045-4B1E-A61A-E849BE8C8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21750" y="4278245"/>
            <a:ext cx="4913384" cy="17629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 b="1" dirty="0"/>
              <a:t>Flex </a:t>
            </a:r>
            <a:r>
              <a:rPr lang="en-US" sz="4400" b="1" err="1"/>
              <a:t>модел</a:t>
            </a:r>
            <a:br>
              <a:rPr lang="en-US" sz="4400" b="1" dirty="0"/>
            </a:br>
            <a:r>
              <a:rPr lang="en-US" sz="4400" b="1" dirty="0"/>
              <a:t>(</a:t>
            </a:r>
            <a:r>
              <a:rPr lang="en-US" sz="4400" b="1" err="1"/>
              <a:t>гъвкава</a:t>
            </a:r>
            <a:r>
              <a:rPr lang="en-US" sz="4400" b="1" dirty="0"/>
              <a:t> </a:t>
            </a:r>
            <a:r>
              <a:rPr lang="en-US" sz="4400" b="1" err="1"/>
              <a:t>кутия</a:t>
            </a:r>
            <a:r>
              <a:rPr lang="en-US" sz="4400" b="1" dirty="0"/>
              <a:t>)</a:t>
            </a:r>
          </a:p>
        </p:txBody>
      </p:sp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C5F94F07-D9D8-682F-B6CA-4CB310796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710671"/>
            <a:ext cx="5291668" cy="2778125"/>
          </a:xfrm>
          <a:prstGeom prst="rect">
            <a:avLst/>
          </a:prstGeom>
        </p:spPr>
      </p:pic>
      <p:pic>
        <p:nvPicPr>
          <p:cNvPr id="20" name="Content Placeholder 19" descr="A group of black squares&#10;&#10;Description automatically generated with medium confidence">
            <a:extLst>
              <a:ext uri="{FF2B5EF4-FFF2-40B4-BE49-F238E27FC236}">
                <a16:creationId xmlns:a16="http://schemas.microsoft.com/office/drawing/2014/main" id="{7BF809EF-DD58-2C66-4759-A1684F224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78795" y="643467"/>
            <a:ext cx="5247806" cy="2912533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3856976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253810" y="4278246"/>
            <a:ext cx="4718989" cy="184185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en-US" sz="2000" b="1" err="1"/>
              <a:t>Основни</a:t>
            </a:r>
            <a:r>
              <a:rPr lang="en-US" sz="2000" b="1" dirty="0"/>
              <a:t> </a:t>
            </a:r>
            <a:r>
              <a:rPr lang="en-US" sz="2000" b="1" err="1"/>
              <a:t>свойства</a:t>
            </a:r>
            <a:r>
              <a:rPr lang="en-US" sz="2000" b="1" dirty="0"/>
              <a:t>:</a:t>
            </a:r>
          </a:p>
          <a:p>
            <a:pPr marL="342900" indent="-342900">
              <a:lnSpc>
                <a:spcPct val="94000"/>
              </a:lnSpc>
              <a:spcAft>
                <a:spcPts val="200"/>
              </a:spcAft>
              <a:buFont typeface="Arial" panose="020B0503020102020204" pitchFamily="34" charset="0"/>
              <a:buChar char="•"/>
            </a:pPr>
            <a:r>
              <a:rPr lang="en-US" sz="2000" dirty="0"/>
              <a:t>display: flex;</a:t>
            </a:r>
          </a:p>
          <a:p>
            <a:pPr marL="342900" indent="-342900">
              <a:lnSpc>
                <a:spcPct val="94000"/>
              </a:lnSpc>
              <a:spcAft>
                <a:spcPts val="200"/>
              </a:spcAft>
              <a:buFont typeface="Arial" panose="020B0503020102020204" pitchFamily="34" charset="0"/>
              <a:buChar char="•"/>
            </a:pPr>
            <a:r>
              <a:rPr lang="en-US" sz="2000" dirty="0"/>
              <a:t>flex-direction: row / column;</a:t>
            </a:r>
          </a:p>
          <a:p>
            <a:pPr marL="342900" indent="-342900">
              <a:lnSpc>
                <a:spcPct val="94000"/>
              </a:lnSpc>
              <a:spcAft>
                <a:spcPts val="200"/>
              </a:spcAft>
              <a:buFont typeface="Arial" panose="020B0503020102020204" pitchFamily="34" charset="0"/>
              <a:buChar char="•"/>
            </a:pPr>
            <a:r>
              <a:rPr lang="en-US" sz="2000" dirty="0"/>
              <a:t>align-items: flex-start / end/center / stretch / baseline;</a:t>
            </a:r>
          </a:p>
          <a:p>
            <a:pPr marL="342900" indent="-342900">
              <a:lnSpc>
                <a:spcPct val="94000"/>
              </a:lnSpc>
              <a:spcAft>
                <a:spcPts val="200"/>
              </a:spcAft>
              <a:buFont typeface="Arial" panose="020B0503020102020204" pitchFamily="34" charset="0"/>
              <a:buChar char="•"/>
            </a:pPr>
            <a:r>
              <a:rPr lang="en-US" sz="2000" dirty="0"/>
              <a:t>flex-wrap: </a:t>
            </a:r>
            <a:r>
              <a:rPr lang="en-US" sz="2000" dirty="0" err="1"/>
              <a:t>nowrap</a:t>
            </a:r>
            <a:r>
              <a:rPr lang="en-US" sz="2000" dirty="0"/>
              <a:t> / wrap / wrap-reverse;</a:t>
            </a:r>
          </a:p>
          <a:p>
            <a:pPr marL="342900" indent="-383540">
              <a:lnSpc>
                <a:spcPct val="94000"/>
              </a:lnSpc>
              <a:spcAft>
                <a:spcPts val="200"/>
              </a:spcAft>
              <a:buFont typeface="Arial" panose="020B0503020102020204" pitchFamily="34" charset="0"/>
              <a:buChar char="•"/>
            </a:pPr>
            <a:endParaRPr lang="en-US" sz="18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1019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 b="1" dirty="0"/>
              <a:t>Flex </a:t>
            </a:r>
            <a:r>
              <a:rPr lang="en-US" sz="4400" b="1" dirty="0" err="1"/>
              <a:t>модел</a:t>
            </a:r>
            <a:br>
              <a:rPr lang="en-US" sz="4400" b="1" dirty="0"/>
            </a:br>
            <a:r>
              <a:rPr lang="en-US" sz="4400" b="1" dirty="0"/>
              <a:t>(</a:t>
            </a:r>
            <a:r>
              <a:rPr lang="en-US" sz="4400" b="1" dirty="0" err="1"/>
              <a:t>гъвкава</a:t>
            </a:r>
            <a:r>
              <a:rPr lang="en-US" sz="4400" b="1" dirty="0"/>
              <a:t> </a:t>
            </a:r>
            <a:r>
              <a:rPr lang="en-US" sz="4400" b="1" dirty="0" err="1"/>
              <a:t>кутия</a:t>
            </a:r>
            <a:r>
              <a:rPr lang="en-US" sz="4400" b="1" dirty="0"/>
              <a:t>)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784743" y="2286000"/>
            <a:ext cx="5793475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>
              <a:lnSpc>
                <a:spcPct val="94000"/>
              </a:lnSpc>
              <a:spcAft>
                <a:spcPts val="200"/>
              </a:spcAft>
            </a:pPr>
            <a:r>
              <a:rPr lang="en-US" sz="2800" b="1" dirty="0" err="1"/>
              <a:t>Основни</a:t>
            </a:r>
            <a:r>
              <a:rPr lang="en-US" sz="2800" b="1" dirty="0"/>
              <a:t> </a:t>
            </a:r>
            <a:r>
              <a:rPr lang="en-US" sz="2800" b="1" dirty="0" err="1"/>
              <a:t>свойства</a:t>
            </a:r>
            <a:endParaRPr lang="en-US" sz="2800" b="1" dirty="0"/>
          </a:p>
          <a:p>
            <a:pPr marL="383540" indent="-38354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800" dirty="0"/>
              <a:t>align-content: </a:t>
            </a:r>
          </a:p>
          <a:p>
            <a:pPr marL="840740" lvl="1" indent="-383540">
              <a:buFont typeface="Courier New" panose="020B0503020102020204" pitchFamily="34" charset="0"/>
              <a:buChar char="o"/>
            </a:pPr>
            <a:r>
              <a:rPr lang="en-US" sz="2000" i="0" dirty="0"/>
              <a:t>flex-start / end / center / stretch / space-between / space-around / space-evenly;</a:t>
            </a:r>
          </a:p>
          <a:p>
            <a:pPr marL="383540" lvl="1" indent="-383540"/>
            <a:endParaRPr lang="en-US" sz="2400" dirty="0"/>
          </a:p>
          <a:p>
            <a:pPr marL="383540" indent="-38354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800" dirty="0"/>
              <a:t>justify-content:</a:t>
            </a:r>
            <a:endParaRPr lang="en-US" sz="2800"/>
          </a:p>
          <a:p>
            <a:pPr marL="840740" lvl="1" indent="-383540">
              <a:buFont typeface="Courier New" panose="020B0503020102020204" pitchFamily="34" charset="0"/>
              <a:buChar char="o"/>
            </a:pPr>
            <a:r>
              <a:rPr lang="en-US" sz="2000" i="0" dirty="0"/>
              <a:t>flex-start / end / center / space-between / space-around / </a:t>
            </a:r>
            <a:r>
              <a:rPr lang="en-US" sz="2000" i="0" dirty="0">
                <a:ea typeface="+mn-lt"/>
                <a:cs typeface="+mn-lt"/>
              </a:rPr>
              <a:t>space-evenly</a:t>
            </a:r>
            <a:r>
              <a:rPr lang="en-US" sz="2000" i="0" dirty="0"/>
              <a:t>;</a:t>
            </a:r>
            <a:endParaRPr lang="en-US" sz="1800" i="0" dirty="0"/>
          </a:p>
          <a:p>
            <a:pPr marL="383540" indent="-38354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endParaRPr lang="en-US"/>
          </a:p>
          <a:p>
            <a:pPr marL="383540" indent="-38354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CB55AC-ABBA-9813-0BE4-BD2757C44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" r="4543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0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60140" y="645459"/>
            <a:ext cx="5958837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 b="1" dirty="0"/>
              <a:t>Grid </a:t>
            </a:r>
            <a:r>
              <a:rPr lang="en-US" sz="4400" b="1" dirty="0" err="1"/>
              <a:t>модел</a:t>
            </a:r>
            <a:br>
              <a:rPr lang="en-US" sz="4400" b="1" dirty="0"/>
            </a:br>
            <a:r>
              <a:rPr lang="en-US" sz="4400" b="1" dirty="0"/>
              <a:t>(</a:t>
            </a:r>
            <a:r>
              <a:rPr lang="en-US" sz="4400" b="1" dirty="0" err="1"/>
              <a:t>Мрежови</a:t>
            </a:r>
            <a:r>
              <a:rPr lang="en-US" sz="4400" b="1" dirty="0"/>
              <a:t> </a:t>
            </a:r>
            <a:r>
              <a:rPr lang="en-US" sz="4400" b="1" dirty="0" err="1"/>
              <a:t>модел</a:t>
            </a:r>
            <a:r>
              <a:rPr lang="en-US" sz="4400" b="1" dirty="0"/>
              <a:t>)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76581" y="2218065"/>
            <a:ext cx="5958837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>
              <a:lnSpc>
                <a:spcPct val="94000"/>
              </a:lnSpc>
              <a:spcAft>
                <a:spcPts val="200"/>
              </a:spcAft>
            </a:pPr>
            <a:r>
              <a:rPr lang="en-US" sz="2000" b="1" err="1"/>
              <a:t>Предимства</a:t>
            </a:r>
            <a:r>
              <a:rPr lang="en-US" sz="2000" b="1" dirty="0"/>
              <a:t>:</a:t>
            </a:r>
          </a:p>
          <a:p>
            <a:pPr marL="383540" indent="-38354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err="1"/>
              <a:t>Базирани</a:t>
            </a:r>
            <a:r>
              <a:rPr lang="en-US" sz="2000" dirty="0"/>
              <a:t> </a:t>
            </a:r>
            <a:r>
              <a:rPr lang="en-US" sz="2000" err="1"/>
              <a:t>на</a:t>
            </a:r>
            <a:r>
              <a:rPr lang="en-US" sz="2000" dirty="0"/>
              <a:t> </a:t>
            </a:r>
            <a:r>
              <a:rPr lang="en-US" sz="2000" err="1"/>
              <a:t>мрежа</a:t>
            </a:r>
            <a:r>
              <a:rPr lang="en-US" sz="2000" dirty="0"/>
              <a:t> </a:t>
            </a:r>
            <a:r>
              <a:rPr lang="en-US" sz="2000" err="1"/>
              <a:t>оформления</a:t>
            </a:r>
            <a:r>
              <a:rPr lang="en-US" sz="2000" dirty="0"/>
              <a:t> с </a:t>
            </a:r>
            <a:r>
              <a:rPr lang="en-US" sz="2000" err="1"/>
              <a:t>редове</a:t>
            </a:r>
            <a:r>
              <a:rPr lang="en-US" sz="2000" dirty="0"/>
              <a:t> и </a:t>
            </a:r>
            <a:r>
              <a:rPr lang="en-US" sz="2000" err="1"/>
              <a:t>колони</a:t>
            </a:r>
            <a:endParaRPr lang="en-US" sz="2000"/>
          </a:p>
          <a:p>
            <a:pPr marL="383540" indent="-38354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dirty="0" err="1"/>
              <a:t>Двуизмерни</a:t>
            </a:r>
            <a:r>
              <a:rPr lang="en-US" sz="2000" dirty="0"/>
              <a:t> </a:t>
            </a:r>
            <a:r>
              <a:rPr lang="en-US" sz="2000" dirty="0" err="1"/>
              <a:t>оформления</a:t>
            </a:r>
            <a:endParaRPr lang="en-US" sz="2000" dirty="0"/>
          </a:p>
          <a:p>
            <a:pPr marL="383540" indent="-38354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err="1"/>
              <a:t>Създаване</a:t>
            </a:r>
            <a:r>
              <a:rPr lang="en-US" sz="2000" dirty="0"/>
              <a:t> </a:t>
            </a:r>
            <a:r>
              <a:rPr lang="en-US" sz="2000" err="1"/>
              <a:t>на</a:t>
            </a:r>
            <a:r>
              <a:rPr lang="en-US" sz="2000" dirty="0"/>
              <a:t> </a:t>
            </a:r>
            <a:r>
              <a:rPr lang="en-US" sz="2000" err="1"/>
              <a:t>адаптивни</a:t>
            </a:r>
            <a:r>
              <a:rPr lang="en-US" sz="2000" dirty="0"/>
              <a:t> </a:t>
            </a:r>
            <a:r>
              <a:rPr lang="en-US" sz="2000" err="1"/>
              <a:t>оформления</a:t>
            </a:r>
            <a:r>
              <a:rPr lang="en-US" sz="2000" dirty="0"/>
              <a:t> с </a:t>
            </a:r>
            <a:r>
              <a:rPr lang="en-US" sz="2000" err="1"/>
              <a:t>прецизен</a:t>
            </a:r>
            <a:r>
              <a:rPr lang="en-US" sz="2000" dirty="0"/>
              <a:t> </a:t>
            </a:r>
            <a:r>
              <a:rPr lang="en-US" sz="2000" err="1"/>
              <a:t>контрол</a:t>
            </a:r>
            <a:r>
              <a:rPr lang="en-US" sz="2000" dirty="0"/>
              <a:t> </a:t>
            </a:r>
            <a:r>
              <a:rPr lang="en-US" sz="2000" err="1"/>
              <a:t>върху</a:t>
            </a:r>
            <a:r>
              <a:rPr lang="en-US" sz="2000" dirty="0"/>
              <a:t> </a:t>
            </a:r>
            <a:r>
              <a:rPr lang="en-US" sz="2000" err="1"/>
              <a:t>разположението</a:t>
            </a:r>
            <a:r>
              <a:rPr lang="en-US" sz="2000" dirty="0"/>
              <a:t> </a:t>
            </a:r>
            <a:r>
              <a:rPr lang="en-US" sz="2000" err="1"/>
              <a:t>на</a:t>
            </a:r>
            <a:r>
              <a:rPr lang="en-US" sz="2000" dirty="0"/>
              <a:t> </a:t>
            </a:r>
            <a:r>
              <a:rPr lang="en-US" sz="2000" err="1"/>
              <a:t>елементите</a:t>
            </a:r>
            <a:endParaRPr lang="en-US" sz="2000"/>
          </a:p>
          <a:p>
            <a:pPr marL="383540" indent="-383540">
              <a:lnSpc>
                <a:spcPct val="94000"/>
              </a:lnSpc>
              <a:spcAft>
                <a:spcPts val="200"/>
              </a:spcAft>
            </a:pPr>
            <a:endParaRPr lang="en-US" sz="2000" b="1" dirty="0"/>
          </a:p>
          <a:p>
            <a:pPr marL="383540" indent="-383540">
              <a:lnSpc>
                <a:spcPct val="94000"/>
              </a:lnSpc>
              <a:spcAft>
                <a:spcPts val="200"/>
              </a:spcAft>
            </a:pPr>
            <a:r>
              <a:rPr lang="en-US" sz="2000" b="1" dirty="0" err="1"/>
              <a:t>Недостатъци</a:t>
            </a:r>
            <a:r>
              <a:rPr lang="en-US" sz="2000" b="1" dirty="0"/>
              <a:t>: </a:t>
            </a:r>
            <a:endParaRPr lang="en-US" sz="2000" dirty="0"/>
          </a:p>
          <a:p>
            <a:pPr marL="383540" indent="-38354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dirty="0" err="1"/>
              <a:t>Труден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усвояване</a:t>
            </a:r>
            <a:endParaRPr lang="en-US" sz="2000" dirty="0"/>
          </a:p>
          <a:p>
            <a:pPr marL="383540" indent="-38354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sz="2000" err="1"/>
              <a:t>Не</a:t>
            </a:r>
            <a:r>
              <a:rPr lang="en-US" sz="2000" dirty="0"/>
              <a:t> </a:t>
            </a:r>
            <a:r>
              <a:rPr lang="en-US" sz="2000" err="1"/>
              <a:t>се</a:t>
            </a:r>
            <a:r>
              <a:rPr lang="en-US" sz="2000" dirty="0"/>
              <a:t> </a:t>
            </a:r>
            <a:r>
              <a:rPr lang="en-US" sz="2000" err="1"/>
              <a:t>поддържа</a:t>
            </a:r>
            <a:r>
              <a:rPr lang="en-US" sz="2000" dirty="0"/>
              <a:t> </a:t>
            </a:r>
            <a:r>
              <a:rPr lang="en-US" sz="2000" err="1"/>
              <a:t>от</a:t>
            </a:r>
            <a:r>
              <a:rPr lang="en-US" sz="2000" dirty="0"/>
              <a:t> </a:t>
            </a:r>
            <a:r>
              <a:rPr lang="en-US" sz="2000" err="1"/>
              <a:t>по-стари</a:t>
            </a:r>
            <a:r>
              <a:rPr lang="en-US" sz="2000" dirty="0"/>
              <a:t> </a:t>
            </a:r>
            <a:r>
              <a:rPr lang="en-US" sz="2000" err="1"/>
              <a:t>браузъри</a:t>
            </a:r>
            <a:endParaRPr lang="en-US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8F4B3AD-D8EC-484B-B74E-F6C3CCCE6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4715" y="1059360"/>
            <a:ext cx="3490078" cy="473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4330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TM10001105[[fn=Реколта]]</Template>
  <TotalTime>1578</TotalTime>
  <Words>408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Arial,Sans-Serif</vt:lpstr>
      <vt:lpstr>Cascadia Code SemiBold</vt:lpstr>
      <vt:lpstr>Courier New</vt:lpstr>
      <vt:lpstr>Franklin Gothic Book</vt:lpstr>
      <vt:lpstr>Crop</vt:lpstr>
      <vt:lpstr>Нормален поток vs  Grid модел vs  Flex модел</vt:lpstr>
      <vt:lpstr>Съдържание</vt:lpstr>
      <vt:lpstr>Normal Flow (Нормален поток )</vt:lpstr>
      <vt:lpstr>Normal  Flow  (Нормален  поток )</vt:lpstr>
      <vt:lpstr>Normal Flow (Нормален поток)</vt:lpstr>
      <vt:lpstr>Flex модел (гъвкава кутия)</vt:lpstr>
      <vt:lpstr>Flex модел (гъвкава кутия)</vt:lpstr>
      <vt:lpstr>Flex модел (гъвкава кутия)</vt:lpstr>
      <vt:lpstr>Grid модел (Мрежови модел)</vt:lpstr>
      <vt:lpstr>Grid модел (Мрежови модел)</vt:lpstr>
      <vt:lpstr>PowerPoint Presentation</vt:lpstr>
      <vt:lpstr>PowerPoint Presentation</vt:lpstr>
      <vt:lpstr>Заключение:</vt:lpstr>
      <vt:lpstr>Благодарим Ви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Нормален поток vs  Grid модел vs  Flex модел</dc:title>
  <dc:creator>Velka</dc:creator>
  <cp:lastModifiedBy>Yoanna Yotova</cp:lastModifiedBy>
  <cp:revision>480</cp:revision>
  <dcterms:created xsi:type="dcterms:W3CDTF">2024-04-02T08:31:41Z</dcterms:created>
  <dcterms:modified xsi:type="dcterms:W3CDTF">2024-04-05T04:31:14Z</dcterms:modified>
</cp:coreProperties>
</file>