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embeddedFontLst>
    <p:embeddedFont>
      <p:font typeface="Playfair Display Medium"/>
      <p:regular r:id="rId27"/>
      <p:bold r:id="rId28"/>
      <p:italic r:id="rId29"/>
      <p:boldItalic r:id="rId30"/>
    </p:embeddedFont>
    <p:embeddedFont>
      <p:font typeface="Playfair Display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Playfair Display ExtraBold"/>
      <p:bold r:id="rId39"/>
      <p:boldItalic r:id="rId40"/>
    </p:embeddedFont>
    <p:embeddedFont>
      <p:font typeface="Playfair Display SemiBold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Maria Kachaunova"/>
  <p:cmAuthor clrIdx="1" id="1" initials="" lastIdx="2" name="Alexander Ganchev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69AAF2-02E4-468D-88C8-8DF4D2BB3FF8}">
  <a:tblStyle styleId="{6869AAF2-02E4-468D-88C8-8DF4D2BB3F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ExtraBold-boldItalic.fntdata"/><Relationship Id="rId20" Type="http://schemas.openxmlformats.org/officeDocument/2006/relationships/slide" Target="slides/slide13.xml"/><Relationship Id="rId42" Type="http://schemas.openxmlformats.org/officeDocument/2006/relationships/font" Target="fonts/PlayfairDisplaySemiBold-bold.fntdata"/><Relationship Id="rId41" Type="http://schemas.openxmlformats.org/officeDocument/2006/relationships/font" Target="fonts/PlayfairDisplaySemiBold-regular.fntdata"/><Relationship Id="rId22" Type="http://schemas.openxmlformats.org/officeDocument/2006/relationships/slide" Target="slides/slide15.xml"/><Relationship Id="rId44" Type="http://schemas.openxmlformats.org/officeDocument/2006/relationships/font" Target="fonts/PlayfairDisplaySemiBold-boldItalic.fntdata"/><Relationship Id="rId21" Type="http://schemas.openxmlformats.org/officeDocument/2006/relationships/slide" Target="slides/slide14.xml"/><Relationship Id="rId43" Type="http://schemas.openxmlformats.org/officeDocument/2006/relationships/font" Target="fonts/PlayfairDisplaySemiBold-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PlayfairDisplayMedium-bold.fntdata"/><Relationship Id="rId27" Type="http://schemas.openxmlformats.org/officeDocument/2006/relationships/font" Target="fonts/PlayfairDisplayMedium-regular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PlayfairDisplayMedium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layfairDisplay-regular.fntdata"/><Relationship Id="rId30" Type="http://schemas.openxmlformats.org/officeDocument/2006/relationships/font" Target="fonts/PlayfairDisplayMedium-boldItalic.fntdata"/><Relationship Id="rId11" Type="http://schemas.openxmlformats.org/officeDocument/2006/relationships/slide" Target="slides/slide4.xml"/><Relationship Id="rId33" Type="http://schemas.openxmlformats.org/officeDocument/2006/relationships/font" Target="fonts/PlayfairDisplay-italic.fntdata"/><Relationship Id="rId10" Type="http://schemas.openxmlformats.org/officeDocument/2006/relationships/slide" Target="slides/slide3.xml"/><Relationship Id="rId32" Type="http://schemas.openxmlformats.org/officeDocument/2006/relationships/font" Target="fonts/PlayfairDisplay-bold.fntdata"/><Relationship Id="rId13" Type="http://schemas.openxmlformats.org/officeDocument/2006/relationships/slide" Target="slides/slide6.xml"/><Relationship Id="rId35" Type="http://schemas.openxmlformats.org/officeDocument/2006/relationships/font" Target="fonts/Lato-regular.fntdata"/><Relationship Id="rId12" Type="http://schemas.openxmlformats.org/officeDocument/2006/relationships/slide" Target="slides/slide5.xml"/><Relationship Id="rId34" Type="http://schemas.openxmlformats.org/officeDocument/2006/relationships/font" Target="fonts/PlayfairDisplay-boldItalic.fntdata"/><Relationship Id="rId15" Type="http://schemas.openxmlformats.org/officeDocument/2006/relationships/slide" Target="slides/slide8.xml"/><Relationship Id="rId37" Type="http://schemas.openxmlformats.org/officeDocument/2006/relationships/font" Target="fonts/Lato-italic.fntdata"/><Relationship Id="rId14" Type="http://schemas.openxmlformats.org/officeDocument/2006/relationships/slide" Target="slides/slide7.xml"/><Relationship Id="rId36" Type="http://schemas.openxmlformats.org/officeDocument/2006/relationships/font" Target="fonts/Lato-bold.fntdata"/><Relationship Id="rId17" Type="http://schemas.openxmlformats.org/officeDocument/2006/relationships/slide" Target="slides/slide10.xml"/><Relationship Id="rId39" Type="http://schemas.openxmlformats.org/officeDocument/2006/relationships/font" Target="fonts/PlayfairDisplayExtraBold-bold.fntdata"/><Relationship Id="rId16" Type="http://schemas.openxmlformats.org/officeDocument/2006/relationships/slide" Target="slides/slide9.xml"/><Relationship Id="rId38" Type="http://schemas.openxmlformats.org/officeDocument/2006/relationships/font" Target="fonts/Lato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6-08T18:07:53.193">
    <p:pos x="6000" y="0"/>
    <p:text>mn sladki kartinki bravo</p:text>
  </p:cm>
  <p:cm authorId="1" idx="1" dt="2022-06-08T18:07:53.193">
    <p:pos x="6000" y="0"/>
    <p:text>Тенк ю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06-08T20:06:52.359">
    <p:pos x="6000" y="0"/>
    <p:text>smeshno, a</p:text>
  </p:cm>
  <p:cm authorId="1" idx="2" dt="2022-06-08T20:06:52.359">
    <p:pos x="6000" y="0"/>
    <p:text>не по-смешно от пранка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2-06-08T18:59:46.018">
    <p:pos x="6000" y="0"/>
    <p:text>nqma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23bdcab11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23bdcab11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За да подобрим възприеманата производителност при стартиране, искаме да покажем на потребителя съдържанието на горната сгъвка възможно най-бързо, а това обикновено означава показване на лента за навигация на менюто, цялостния скелет на страницата, индикатор за зареждане и други специфични за страницата елементи.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За да направим това, ще включим HTML и CSS за тези елементи директно в първоначалния HTTP отговор, който получаваме от сървъра, когато зареждаме index.html на нашето приложение за една страница.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Тази комбинация от ограничен брой обикновен HTML и стилове отгоре на сгъвката, която се показва на потребителя възможно най-бързо, е известна като обвивката на приложението.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Тази структура е бърза и потребителят вижда „нещо“ незабавно, вместо зареждащ въртящ се бутон или празна страница. Той също така позволява уебсайтът да бъде достъпен офлайн, ако мрежовата връзка не е налична.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Тази aрхитектура кешира обвивката на приложението и управлява динамичното съдържание по начин, който значително подобрява производителността.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23bdcab11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323bdcab1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Първо, защото повторението е майка на знанието - какво е</a:t>
            </a:r>
            <a:r>
              <a:rPr i="1" lang="en" sz="1200">
                <a:solidFill>
                  <a:schemeClr val="dk1"/>
                </a:solidFill>
                <a:highlight>
                  <a:srgbClr val="FFFFFF"/>
                </a:highlight>
              </a:rPr>
              <a:t> представяне чрез сървър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? В началото, когато сайтовете са били статични и е имало малко или почти никаква интеракция с тях освен четене, основен инструмент е било точно представянето чрез сървър. Използва се сървър за генериране нашия код в отговор на </a:t>
            </a:r>
            <a:r>
              <a:rPr i="1" lang="en" sz="1200">
                <a:solidFill>
                  <a:schemeClr val="dk1"/>
                </a:solidFill>
                <a:highlight>
                  <a:srgbClr val="FFFFFF"/>
                </a:highlight>
              </a:rPr>
              <a:t>url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заявка.</a:t>
            </a:r>
            <a:b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В наши дни, когато по-скоро става дума за уеб приложения, интерактивни сайтове, в които може да се качват снимки, пращат съобщения и обновяват артикули, този начин на представяне се измества от </a:t>
            </a:r>
            <a:r>
              <a:rPr i="1" lang="en" sz="1200">
                <a:solidFill>
                  <a:schemeClr val="dk1"/>
                </a:solidFill>
                <a:highlight>
                  <a:srgbClr val="FFFFFF"/>
                </a:highlight>
              </a:rPr>
              <a:t>представяне чрез клиент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(или браузър/търсачка). Тоест, използваме браузър, който генерира html, използвайки DOM. </a:t>
            </a:r>
            <a:b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23bdcab11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23bdcab11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Но нека не се отклоняваме. Как се случва това представяне чрез сървър - сървърът подготвя html страница като извлича специфични за потребителя данни и ги праща към компютъра на потребителя, чрез интернет. Тогава търсачката изгражда съдържанието и показва заредената страница. Този процес отнема мили секунди. Сега, представете си, че вие сте този потребител. Кликате върху бутон на заредената пред вас страница, търсачката изпраща заявка към сървъра и целия процес се изпълнява отново от сървъра. Това освен, че увеличава работата, извършвана от сървъра, но и увеличава експоненциално времето за зареждане на страница.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23bdcab11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23bdcab11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23bdcab11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323bdcab11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И точно тук е отговорът на въпроса - за да избегнем забавянето и повторното изпращане на заявки за вече генерирано съдържание - използваме представяне чрез клиент. 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Малко информация, какво всъщност е представяне чрез клиент, въпреки че вече имате някаква представа. Това е нов подход към представянето на сайтове, който преди библиотеките на JavaScript да започнат да го ползват, всъщност не е бил особено популярен.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Обобщено: 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При сайтове, които са статични и използват по-малко функционалности предпочитано е използването на представяне чрез сървър. При сайтове, които имат по-тежък потребителски </a:t>
            </a:r>
            <a:r>
              <a:rPr i="1" lang="en" sz="1200">
                <a:solidFill>
                  <a:schemeClr val="dk1"/>
                </a:solidFill>
                <a:highlight>
                  <a:srgbClr val="FFFFFF"/>
                </a:highlight>
              </a:rPr>
              <a:t>интерфейс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, използват големи и динамични данни или се предполага повече писане, отколкото четене, предпочитано е представяне чрез клиент.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23bdcab11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23bdcab11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23bdcab11_4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23bdcab11_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23bdcab11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23bdcab11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23bdcab11_3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323bdcab11_3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23bdcab11_3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23bdcab11_3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2a5f55a2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2a5f55a2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2a5f55a2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2a5f55a2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23bdcab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23bdcab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2a5f55a2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2a5f55a2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23bdcab1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23bdcab1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23bdcab1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23bdcab1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Предварителното изобразяване създава статична страница, когато изграждаме приложение в Angular. В резултат на това уебсайтът ще се зарежда по-бързо, без да е необходимо изобразяване (рендъринг) от страна на сървъра. Предварителното изобразяване е полезно, ако искаме да обслужваме статични страници в приложението.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Защо трябва предварително да изобразяваме Angular приложения?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Бавно първоначално зареждане на страницата: Тъй като приложението все още трябва да се стартира след зареждане на страницата, има първоначално време за изчакване, докато потребителят може да използва приложението</a:t>
            </a:r>
            <a:endParaRPr>
              <a:solidFill>
                <a:schemeClr val="dk1"/>
              </a:solidFill>
            </a:endParaRPr>
          </a:p>
          <a:p>
            <a:pPr indent="-2286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1.</a:t>
            </a:r>
            <a:r>
              <a:rPr lang="en">
                <a:solidFill>
                  <a:schemeClr val="dk1"/>
                </a:solidFill>
              </a:rPr>
              <a:t>	И в двете техники за изобразяване ние генерираме статични HTML страници. Oсновната разлика е мястото, където се генерират HTML страниците и времето, за което го правят.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В Техниката за изобразяване от </a:t>
            </a:r>
            <a:r>
              <a:rPr b="1" lang="en">
                <a:solidFill>
                  <a:schemeClr val="dk1"/>
                </a:solidFill>
              </a:rPr>
              <a:t>страна на сървъра</a:t>
            </a:r>
            <a:r>
              <a:rPr lang="en">
                <a:solidFill>
                  <a:schemeClr val="dk1"/>
                </a:solidFill>
              </a:rPr>
              <a:t>, когато потребителят навигира до URL, сървърът компилира приложението (изобразява на сървър) и изпраща генерираната HTML страница обратно на клиента.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Докато в техниката за </a:t>
            </a:r>
            <a:r>
              <a:rPr b="1" lang="en">
                <a:solidFill>
                  <a:schemeClr val="dk1"/>
                </a:solidFill>
              </a:rPr>
              <a:t>предварително изобразяване</a:t>
            </a:r>
            <a:r>
              <a:rPr lang="en">
                <a:solidFill>
                  <a:schemeClr val="dk1"/>
                </a:solidFill>
              </a:rPr>
              <a:t>, всички маршрути на приложението се компилират по време на изграждане и се записват като статични HTML страници във файловата система. Така че всеки път, когато потребителят се придвижи до който и да е маршрут, ще получи предварително изобразени HTML страници. Когато JavaScript пакетите се заредят, браузърът поема щафетата. Това, се получава след това, е ултра бързо време за зареждане. Следователно и индексирането се случва по-бързо.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Предварително изобразяване има и някои недостатъци: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Трябва да генерираме HTML за всеки възможен маршрут по време на изграждане. Което добавя допълнителни разходи в процеса на изграждане.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Предварителното изобразяване не работи за страници, където показваме съдържание динамично въз основа на потребителска роля или някаква логика, тъй като потребителската роля ще бъде налична по време на изпълнение.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Когато съдържанието на страницата се променя често, Всеки път, когато съдържанието се промени, трябва да изградим отново приложението и да запазим генерираните файлове във файловата система.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23bdcab11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23bdcab11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Предварителното изобразяване създава статична страница, когато изграждаме приложение в Angular. В резултат на това уебсайтът ще се зарежда по-бързо, без да е необходимо изобразяване (рендъринг) от страна на сървъра. Предварителното изобразяване е полезно, ако искаме да обслужваме статични страници в приложението.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Защо трябва предварително да изобразяваме Angular приложения?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Бавно първоначално зареждане на страницата: Тъй като приложението все още трябва да се стартира след зареждане на страницата, има първоначално време за изчакване, докато потребителят може да използва приложението</a:t>
            </a:r>
            <a:endParaRPr>
              <a:solidFill>
                <a:schemeClr val="dk1"/>
              </a:solidFill>
            </a:endParaRPr>
          </a:p>
          <a:p>
            <a:pPr indent="-2286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1.</a:t>
            </a:r>
            <a:r>
              <a:rPr lang="en">
                <a:solidFill>
                  <a:schemeClr val="dk1"/>
                </a:solidFill>
              </a:rPr>
              <a:t>	И в двете техники за изобразяване ние генерираме статични HTML страници. Oсновната разлика е мястото, където се генерират HTML страниците и времето, за което го правят.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В Техниката за изобразяване от </a:t>
            </a:r>
            <a:r>
              <a:rPr b="1" lang="en">
                <a:solidFill>
                  <a:schemeClr val="dk1"/>
                </a:solidFill>
              </a:rPr>
              <a:t>страна на сървъра</a:t>
            </a:r>
            <a:r>
              <a:rPr lang="en">
                <a:solidFill>
                  <a:schemeClr val="dk1"/>
                </a:solidFill>
              </a:rPr>
              <a:t>, когато потребителят навигира до URL, сървърът компилира приложението (изобразява на сървър) и изпраща генерираната HTML страница обратно на клиента.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Докато в техниката за </a:t>
            </a:r>
            <a:r>
              <a:rPr b="1" lang="en">
                <a:solidFill>
                  <a:schemeClr val="dk1"/>
                </a:solidFill>
              </a:rPr>
              <a:t>предварително изобразяване</a:t>
            </a:r>
            <a:r>
              <a:rPr lang="en">
                <a:solidFill>
                  <a:schemeClr val="dk1"/>
                </a:solidFill>
              </a:rPr>
              <a:t>, всички маршрути на приложението се компилират по време на изграждане и се записват като статични HTML страници във файловата система. Така че всеки път, когато потребителят се придвижи до който и да е маршрут, ще получи предварително изобразени HTML страници. Когато JavaScript пакетите се заредят, браузърът поема щафетата. Това, се получава след това, е ултра бързо време за зареждане. Следователно и индексирането се случва по-бързо.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23bdcab11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23bdcab11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Предварително изобразяване има и някои недостатъци: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Трябва да генерираме HTML за всеки възможен маршрут по време на изграждане, което добавя допълнителни разходи в процеса на изграждане.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Предварителното изобразяване не работи за страници, където показваме съдържание динамично въз основа на потребителска роля или някаква логика, тъй като потребителската роля ще бъде налична по време на изпълнение.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Когато съдържанието на страницата се променя често, Всеки път, когато съдържанието се промени, трябва да изградим отново приложението и да запазим генерираните файлове във файловата система.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2.xml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3.xml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Особености на server-side rendering в Angular</a:t>
            </a:r>
            <a:endParaRPr b="0"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532453" y="3783224"/>
            <a:ext cx="20790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Екип 16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Обвивка на приложението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(App shell)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375" y="1797900"/>
            <a:ext cx="3475450" cy="286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3400" y="1797900"/>
            <a:ext cx="1692901" cy="28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Кога server side rendering може да причини забавяне? 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85725"/>
            <a:ext cx="8839200" cy="2247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150" y="57825"/>
            <a:ext cx="718306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6563" y="107400"/>
            <a:ext cx="6350875" cy="476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391350"/>
            <a:ext cx="4260300" cy="31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 се избягва повторно изпращане на заявки за съдържание, което вече е рендерирано на сървъра?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575" y="70300"/>
            <a:ext cx="3732201" cy="487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Transfer API</a:t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550" y="1230150"/>
            <a:ext cx="6370875" cy="318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Потенциален проблем</a:t>
            </a:r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150" y="1292750"/>
            <a:ext cx="6403676" cy="31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Решение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8137" y="1172850"/>
            <a:ext cx="5787725" cy="33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6963"/>
            <a:ext cx="8839201" cy="310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4650" y="3437850"/>
            <a:ext cx="308200" cy="3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050" y="69625"/>
            <a:ext cx="6492775" cy="48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788650" y="231950"/>
            <a:ext cx="35667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Какво е rendering?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6725" y="1195388"/>
            <a:ext cx="5943600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5303550" y="3948125"/>
            <a:ext cx="1179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Rendering engine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712000" y="1617476"/>
            <a:ext cx="2019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Представянето е процесът на </a:t>
            </a:r>
            <a:r>
              <a:rPr lang="en" sz="1600">
                <a:highlight>
                  <a:srgbClr val="FFFFFF"/>
                </a:highlight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превръщане на HTML, CSS и JavaScript код в интерактивна уеб страница.</a:t>
            </a:r>
            <a:endParaRPr sz="16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0" y="46759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*DOM-Document Object Model</a:t>
            </a:r>
            <a:endParaRPr sz="1200">
              <a:solidFill>
                <a:schemeClr val="dk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2565300" y="189450"/>
            <a:ext cx="40134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Server-side rendering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825" y="667025"/>
            <a:ext cx="5340351" cy="380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-85025" y="4774200"/>
            <a:ext cx="566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*SPA( Single Page Application) - динамично пренаписва уеб страницата</a:t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Google Shape;81;p16"/>
          <p:cNvGraphicFramePr/>
          <p:nvPr/>
        </p:nvGraphicFramePr>
        <p:xfrm>
          <a:off x="920100" y="754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{6869AAF2-02E4-468D-88C8-8DF4D2BB3FF8}</a:tableStyleId>
              </a:tblPr>
              <a:tblGrid>
                <a:gridCol w="3685925"/>
                <a:gridCol w="3685925"/>
              </a:tblGrid>
              <a:tr h="756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Плюсове</a:t>
                      </a:r>
                      <a:endParaRPr b="1" sz="19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Минуси</a:t>
                      </a:r>
                      <a:endParaRPr b="1" sz="19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</a:tr>
              <a:tr h="61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 SemiBold"/>
                          <a:ea typeface="Playfair Display SemiBold"/>
                          <a:cs typeface="Playfair Display SemiBold"/>
                          <a:sym typeface="Playfair Display SemiBold"/>
                        </a:rPr>
                        <a:t>Бързо зареждане на началната страница</a:t>
                      </a:r>
                      <a:endParaRPr>
                        <a:latin typeface="Playfair Display SemiBold"/>
                        <a:ea typeface="Playfair Display SemiBold"/>
                        <a:cs typeface="Playfair Display SemiBold"/>
                        <a:sym typeface="Playfair Display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 SemiBold"/>
                          <a:ea typeface="Playfair Display SemiBold"/>
                          <a:cs typeface="Playfair Display SemiBold"/>
                          <a:sym typeface="Playfair Display SemiBold"/>
                        </a:rPr>
                        <a:t>При всяка интеракция на потребителя страницата трябва да се презареди изцяло</a:t>
                      </a:r>
                      <a:endParaRPr>
                        <a:latin typeface="Playfair Display SemiBold"/>
                        <a:ea typeface="Playfair Display SemiBold"/>
                        <a:cs typeface="Playfair Display SemiBold"/>
                        <a:sym typeface="Playfair Display SemiBold"/>
                      </a:endParaRPr>
                    </a:p>
                  </a:txBody>
                  <a:tcPr marT="91425" marB="91425" marR="91425" marL="91425"/>
                </a:tc>
              </a:tr>
              <a:tr h="61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 SemiBold"/>
                          <a:ea typeface="Playfair Display SemiBold"/>
                          <a:cs typeface="Playfair Display SemiBold"/>
                          <a:sym typeface="Playfair Display SemiBold"/>
                        </a:rPr>
                        <a:t>Отразява се положително на SEO-то</a:t>
                      </a:r>
                      <a:endParaRPr>
                        <a:latin typeface="Playfair Display SemiBold"/>
                        <a:ea typeface="Playfair Display SemiBold"/>
                        <a:cs typeface="Playfair Display SemiBold"/>
                        <a:sym typeface="Playfair Display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 SemiBold"/>
                          <a:ea typeface="Playfair Display SemiBold"/>
                          <a:cs typeface="Playfair Display SemiBold"/>
                          <a:sym typeface="Playfair Display SemiBold"/>
                        </a:rPr>
                        <a:t>Сървърът поема цялото натоварване за представяне на потребители и роботи</a:t>
                      </a:r>
                      <a:endParaRPr>
                        <a:latin typeface="Playfair Display SemiBold"/>
                        <a:ea typeface="Playfair Display SemiBold"/>
                        <a:cs typeface="Playfair Display SemiBold"/>
                        <a:sym typeface="Playfair Display SemiBold"/>
                      </a:endParaRPr>
                    </a:p>
                  </a:txBody>
                  <a:tcPr marT="91425" marB="91425" marR="91425" marL="91425"/>
                </a:tc>
              </a:tr>
              <a:tr h="61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 SemiBold"/>
                          <a:ea typeface="Playfair Display SemiBold"/>
                          <a:cs typeface="Playfair Display SemiBold"/>
                          <a:sym typeface="Playfair Display SemiBold"/>
                        </a:rPr>
                        <a:t>Зареждането не става много по-бавно дори потребителя да има лош интернет или по-стар компютър</a:t>
                      </a:r>
                      <a:endParaRPr>
                        <a:latin typeface="Playfair Display SemiBold"/>
                        <a:ea typeface="Playfair Display SemiBold"/>
                        <a:cs typeface="Playfair Display SemiBold"/>
                        <a:sym typeface="Playfair Display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 SemiBold"/>
                          <a:ea typeface="Playfair Display SemiBold"/>
                          <a:cs typeface="Playfair Display SemiBold"/>
                          <a:sym typeface="Playfair Display SemiBold"/>
                        </a:rPr>
                        <a:t>Зареждането на по-комплексни сайтове, може да отнеме доста време, защото много процеси ще се изпълняват наведнъж</a:t>
                      </a:r>
                      <a:endParaRPr>
                        <a:latin typeface="Playfair Display SemiBold"/>
                        <a:ea typeface="Playfair Display SemiBold"/>
                        <a:cs typeface="Playfair Display SemiBold"/>
                        <a:sym typeface="Playfair Display SemiBol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2" name="Google Shape;82;p16"/>
          <p:cNvSpPr txBox="1"/>
          <p:nvPr/>
        </p:nvSpPr>
        <p:spPr>
          <a:xfrm>
            <a:off x="0" y="4686525"/>
            <a:ext cx="596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*SEO - Search Engine Optimization</a:t>
            </a:r>
            <a:endParaRPr sz="1200">
              <a:solidFill>
                <a:schemeClr val="dk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2565300" y="189450"/>
            <a:ext cx="40134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</a:t>
            </a:r>
            <a:r>
              <a:rPr lang="en"/>
              <a:t>-side rendering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337" y="719900"/>
            <a:ext cx="5331324" cy="39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18"/>
          <p:cNvGraphicFramePr/>
          <p:nvPr/>
        </p:nvGraphicFramePr>
        <p:xfrm>
          <a:off x="920100" y="754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{6869AAF2-02E4-468D-88C8-8DF4D2BB3FF8}</a:tableStyleId>
              </a:tblPr>
              <a:tblGrid>
                <a:gridCol w="3685925"/>
                <a:gridCol w="3685925"/>
              </a:tblGrid>
              <a:tr h="756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Плюсове</a:t>
                      </a:r>
                      <a:endParaRPr b="1" sz="19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Минуси</a:t>
                      </a:r>
                      <a:endParaRPr b="1" sz="19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</a:tr>
              <a:tr h="61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 SemiBold"/>
                          <a:ea typeface="Playfair Display SemiBold"/>
                          <a:cs typeface="Playfair Display SemiBold"/>
                          <a:sym typeface="Playfair Display SemiBold"/>
                        </a:rPr>
                        <a:t>Бързо зареждане на производните страници на главната</a:t>
                      </a:r>
                      <a:endParaRPr>
                        <a:latin typeface="Playfair Display SemiBold"/>
                        <a:ea typeface="Playfair Display SemiBold"/>
                        <a:cs typeface="Playfair Display SemiBold"/>
                        <a:sym typeface="Playfair Display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 SemiBold"/>
                          <a:ea typeface="Playfair Display SemiBold"/>
                          <a:cs typeface="Playfair Display SemiBold"/>
                          <a:sym typeface="Playfair Display SemiBold"/>
                        </a:rPr>
                        <a:t>Бавно зареждане на първоначалната страница </a:t>
                      </a:r>
                      <a:endParaRPr>
                        <a:latin typeface="Playfair Display SemiBold"/>
                        <a:ea typeface="Playfair Display SemiBold"/>
                        <a:cs typeface="Playfair Display SemiBold"/>
                        <a:sym typeface="Playfair Display SemiBold"/>
                      </a:endParaRPr>
                    </a:p>
                  </a:txBody>
                  <a:tcPr marT="91425" marB="91425" marR="91425" marL="91425"/>
                </a:tc>
              </a:tr>
              <a:tr h="61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 SemiBold"/>
                          <a:ea typeface="Playfair Display SemiBold"/>
                          <a:cs typeface="Playfair Display SemiBold"/>
                          <a:sym typeface="Playfair Display SemiBold"/>
                        </a:rPr>
                        <a:t>Поддържане на много интеракции</a:t>
                      </a:r>
                      <a:endParaRPr>
                        <a:latin typeface="Playfair Display SemiBold"/>
                        <a:ea typeface="Playfair Display SemiBold"/>
                        <a:cs typeface="Playfair Display SemiBold"/>
                        <a:sym typeface="Playfair Display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 SemiBold"/>
                          <a:ea typeface="Playfair Display SemiBold"/>
                          <a:cs typeface="Playfair Display SemiBold"/>
                          <a:sym typeface="Playfair Display SemiBold"/>
                        </a:rPr>
                        <a:t>Ниска класация в Гугъл, заради SEO</a:t>
                      </a:r>
                      <a:endParaRPr>
                        <a:latin typeface="Playfair Display SemiBold"/>
                        <a:ea typeface="Playfair Display SemiBold"/>
                        <a:cs typeface="Playfair Display SemiBold"/>
                        <a:sym typeface="Playfair Display SemiBold"/>
                      </a:endParaRPr>
                    </a:p>
                  </a:txBody>
                  <a:tcPr marT="91425" marB="91425" marR="91425" marL="91425"/>
                </a:tc>
              </a:tr>
              <a:tr h="61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 SemiBold"/>
                          <a:ea typeface="Playfair Display SemiBold"/>
                          <a:cs typeface="Playfair Display SemiBold"/>
                          <a:sym typeface="Playfair Display SemiBold"/>
                        </a:rPr>
                        <a:t>Подходящо за уеб приложения</a:t>
                      </a:r>
                      <a:endParaRPr>
                        <a:latin typeface="Playfair Display SemiBold"/>
                        <a:ea typeface="Playfair Display SemiBold"/>
                        <a:cs typeface="Playfair Display SemiBold"/>
                        <a:sym typeface="Playfair Display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 SemiBold"/>
                          <a:ea typeface="Playfair Display SemiBold"/>
                          <a:cs typeface="Playfair Display SemiBold"/>
                          <a:sym typeface="Playfair Display SemiBold"/>
                        </a:rPr>
                        <a:t>В повечето случаи изисква сваляне на външна библиотека</a:t>
                      </a:r>
                      <a:endParaRPr>
                        <a:latin typeface="Playfair Display SemiBold"/>
                        <a:ea typeface="Playfair Display SemiBold"/>
                        <a:cs typeface="Playfair Display SemiBold"/>
                        <a:sym typeface="Playfair Display SemiBol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4" name="Google Shape;94;p18"/>
          <p:cNvSpPr txBox="1"/>
          <p:nvPr/>
        </p:nvSpPr>
        <p:spPr>
          <a:xfrm>
            <a:off x="0" y="4686525"/>
            <a:ext cx="596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*SEO - Search Engine Optimization</a:t>
            </a:r>
            <a:endParaRPr sz="1200">
              <a:solidFill>
                <a:schemeClr val="dk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Предварително изобразяване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(пререндъринг)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000" y="2218450"/>
            <a:ext cx="3248601" cy="222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5258825" y="2682200"/>
            <a:ext cx="2952300" cy="11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⇐ 	</a:t>
            </a:r>
            <a:r>
              <a:rPr lang="en" sz="1500"/>
              <a:t>Запазване на статични HTML във файлова система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Предварително изобразяване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(пререндъринг)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605325" y="2630225"/>
            <a:ext cx="2508900" cy="5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⇒	Много бързо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1325" y="2429561"/>
            <a:ext cx="4776100" cy="1292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Предварително изобразяване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(пререндъринг)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738600" y="1783325"/>
            <a:ext cx="14979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Недостатъци: </a:t>
            </a:r>
            <a:r>
              <a:rPr lang="en" sz="1700"/>
              <a:t>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15" name="Google Shape;115;p21"/>
          <p:cNvSpPr txBox="1"/>
          <p:nvPr/>
        </p:nvSpPr>
        <p:spPr>
          <a:xfrm>
            <a:off x="630025" y="2664725"/>
            <a:ext cx="35115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❌  Г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енериране на HTML за всеки маршрут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4955075" y="2664725"/>
            <a:ext cx="33696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❌  Показване на съдържание динамично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2887200" y="3747775"/>
            <a:ext cx="336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❌  Изграждане и запазване при промяна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