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83" r:id="rId1"/>
  </p:sldMasterIdLst>
  <p:notesMasterIdLst>
    <p:notesMasterId r:id="rId19"/>
  </p:notesMasterIdLst>
  <p:handoutMasterIdLst>
    <p:handoutMasterId r:id="rId20"/>
  </p:handoutMasterIdLst>
  <p:sldIdLst>
    <p:sldId id="258" r:id="rId2"/>
    <p:sldId id="260" r:id="rId3"/>
    <p:sldId id="264" r:id="rId4"/>
    <p:sldId id="265" r:id="rId5"/>
    <p:sldId id="266" r:id="rId6"/>
    <p:sldId id="261" r:id="rId7"/>
    <p:sldId id="267" r:id="rId8"/>
    <p:sldId id="268" r:id="rId9"/>
    <p:sldId id="269" r:id="rId10"/>
    <p:sldId id="270" r:id="rId11"/>
    <p:sldId id="271" r:id="rId12"/>
    <p:sldId id="279" r:id="rId13"/>
    <p:sldId id="282" r:id="rId14"/>
    <p:sldId id="281" r:id="rId15"/>
    <p:sldId id="280" r:id="rId16"/>
    <p:sldId id="276" r:id="rId17"/>
    <p:sldId id="259" r:id="rId18"/>
  </p:sldIdLst>
  <p:sldSz cx="12192000" cy="6858000"/>
  <p:notesSz cx="6858000" cy="9144000"/>
  <p:defaultTextStyle>
    <a:defPPr rtl="0">
      <a:defRPr lang="bg-BG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ACA"/>
    <a:srgbClr val="DBD9D9"/>
    <a:srgbClr val="E9E7E7"/>
    <a:srgbClr val="D8CBCF"/>
    <a:srgbClr val="E8E6E9"/>
    <a:srgbClr val="EDEDEE"/>
    <a:srgbClr val="DEBFC9"/>
    <a:srgbClr val="F9F2E9"/>
    <a:srgbClr val="F1E8D8"/>
    <a:srgbClr val="FB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40CAB-DBE1-43E1-AD1A-84F2A72B8515}" v="1597" dt="2024-04-18T09:20:18.435"/>
    <p1510:client id="{DC9BDA91-C165-4281-917C-1D78F083F917}" v="142" dt="2024-04-18T10:53:44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ъл стил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Стил с тема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Тъмен стил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72" autoAdjust="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52780DC7-29C5-4D1C-A591-A8445B983E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F903BD5B-3BDE-4480-9097-863B586A80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0DFF9-D8E9-4F2A-B9F1-4985679C096A}" type="datetime1">
              <a:rPr lang="bg-BG" smtClean="0"/>
              <a:t>18.4.2024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DC3C9D59-3132-44B3-AEDE-2AAD170873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9D924885-1CDA-4412-BB8B-3AE64466F8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39A43-6DC3-422E-8DB4-5B3E8B69AFF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5055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044A5-1691-448D-81DE-0AE834861BA4}" type="datetime1">
              <a:rPr lang="bg-BG" noProof="0" smtClean="0"/>
              <a:pPr/>
              <a:t>18.4.2024 г.</a:t>
            </a:fld>
            <a:endParaRPr lang="bg-BG" noProof="0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noProof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noProof="0"/>
              <a:t>Щракнете, за да редактирате стиловете на текста в образеца</a:t>
            </a:r>
          </a:p>
          <a:p>
            <a:pPr lvl="1"/>
            <a:r>
              <a:rPr lang="bg-BG" noProof="0"/>
              <a:t>Второ ниво</a:t>
            </a:r>
          </a:p>
          <a:p>
            <a:pPr lvl="2"/>
            <a:r>
              <a:rPr lang="bg-BG" noProof="0"/>
              <a:t>Трето ниво</a:t>
            </a:r>
          </a:p>
          <a:p>
            <a:pPr lvl="3"/>
            <a:r>
              <a:rPr lang="bg-BG" noProof="0"/>
              <a:t>Четвърто ниво</a:t>
            </a:r>
          </a:p>
          <a:p>
            <a:pPr lvl="4"/>
            <a:r>
              <a:rPr lang="bg-BG" noProof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9F4F1-ECE5-4BF0-9CDB-7D4DF9BAE5C6}" type="slidenum">
              <a:rPr lang="bg-BG" noProof="0" smtClean="0"/>
              <a:t>‹#›</a:t>
            </a:fld>
            <a:endParaRPr lang="bg-BG" noProof="0"/>
          </a:p>
        </p:txBody>
      </p:sp>
    </p:spTree>
    <p:extLst>
      <p:ext uri="{BB962C8B-B14F-4D97-AF65-F5344CB8AC3E}">
        <p14:creationId xmlns:p14="http://schemas.microsoft.com/office/powerpoint/2010/main" val="161411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8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05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63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9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9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72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4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8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00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9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0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17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4" r:id="rId1"/>
    <p:sldLayoutId id="2147484185" r:id="rId2"/>
    <p:sldLayoutId id="2147484186" r:id="rId3"/>
    <p:sldLayoutId id="2147484187" r:id="rId4"/>
    <p:sldLayoutId id="2147484188" r:id="rId5"/>
    <p:sldLayoutId id="2147484189" r:id="rId6"/>
    <p:sldLayoutId id="2147484190" r:id="rId7"/>
    <p:sldLayoutId id="2147484191" r:id="rId8"/>
    <p:sldLayoutId id="2147484192" r:id="rId9"/>
    <p:sldLayoutId id="2147484193" r:id="rId10"/>
    <p:sldLayoutId id="21474841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15000" b="-1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Картина 10" descr="Картина, която съдържа плат, дрехи, мотив, Обикновен люляк&#10;&#10;Описанието е генерирано автоматично">
            <a:extLst>
              <a:ext uri="{FF2B5EF4-FFF2-40B4-BE49-F238E27FC236}">
                <a16:creationId xmlns:a16="http://schemas.microsoft.com/office/drawing/2014/main" id="{7540FC53-A505-C587-572A-3D7651DE8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844004" y="-3112468"/>
            <a:ext cx="7287622" cy="13512798"/>
          </a:xfrm>
          <a:prstGeom prst="rect">
            <a:avLst/>
          </a:prstGeom>
        </p:spPr>
      </p:pic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id="{7EEBC630-DA27-C80E-13B6-F2C648DA83B5}"/>
              </a:ext>
            </a:extLst>
          </p:cNvPr>
          <p:cNvSpPr txBox="1"/>
          <p:nvPr/>
        </p:nvSpPr>
        <p:spPr>
          <a:xfrm>
            <a:off x="1604254" y="2735836"/>
            <a:ext cx="9775953" cy="1384995"/>
          </a:xfrm>
          <a:custGeom>
            <a:avLst/>
            <a:gdLst>
              <a:gd name="connsiteX0" fmla="*/ 0 w 9775953"/>
              <a:gd name="connsiteY0" fmla="*/ 0 h 1384995"/>
              <a:gd name="connsiteX1" fmla="*/ 672816 w 9775953"/>
              <a:gd name="connsiteY1" fmla="*/ 0 h 1384995"/>
              <a:gd name="connsiteX2" fmla="*/ 1345631 w 9775953"/>
              <a:gd name="connsiteY2" fmla="*/ 0 h 1384995"/>
              <a:gd name="connsiteX3" fmla="*/ 2116206 w 9775953"/>
              <a:gd name="connsiteY3" fmla="*/ 0 h 1384995"/>
              <a:gd name="connsiteX4" fmla="*/ 2495743 w 9775953"/>
              <a:gd name="connsiteY4" fmla="*/ 0 h 1384995"/>
              <a:gd name="connsiteX5" fmla="*/ 3070799 w 9775953"/>
              <a:gd name="connsiteY5" fmla="*/ 0 h 1384995"/>
              <a:gd name="connsiteX6" fmla="*/ 3645855 w 9775953"/>
              <a:gd name="connsiteY6" fmla="*/ 0 h 1384995"/>
              <a:gd name="connsiteX7" fmla="*/ 4025392 w 9775953"/>
              <a:gd name="connsiteY7" fmla="*/ 0 h 1384995"/>
              <a:gd name="connsiteX8" fmla="*/ 4795968 w 9775953"/>
              <a:gd name="connsiteY8" fmla="*/ 0 h 1384995"/>
              <a:gd name="connsiteX9" fmla="*/ 5371024 w 9775953"/>
              <a:gd name="connsiteY9" fmla="*/ 0 h 1384995"/>
              <a:gd name="connsiteX10" fmla="*/ 5848320 w 9775953"/>
              <a:gd name="connsiteY10" fmla="*/ 0 h 1384995"/>
              <a:gd name="connsiteX11" fmla="*/ 6423376 w 9775953"/>
              <a:gd name="connsiteY11" fmla="*/ 0 h 1384995"/>
              <a:gd name="connsiteX12" fmla="*/ 6802913 w 9775953"/>
              <a:gd name="connsiteY12" fmla="*/ 0 h 1384995"/>
              <a:gd name="connsiteX13" fmla="*/ 7084691 w 9775953"/>
              <a:gd name="connsiteY13" fmla="*/ 0 h 1384995"/>
              <a:gd name="connsiteX14" fmla="*/ 7757506 w 9775953"/>
              <a:gd name="connsiteY14" fmla="*/ 0 h 1384995"/>
              <a:gd name="connsiteX15" fmla="*/ 8528081 w 9775953"/>
              <a:gd name="connsiteY15" fmla="*/ 0 h 1384995"/>
              <a:gd name="connsiteX16" fmla="*/ 8907618 w 9775953"/>
              <a:gd name="connsiteY16" fmla="*/ 0 h 1384995"/>
              <a:gd name="connsiteX17" fmla="*/ 9189396 w 9775953"/>
              <a:gd name="connsiteY17" fmla="*/ 0 h 1384995"/>
              <a:gd name="connsiteX18" fmla="*/ 9775953 w 9775953"/>
              <a:gd name="connsiteY18" fmla="*/ 0 h 1384995"/>
              <a:gd name="connsiteX19" fmla="*/ 9775953 w 9775953"/>
              <a:gd name="connsiteY19" fmla="*/ 475515 h 1384995"/>
              <a:gd name="connsiteX20" fmla="*/ 9775953 w 9775953"/>
              <a:gd name="connsiteY20" fmla="*/ 909480 h 1384995"/>
              <a:gd name="connsiteX21" fmla="*/ 9775953 w 9775953"/>
              <a:gd name="connsiteY21" fmla="*/ 1384995 h 1384995"/>
              <a:gd name="connsiteX22" fmla="*/ 9494176 w 9775953"/>
              <a:gd name="connsiteY22" fmla="*/ 1384995 h 1384995"/>
              <a:gd name="connsiteX23" fmla="*/ 9212398 w 9775953"/>
              <a:gd name="connsiteY23" fmla="*/ 1384995 h 1384995"/>
              <a:gd name="connsiteX24" fmla="*/ 8441823 w 9775953"/>
              <a:gd name="connsiteY24" fmla="*/ 1384995 h 1384995"/>
              <a:gd name="connsiteX25" fmla="*/ 7671248 w 9775953"/>
              <a:gd name="connsiteY25" fmla="*/ 1384995 h 1384995"/>
              <a:gd name="connsiteX26" fmla="*/ 7193951 w 9775953"/>
              <a:gd name="connsiteY26" fmla="*/ 1384995 h 1384995"/>
              <a:gd name="connsiteX27" fmla="*/ 6423376 w 9775953"/>
              <a:gd name="connsiteY27" fmla="*/ 1384995 h 1384995"/>
              <a:gd name="connsiteX28" fmla="*/ 5946080 w 9775953"/>
              <a:gd name="connsiteY28" fmla="*/ 1384995 h 1384995"/>
              <a:gd name="connsiteX29" fmla="*/ 5664302 w 9775953"/>
              <a:gd name="connsiteY29" fmla="*/ 1384995 h 1384995"/>
              <a:gd name="connsiteX30" fmla="*/ 4991487 w 9775953"/>
              <a:gd name="connsiteY30" fmla="*/ 1384995 h 1384995"/>
              <a:gd name="connsiteX31" fmla="*/ 4416431 w 9775953"/>
              <a:gd name="connsiteY31" fmla="*/ 1384995 h 1384995"/>
              <a:gd name="connsiteX32" fmla="*/ 3841374 w 9775953"/>
              <a:gd name="connsiteY32" fmla="*/ 1384995 h 1384995"/>
              <a:gd name="connsiteX33" fmla="*/ 3559597 w 9775953"/>
              <a:gd name="connsiteY33" fmla="*/ 1384995 h 1384995"/>
              <a:gd name="connsiteX34" fmla="*/ 3277820 w 9775953"/>
              <a:gd name="connsiteY34" fmla="*/ 1384995 h 1384995"/>
              <a:gd name="connsiteX35" fmla="*/ 2507244 w 9775953"/>
              <a:gd name="connsiteY35" fmla="*/ 1384995 h 1384995"/>
              <a:gd name="connsiteX36" fmla="*/ 1834429 w 9775953"/>
              <a:gd name="connsiteY36" fmla="*/ 1384995 h 1384995"/>
              <a:gd name="connsiteX37" fmla="*/ 1063854 w 9775953"/>
              <a:gd name="connsiteY37" fmla="*/ 1384995 h 1384995"/>
              <a:gd name="connsiteX38" fmla="*/ 0 w 9775953"/>
              <a:gd name="connsiteY38" fmla="*/ 1384995 h 1384995"/>
              <a:gd name="connsiteX39" fmla="*/ 0 w 9775953"/>
              <a:gd name="connsiteY39" fmla="*/ 923330 h 1384995"/>
              <a:gd name="connsiteX40" fmla="*/ 0 w 9775953"/>
              <a:gd name="connsiteY40" fmla="*/ 489365 h 1384995"/>
              <a:gd name="connsiteX41" fmla="*/ 0 w 9775953"/>
              <a:gd name="connsiteY41" fmla="*/ 0 h 1384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9775953" h="1384995" fill="none" extrusionOk="0">
                <a:moveTo>
                  <a:pt x="0" y="0"/>
                </a:moveTo>
                <a:cubicBezTo>
                  <a:pt x="202492" y="-8911"/>
                  <a:pt x="536721" y="56047"/>
                  <a:pt x="672816" y="0"/>
                </a:cubicBezTo>
                <a:cubicBezTo>
                  <a:pt x="808911" y="-56047"/>
                  <a:pt x="1167616" y="34608"/>
                  <a:pt x="1345631" y="0"/>
                </a:cubicBezTo>
                <a:cubicBezTo>
                  <a:pt x="1523646" y="-34608"/>
                  <a:pt x="1947834" y="73491"/>
                  <a:pt x="2116206" y="0"/>
                </a:cubicBezTo>
                <a:cubicBezTo>
                  <a:pt x="2284579" y="-73491"/>
                  <a:pt x="2414575" y="2542"/>
                  <a:pt x="2495743" y="0"/>
                </a:cubicBezTo>
                <a:cubicBezTo>
                  <a:pt x="2576911" y="-2542"/>
                  <a:pt x="2922479" y="12995"/>
                  <a:pt x="3070799" y="0"/>
                </a:cubicBezTo>
                <a:cubicBezTo>
                  <a:pt x="3219119" y="-12995"/>
                  <a:pt x="3525444" y="24657"/>
                  <a:pt x="3645855" y="0"/>
                </a:cubicBezTo>
                <a:cubicBezTo>
                  <a:pt x="3766266" y="-24657"/>
                  <a:pt x="3908661" y="34814"/>
                  <a:pt x="4025392" y="0"/>
                </a:cubicBezTo>
                <a:cubicBezTo>
                  <a:pt x="4142123" y="-34814"/>
                  <a:pt x="4418526" y="54006"/>
                  <a:pt x="4795968" y="0"/>
                </a:cubicBezTo>
                <a:cubicBezTo>
                  <a:pt x="5173410" y="-54006"/>
                  <a:pt x="5114013" y="186"/>
                  <a:pt x="5371024" y="0"/>
                </a:cubicBezTo>
                <a:cubicBezTo>
                  <a:pt x="5628035" y="-186"/>
                  <a:pt x="5686206" y="3498"/>
                  <a:pt x="5848320" y="0"/>
                </a:cubicBezTo>
                <a:cubicBezTo>
                  <a:pt x="6010434" y="-3498"/>
                  <a:pt x="6249773" y="4707"/>
                  <a:pt x="6423376" y="0"/>
                </a:cubicBezTo>
                <a:cubicBezTo>
                  <a:pt x="6596979" y="-4707"/>
                  <a:pt x="6701572" y="5742"/>
                  <a:pt x="6802913" y="0"/>
                </a:cubicBezTo>
                <a:cubicBezTo>
                  <a:pt x="6904254" y="-5742"/>
                  <a:pt x="6944059" y="25315"/>
                  <a:pt x="7084691" y="0"/>
                </a:cubicBezTo>
                <a:cubicBezTo>
                  <a:pt x="7225323" y="-25315"/>
                  <a:pt x="7463194" y="48787"/>
                  <a:pt x="7757506" y="0"/>
                </a:cubicBezTo>
                <a:cubicBezTo>
                  <a:pt x="8051818" y="-48787"/>
                  <a:pt x="8324271" y="29107"/>
                  <a:pt x="8528081" y="0"/>
                </a:cubicBezTo>
                <a:cubicBezTo>
                  <a:pt x="8731892" y="-29107"/>
                  <a:pt x="8752770" y="29425"/>
                  <a:pt x="8907618" y="0"/>
                </a:cubicBezTo>
                <a:cubicBezTo>
                  <a:pt x="9062466" y="-29425"/>
                  <a:pt x="9105771" y="5637"/>
                  <a:pt x="9189396" y="0"/>
                </a:cubicBezTo>
                <a:cubicBezTo>
                  <a:pt x="9273021" y="-5637"/>
                  <a:pt x="9635410" y="32953"/>
                  <a:pt x="9775953" y="0"/>
                </a:cubicBezTo>
                <a:cubicBezTo>
                  <a:pt x="9794367" y="100013"/>
                  <a:pt x="9726453" y="365602"/>
                  <a:pt x="9775953" y="475515"/>
                </a:cubicBezTo>
                <a:cubicBezTo>
                  <a:pt x="9825453" y="585429"/>
                  <a:pt x="9738548" y="704918"/>
                  <a:pt x="9775953" y="909480"/>
                </a:cubicBezTo>
                <a:cubicBezTo>
                  <a:pt x="9813358" y="1114042"/>
                  <a:pt x="9757655" y="1189708"/>
                  <a:pt x="9775953" y="1384995"/>
                </a:cubicBezTo>
                <a:cubicBezTo>
                  <a:pt x="9712888" y="1407769"/>
                  <a:pt x="9603545" y="1375898"/>
                  <a:pt x="9494176" y="1384995"/>
                </a:cubicBezTo>
                <a:cubicBezTo>
                  <a:pt x="9384807" y="1394092"/>
                  <a:pt x="9303510" y="1372259"/>
                  <a:pt x="9212398" y="1384995"/>
                </a:cubicBezTo>
                <a:cubicBezTo>
                  <a:pt x="9121286" y="1397731"/>
                  <a:pt x="8736706" y="1293275"/>
                  <a:pt x="8441823" y="1384995"/>
                </a:cubicBezTo>
                <a:cubicBezTo>
                  <a:pt x="8146941" y="1476715"/>
                  <a:pt x="7858690" y="1340067"/>
                  <a:pt x="7671248" y="1384995"/>
                </a:cubicBezTo>
                <a:cubicBezTo>
                  <a:pt x="7483807" y="1429923"/>
                  <a:pt x="7396082" y="1353304"/>
                  <a:pt x="7193951" y="1384995"/>
                </a:cubicBezTo>
                <a:cubicBezTo>
                  <a:pt x="6991820" y="1416686"/>
                  <a:pt x="6651016" y="1376571"/>
                  <a:pt x="6423376" y="1384995"/>
                </a:cubicBezTo>
                <a:cubicBezTo>
                  <a:pt x="6195736" y="1393419"/>
                  <a:pt x="6111259" y="1338935"/>
                  <a:pt x="5946080" y="1384995"/>
                </a:cubicBezTo>
                <a:cubicBezTo>
                  <a:pt x="5780901" y="1431055"/>
                  <a:pt x="5721166" y="1365289"/>
                  <a:pt x="5664302" y="1384995"/>
                </a:cubicBezTo>
                <a:cubicBezTo>
                  <a:pt x="5607438" y="1404701"/>
                  <a:pt x="5283087" y="1371443"/>
                  <a:pt x="4991487" y="1384995"/>
                </a:cubicBezTo>
                <a:cubicBezTo>
                  <a:pt x="4699888" y="1398547"/>
                  <a:pt x="4692717" y="1340520"/>
                  <a:pt x="4416431" y="1384995"/>
                </a:cubicBezTo>
                <a:cubicBezTo>
                  <a:pt x="4140145" y="1429470"/>
                  <a:pt x="3985201" y="1355082"/>
                  <a:pt x="3841374" y="1384995"/>
                </a:cubicBezTo>
                <a:cubicBezTo>
                  <a:pt x="3697547" y="1414908"/>
                  <a:pt x="3685673" y="1384504"/>
                  <a:pt x="3559597" y="1384995"/>
                </a:cubicBezTo>
                <a:cubicBezTo>
                  <a:pt x="3433521" y="1385486"/>
                  <a:pt x="3408091" y="1357074"/>
                  <a:pt x="3277820" y="1384995"/>
                </a:cubicBezTo>
                <a:cubicBezTo>
                  <a:pt x="3147549" y="1412916"/>
                  <a:pt x="2747165" y="1359222"/>
                  <a:pt x="2507244" y="1384995"/>
                </a:cubicBezTo>
                <a:cubicBezTo>
                  <a:pt x="2267323" y="1410768"/>
                  <a:pt x="2003980" y="1382192"/>
                  <a:pt x="1834429" y="1384995"/>
                </a:cubicBezTo>
                <a:cubicBezTo>
                  <a:pt x="1664878" y="1387798"/>
                  <a:pt x="1416004" y="1360678"/>
                  <a:pt x="1063854" y="1384995"/>
                </a:cubicBezTo>
                <a:cubicBezTo>
                  <a:pt x="711704" y="1409312"/>
                  <a:pt x="238808" y="1296305"/>
                  <a:pt x="0" y="1384995"/>
                </a:cubicBezTo>
                <a:cubicBezTo>
                  <a:pt x="-39337" y="1248813"/>
                  <a:pt x="36458" y="1063387"/>
                  <a:pt x="0" y="923330"/>
                </a:cubicBezTo>
                <a:cubicBezTo>
                  <a:pt x="-36458" y="783274"/>
                  <a:pt x="44388" y="672272"/>
                  <a:pt x="0" y="489365"/>
                </a:cubicBezTo>
                <a:cubicBezTo>
                  <a:pt x="-44388" y="306458"/>
                  <a:pt x="58340" y="154360"/>
                  <a:pt x="0" y="0"/>
                </a:cubicBezTo>
                <a:close/>
              </a:path>
              <a:path w="9775953" h="1384995" stroke="0" extrusionOk="0">
                <a:moveTo>
                  <a:pt x="0" y="0"/>
                </a:moveTo>
                <a:cubicBezTo>
                  <a:pt x="87844" y="-30025"/>
                  <a:pt x="142198" y="9765"/>
                  <a:pt x="281777" y="0"/>
                </a:cubicBezTo>
                <a:cubicBezTo>
                  <a:pt x="421356" y="-9765"/>
                  <a:pt x="515434" y="28243"/>
                  <a:pt x="661314" y="0"/>
                </a:cubicBezTo>
                <a:cubicBezTo>
                  <a:pt x="807194" y="-28243"/>
                  <a:pt x="1165940" y="27760"/>
                  <a:pt x="1431890" y="0"/>
                </a:cubicBezTo>
                <a:cubicBezTo>
                  <a:pt x="1697840" y="-27760"/>
                  <a:pt x="1794295" y="41573"/>
                  <a:pt x="2006946" y="0"/>
                </a:cubicBezTo>
                <a:cubicBezTo>
                  <a:pt x="2219597" y="-41573"/>
                  <a:pt x="2153142" y="14862"/>
                  <a:pt x="2288723" y="0"/>
                </a:cubicBezTo>
                <a:cubicBezTo>
                  <a:pt x="2424304" y="-14862"/>
                  <a:pt x="2728190" y="19027"/>
                  <a:pt x="2863779" y="0"/>
                </a:cubicBezTo>
                <a:cubicBezTo>
                  <a:pt x="2999368" y="-19027"/>
                  <a:pt x="3112622" y="2866"/>
                  <a:pt x="3243316" y="0"/>
                </a:cubicBezTo>
                <a:cubicBezTo>
                  <a:pt x="3374010" y="-2866"/>
                  <a:pt x="3480833" y="4644"/>
                  <a:pt x="3622853" y="0"/>
                </a:cubicBezTo>
                <a:cubicBezTo>
                  <a:pt x="3764873" y="-4644"/>
                  <a:pt x="3763820" y="33305"/>
                  <a:pt x="3904631" y="0"/>
                </a:cubicBezTo>
                <a:cubicBezTo>
                  <a:pt x="4045442" y="-33305"/>
                  <a:pt x="4165186" y="2007"/>
                  <a:pt x="4381927" y="0"/>
                </a:cubicBezTo>
                <a:cubicBezTo>
                  <a:pt x="4598668" y="-2007"/>
                  <a:pt x="4724689" y="48061"/>
                  <a:pt x="4956983" y="0"/>
                </a:cubicBezTo>
                <a:cubicBezTo>
                  <a:pt x="5189277" y="-48061"/>
                  <a:pt x="5209160" y="51770"/>
                  <a:pt x="5434280" y="0"/>
                </a:cubicBezTo>
                <a:cubicBezTo>
                  <a:pt x="5659400" y="-51770"/>
                  <a:pt x="5737212" y="29914"/>
                  <a:pt x="5911576" y="0"/>
                </a:cubicBezTo>
                <a:cubicBezTo>
                  <a:pt x="6085940" y="-29914"/>
                  <a:pt x="6166882" y="26515"/>
                  <a:pt x="6388873" y="0"/>
                </a:cubicBezTo>
                <a:cubicBezTo>
                  <a:pt x="6610864" y="-26515"/>
                  <a:pt x="6611344" y="32466"/>
                  <a:pt x="6670650" y="0"/>
                </a:cubicBezTo>
                <a:cubicBezTo>
                  <a:pt x="6729956" y="-32466"/>
                  <a:pt x="7078258" y="32074"/>
                  <a:pt x="7343466" y="0"/>
                </a:cubicBezTo>
                <a:cubicBezTo>
                  <a:pt x="7608674" y="-32074"/>
                  <a:pt x="7743285" y="10248"/>
                  <a:pt x="7918522" y="0"/>
                </a:cubicBezTo>
                <a:cubicBezTo>
                  <a:pt x="8093759" y="-10248"/>
                  <a:pt x="8125175" y="7316"/>
                  <a:pt x="8200299" y="0"/>
                </a:cubicBezTo>
                <a:cubicBezTo>
                  <a:pt x="8275423" y="-7316"/>
                  <a:pt x="8410340" y="26691"/>
                  <a:pt x="8482077" y="0"/>
                </a:cubicBezTo>
                <a:cubicBezTo>
                  <a:pt x="8553814" y="-26691"/>
                  <a:pt x="8778433" y="28898"/>
                  <a:pt x="8959373" y="0"/>
                </a:cubicBezTo>
                <a:cubicBezTo>
                  <a:pt x="9140313" y="-28898"/>
                  <a:pt x="9183225" y="2316"/>
                  <a:pt x="9241151" y="0"/>
                </a:cubicBezTo>
                <a:cubicBezTo>
                  <a:pt x="9299077" y="-2316"/>
                  <a:pt x="9510573" y="2769"/>
                  <a:pt x="9775953" y="0"/>
                </a:cubicBezTo>
                <a:cubicBezTo>
                  <a:pt x="9787608" y="165201"/>
                  <a:pt x="9768944" y="266295"/>
                  <a:pt x="9775953" y="447815"/>
                </a:cubicBezTo>
                <a:cubicBezTo>
                  <a:pt x="9782962" y="629336"/>
                  <a:pt x="9729920" y="679725"/>
                  <a:pt x="9775953" y="895630"/>
                </a:cubicBezTo>
                <a:cubicBezTo>
                  <a:pt x="9821986" y="1111536"/>
                  <a:pt x="9726697" y="1176199"/>
                  <a:pt x="9775953" y="1384995"/>
                </a:cubicBezTo>
                <a:cubicBezTo>
                  <a:pt x="9487902" y="1403806"/>
                  <a:pt x="9200209" y="1325733"/>
                  <a:pt x="9005378" y="1384995"/>
                </a:cubicBezTo>
                <a:cubicBezTo>
                  <a:pt x="8810548" y="1444257"/>
                  <a:pt x="8841009" y="1370206"/>
                  <a:pt x="8723600" y="1384995"/>
                </a:cubicBezTo>
                <a:cubicBezTo>
                  <a:pt x="8606191" y="1399784"/>
                  <a:pt x="8426374" y="1325496"/>
                  <a:pt x="8148544" y="1384995"/>
                </a:cubicBezTo>
                <a:cubicBezTo>
                  <a:pt x="7870714" y="1444494"/>
                  <a:pt x="7860360" y="1342767"/>
                  <a:pt x="7769007" y="1384995"/>
                </a:cubicBezTo>
                <a:cubicBezTo>
                  <a:pt x="7677654" y="1427223"/>
                  <a:pt x="7574394" y="1357432"/>
                  <a:pt x="7487230" y="1384995"/>
                </a:cubicBezTo>
                <a:cubicBezTo>
                  <a:pt x="7400066" y="1412558"/>
                  <a:pt x="7009901" y="1360057"/>
                  <a:pt x="6814414" y="1384995"/>
                </a:cubicBezTo>
                <a:cubicBezTo>
                  <a:pt x="6618927" y="1409933"/>
                  <a:pt x="6515859" y="1363031"/>
                  <a:pt x="6434877" y="1384995"/>
                </a:cubicBezTo>
                <a:cubicBezTo>
                  <a:pt x="6353895" y="1406959"/>
                  <a:pt x="5925170" y="1314505"/>
                  <a:pt x="5664302" y="1384995"/>
                </a:cubicBezTo>
                <a:cubicBezTo>
                  <a:pt x="5403435" y="1455485"/>
                  <a:pt x="5327603" y="1343797"/>
                  <a:pt x="5089246" y="1384995"/>
                </a:cubicBezTo>
                <a:cubicBezTo>
                  <a:pt x="4850889" y="1426193"/>
                  <a:pt x="4616920" y="1369529"/>
                  <a:pt x="4318671" y="1384995"/>
                </a:cubicBezTo>
                <a:cubicBezTo>
                  <a:pt x="4020422" y="1400461"/>
                  <a:pt x="4079581" y="1328798"/>
                  <a:pt x="3841374" y="1384995"/>
                </a:cubicBezTo>
                <a:cubicBezTo>
                  <a:pt x="3603167" y="1441192"/>
                  <a:pt x="3679007" y="1355361"/>
                  <a:pt x="3559597" y="1384995"/>
                </a:cubicBezTo>
                <a:cubicBezTo>
                  <a:pt x="3440187" y="1414629"/>
                  <a:pt x="3368468" y="1372249"/>
                  <a:pt x="3277820" y="1384995"/>
                </a:cubicBezTo>
                <a:cubicBezTo>
                  <a:pt x="3187172" y="1397741"/>
                  <a:pt x="3101906" y="1365099"/>
                  <a:pt x="2996042" y="1384995"/>
                </a:cubicBezTo>
                <a:cubicBezTo>
                  <a:pt x="2890178" y="1404891"/>
                  <a:pt x="2777112" y="1375566"/>
                  <a:pt x="2714265" y="1384995"/>
                </a:cubicBezTo>
                <a:cubicBezTo>
                  <a:pt x="2651418" y="1394424"/>
                  <a:pt x="2269890" y="1383846"/>
                  <a:pt x="1943689" y="1384995"/>
                </a:cubicBezTo>
                <a:cubicBezTo>
                  <a:pt x="1617488" y="1386144"/>
                  <a:pt x="1493336" y="1299281"/>
                  <a:pt x="1173114" y="1384995"/>
                </a:cubicBezTo>
                <a:cubicBezTo>
                  <a:pt x="852893" y="1470709"/>
                  <a:pt x="745990" y="1304740"/>
                  <a:pt x="500299" y="1384995"/>
                </a:cubicBezTo>
                <a:cubicBezTo>
                  <a:pt x="254608" y="1465250"/>
                  <a:pt x="170447" y="1374456"/>
                  <a:pt x="0" y="1384995"/>
                </a:cubicBezTo>
                <a:cubicBezTo>
                  <a:pt x="-18713" y="1154472"/>
                  <a:pt x="57700" y="1073379"/>
                  <a:pt x="0" y="895630"/>
                </a:cubicBezTo>
                <a:cubicBezTo>
                  <a:pt x="-57700" y="717881"/>
                  <a:pt x="38372" y="520326"/>
                  <a:pt x="0" y="420115"/>
                </a:cubicBezTo>
                <a:cubicBezTo>
                  <a:pt x="-38372" y="319905"/>
                  <a:pt x="32797" y="20977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4986316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f-ZA" sz="36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Стилизиране</a:t>
            </a:r>
            <a:r>
              <a:rPr lang="af-ZA" sz="36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 </a:t>
            </a:r>
            <a:r>
              <a:rPr lang="af-ZA" sz="36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на</a:t>
            </a:r>
            <a:r>
              <a:rPr lang="af-ZA" sz="36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 </a:t>
            </a:r>
            <a:r>
              <a:rPr lang="af-ZA" sz="36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реакт</a:t>
            </a:r>
            <a:r>
              <a:rPr lang="af-ZA" sz="36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 </a:t>
            </a:r>
            <a:r>
              <a:rPr lang="af-ZA" sz="36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приложение</a:t>
            </a:r>
            <a:r>
              <a:rPr lang="af-ZA" sz="36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.</a:t>
            </a:r>
          </a:p>
          <a:p>
            <a:pPr algn="ctr"/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Защо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се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използва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className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, а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не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class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?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Обхват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на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стиловете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.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Стилизирани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 </a:t>
            </a:r>
            <a:r>
              <a:rPr lang="af-ZA" sz="2400" b="1" i="1" err="1">
                <a:solidFill>
                  <a:schemeClr val="tx1"/>
                </a:solidFill>
                <a:latin typeface="Georgia"/>
                <a:ea typeface="Roboto"/>
                <a:cs typeface="Arial"/>
              </a:rPr>
              <a:t>компоненти</a:t>
            </a:r>
            <a:r>
              <a:rPr lang="af-ZA" sz="2400" b="1" i="1" dirty="0">
                <a:solidFill>
                  <a:schemeClr val="tx1"/>
                </a:solidFill>
                <a:latin typeface="Georgia"/>
                <a:ea typeface="Roboto"/>
                <a:cs typeface="Arial"/>
              </a:rPr>
              <a:t>.</a:t>
            </a:r>
            <a:endParaRPr lang="af-ZA" sz="2400" b="1" i="1">
              <a:solidFill>
                <a:schemeClr val="tx1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59195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3669AA67-0DF4-ACD5-88DD-06164C279B12}"/>
              </a:ext>
            </a:extLst>
          </p:cNvPr>
          <p:cNvSpPr txBox="1"/>
          <p:nvPr/>
        </p:nvSpPr>
        <p:spPr>
          <a:xfrm>
            <a:off x="2711100" y="854798"/>
            <a:ext cx="549585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b="1" dirty="0">
                <a:latin typeface="Georgia"/>
                <a:ea typeface="Calibri"/>
                <a:cs typeface="Calibri"/>
              </a:rPr>
              <a:t>3. По-голяма яснота и разбиране</a:t>
            </a:r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B8BAAE64-8081-FB0D-4C07-4710CC44CD19}"/>
              </a:ext>
            </a:extLst>
          </p:cNvPr>
          <p:cNvSpPr txBox="1"/>
          <p:nvPr/>
        </p:nvSpPr>
        <p:spPr>
          <a:xfrm>
            <a:off x="2708787" y="1442884"/>
            <a:ext cx="6762135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dirty="0">
                <a:latin typeface="Georgia"/>
                <a:cs typeface="Times New Roman"/>
              </a:rPr>
              <a:t>// Button.js</a:t>
            </a:r>
          </a:p>
          <a:p>
            <a:r>
              <a:rPr lang="bg-BG" sz="2000" dirty="0" err="1">
                <a:latin typeface="Georgia"/>
                <a:cs typeface="Times New Roman"/>
              </a:rPr>
              <a:t>import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dirty="0" err="1">
                <a:latin typeface="Georgia"/>
                <a:cs typeface="Times New Roman"/>
              </a:rPr>
              <a:t>styled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dirty="0" err="1">
                <a:latin typeface="Georgia"/>
                <a:cs typeface="Times New Roman"/>
              </a:rPr>
              <a:t>from</a:t>
            </a:r>
            <a:r>
              <a:rPr lang="bg-BG" sz="2000" dirty="0">
                <a:latin typeface="Georgia"/>
                <a:cs typeface="Times New Roman"/>
              </a:rPr>
              <a:t> '</a:t>
            </a:r>
            <a:r>
              <a:rPr lang="bg-BG" sz="2000" dirty="0" err="1">
                <a:latin typeface="Georgia"/>
                <a:cs typeface="Times New Roman"/>
              </a:rPr>
              <a:t>styled-components</a:t>
            </a:r>
            <a:r>
              <a:rPr lang="bg-BG" sz="2000" dirty="0">
                <a:latin typeface="Georgia"/>
                <a:cs typeface="Times New Roman"/>
              </a:rPr>
              <a:t>';</a:t>
            </a:r>
          </a:p>
          <a:p>
            <a:endParaRPr lang="bg-BG" sz="2000" dirty="0">
              <a:latin typeface="Georgia"/>
              <a:cs typeface="Times New Roman"/>
            </a:endParaRPr>
          </a:p>
          <a:p>
            <a:r>
              <a:rPr lang="bg-BG" sz="2000" err="1">
                <a:latin typeface="Georgia"/>
                <a:cs typeface="Times New Roman"/>
              </a:rPr>
              <a:t>const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 = </a:t>
            </a:r>
            <a:r>
              <a:rPr lang="bg-BG" sz="2000" err="1">
                <a:latin typeface="Georgia"/>
                <a:cs typeface="Times New Roman"/>
              </a:rPr>
              <a:t>styled.button</a:t>
            </a:r>
            <a:r>
              <a:rPr lang="bg-BG" sz="2000" dirty="0">
                <a:latin typeface="Georgia"/>
                <a:cs typeface="Times New Roman"/>
              </a:rPr>
              <a:t>`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background-color</a:t>
            </a:r>
            <a:r>
              <a:rPr lang="bg-BG" sz="2000" dirty="0">
                <a:latin typeface="Georgia"/>
                <a:cs typeface="Times New Roman"/>
              </a:rPr>
              <a:t>: ${</a:t>
            </a:r>
            <a:r>
              <a:rPr lang="bg-BG" sz="2000" err="1">
                <a:latin typeface="Georgia"/>
                <a:cs typeface="Times New Roman"/>
              </a:rPr>
              <a:t>props</a:t>
            </a:r>
            <a:r>
              <a:rPr lang="bg-BG" sz="2000" dirty="0">
                <a:latin typeface="Georgia"/>
                <a:cs typeface="Times New Roman"/>
              </a:rPr>
              <a:t> =&gt; </a:t>
            </a:r>
            <a:r>
              <a:rPr lang="bg-BG" sz="2000" err="1">
                <a:latin typeface="Georgia"/>
                <a:cs typeface="Times New Roman"/>
              </a:rPr>
              <a:t>props.primary</a:t>
            </a:r>
            <a:r>
              <a:rPr lang="bg-BG" sz="2000" dirty="0">
                <a:latin typeface="Georgia"/>
                <a:cs typeface="Times New Roman"/>
              </a:rPr>
              <a:t> ? '</a:t>
            </a:r>
            <a:r>
              <a:rPr lang="bg-BG" sz="2000" err="1">
                <a:latin typeface="Georgia"/>
                <a:cs typeface="Times New Roman"/>
              </a:rPr>
              <a:t>blue</a:t>
            </a:r>
            <a:r>
              <a:rPr lang="bg-BG" sz="2000" dirty="0">
                <a:latin typeface="Georgia"/>
                <a:cs typeface="Times New Roman"/>
              </a:rPr>
              <a:t>' : '</a:t>
            </a:r>
            <a:r>
              <a:rPr lang="bg-BG" sz="2000" err="1">
                <a:latin typeface="Georgia"/>
                <a:cs typeface="Times New Roman"/>
              </a:rPr>
              <a:t>gray</a:t>
            </a:r>
            <a:r>
              <a:rPr lang="bg-BG" sz="2000" dirty="0">
                <a:latin typeface="Georgia"/>
                <a:cs typeface="Times New Roman"/>
              </a:rPr>
              <a:t>'};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color</a:t>
            </a:r>
            <a:r>
              <a:rPr lang="bg-BG" sz="2000" dirty="0">
                <a:latin typeface="Georgia"/>
                <a:cs typeface="Times New Roman"/>
              </a:rPr>
              <a:t>: </a:t>
            </a:r>
            <a:r>
              <a:rPr lang="bg-BG" sz="2000" err="1">
                <a:latin typeface="Georgia"/>
                <a:cs typeface="Times New Roman"/>
              </a:rPr>
              <a:t>white</a:t>
            </a:r>
            <a:r>
              <a:rPr lang="bg-BG" sz="2000" dirty="0">
                <a:latin typeface="Georgia"/>
                <a:cs typeface="Times New Roman"/>
              </a:rPr>
              <a:t>;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border</a:t>
            </a:r>
            <a:r>
              <a:rPr lang="bg-BG" sz="2000" dirty="0">
                <a:latin typeface="Georgia"/>
                <a:cs typeface="Times New Roman"/>
              </a:rPr>
              <a:t>: </a:t>
            </a:r>
            <a:r>
              <a:rPr lang="bg-BG" sz="2000" err="1">
                <a:latin typeface="Georgia"/>
                <a:cs typeface="Times New Roman"/>
              </a:rPr>
              <a:t>none</a:t>
            </a:r>
            <a:r>
              <a:rPr lang="bg-BG" sz="2000" dirty="0">
                <a:latin typeface="Georgia"/>
                <a:cs typeface="Times New Roman"/>
              </a:rPr>
              <a:t>;</a:t>
            </a:r>
          </a:p>
          <a:p>
            <a:r>
              <a:rPr lang="bg-BG" sz="2000" dirty="0">
                <a:latin typeface="Georgia"/>
                <a:cs typeface="Times New Roman"/>
              </a:rPr>
              <a:t>`;</a:t>
            </a:r>
          </a:p>
          <a:p>
            <a:endParaRPr lang="bg-BG" sz="2000" dirty="0">
              <a:latin typeface="Georgia"/>
              <a:cs typeface="Times New Roman"/>
            </a:endParaRPr>
          </a:p>
          <a:p>
            <a:r>
              <a:rPr lang="bg-BG" sz="2000" err="1">
                <a:latin typeface="Georgia"/>
                <a:cs typeface="Times New Roman"/>
              </a:rPr>
              <a:t>function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Button</a:t>
            </a:r>
            <a:r>
              <a:rPr lang="bg-BG" sz="2000" dirty="0">
                <a:latin typeface="Georgia"/>
                <a:cs typeface="Times New Roman"/>
              </a:rPr>
              <a:t>({ </a:t>
            </a:r>
            <a:r>
              <a:rPr lang="bg-BG" sz="2000" err="1">
                <a:latin typeface="Georgia"/>
                <a:cs typeface="Times New Roman"/>
              </a:rPr>
              <a:t>primary</a:t>
            </a:r>
            <a:r>
              <a:rPr lang="bg-BG" sz="2000" dirty="0">
                <a:latin typeface="Georgia"/>
                <a:cs typeface="Times New Roman"/>
              </a:rPr>
              <a:t> }) {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return</a:t>
            </a:r>
            <a:r>
              <a:rPr lang="bg-BG" sz="2000" dirty="0">
                <a:latin typeface="Georgia"/>
                <a:cs typeface="Times New Roman"/>
              </a:rPr>
              <a:t> &lt;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primary</a:t>
            </a:r>
            <a:r>
              <a:rPr lang="bg-BG" sz="2000" dirty="0">
                <a:latin typeface="Georgia"/>
                <a:cs typeface="Times New Roman"/>
              </a:rPr>
              <a:t>={</a:t>
            </a:r>
            <a:r>
              <a:rPr lang="bg-BG" sz="2000" err="1">
                <a:latin typeface="Georgia"/>
                <a:cs typeface="Times New Roman"/>
              </a:rPr>
              <a:t>primary</a:t>
            </a:r>
            <a:r>
              <a:rPr lang="bg-BG" sz="2000" dirty="0">
                <a:latin typeface="Georgia"/>
                <a:cs typeface="Times New Roman"/>
              </a:rPr>
              <a:t>}&gt;</a:t>
            </a:r>
            <a:r>
              <a:rPr lang="bg-BG" sz="2000" err="1">
                <a:latin typeface="Georgia"/>
                <a:cs typeface="Times New Roman"/>
              </a:rPr>
              <a:t>Click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me</a:t>
            </a:r>
            <a:r>
              <a:rPr lang="bg-BG" sz="2000" dirty="0">
                <a:latin typeface="Georgia"/>
                <a:cs typeface="Times New Roman"/>
              </a:rPr>
              <a:t>&lt;/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&gt;;</a:t>
            </a:r>
          </a:p>
          <a:p>
            <a:r>
              <a:rPr lang="bg-BG" sz="2000" dirty="0">
                <a:latin typeface="Georgia"/>
                <a:cs typeface="Times New Roman"/>
              </a:rPr>
              <a:t>}</a:t>
            </a:r>
          </a:p>
          <a:p>
            <a:endParaRPr lang="bg-BG" sz="2000" dirty="0">
              <a:latin typeface="Georgia"/>
              <a:cs typeface="Times New Roman"/>
            </a:endParaRPr>
          </a:p>
          <a:p>
            <a:endParaRPr lang="bg-BG" sz="1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0091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BDC1F5C0-2514-99D5-A493-83B2797EE879}"/>
              </a:ext>
            </a:extLst>
          </p:cNvPr>
          <p:cNvSpPr txBox="1"/>
          <p:nvPr/>
        </p:nvSpPr>
        <p:spPr>
          <a:xfrm>
            <a:off x="2662199" y="571954"/>
            <a:ext cx="687853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bg-BG" sz="3600" b="1" dirty="0">
                <a:latin typeface="Georgia"/>
                <a:cs typeface="Times New Roman"/>
              </a:rPr>
              <a:t>CSS модули, стилизирани компоненти и CSS- </a:t>
            </a:r>
            <a:r>
              <a:rPr lang="bg-BG" sz="3600" b="1" dirty="0" err="1">
                <a:latin typeface="Georgia"/>
                <a:cs typeface="Times New Roman"/>
              </a:rPr>
              <a:t>in</a:t>
            </a:r>
            <a:r>
              <a:rPr lang="bg-BG" sz="3600" b="1" dirty="0">
                <a:latin typeface="Georgia"/>
                <a:cs typeface="Times New Roman"/>
              </a:rPr>
              <a:t>- библиотеки</a:t>
            </a:r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F7461B18-D959-5B2A-E017-E8B618773B93}"/>
              </a:ext>
            </a:extLst>
          </p:cNvPr>
          <p:cNvSpPr txBox="1"/>
          <p:nvPr/>
        </p:nvSpPr>
        <p:spPr>
          <a:xfrm>
            <a:off x="2656174" y="3080015"/>
            <a:ext cx="5846987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Wingdings"/>
              <a:buChar char="q"/>
            </a:pPr>
            <a:r>
              <a:rPr lang="bg-BG" sz="2800" dirty="0">
                <a:latin typeface="Georgia"/>
                <a:ea typeface="Calibri"/>
                <a:cs typeface="Calibri"/>
              </a:rPr>
              <a:t>Какво представляват?</a:t>
            </a:r>
            <a:endParaRPr lang="bg-BG" sz="2800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Wingdings"/>
              <a:buChar char="q"/>
            </a:pPr>
            <a:r>
              <a:rPr lang="bg-BG" sz="2800" dirty="0">
                <a:latin typeface="Georgia"/>
                <a:ea typeface="Calibri"/>
                <a:cs typeface="Calibri"/>
              </a:rPr>
              <a:t>Предимства</a:t>
            </a:r>
          </a:p>
        </p:txBody>
      </p:sp>
    </p:spTree>
    <p:extLst>
      <p:ext uri="{BB962C8B-B14F-4D97-AF65-F5344CB8AC3E}">
        <p14:creationId xmlns:p14="http://schemas.microsoft.com/office/powerpoint/2010/main" val="244832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9D5ACC79-AFF2-1AD2-BDA5-505F1C9A41E3}"/>
              </a:ext>
            </a:extLst>
          </p:cNvPr>
          <p:cNvSpPr txBox="1"/>
          <p:nvPr/>
        </p:nvSpPr>
        <p:spPr>
          <a:xfrm>
            <a:off x="2662199" y="547374"/>
            <a:ext cx="687853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bg-BG" sz="3600" b="1" dirty="0">
                <a:latin typeface="Georgia"/>
                <a:cs typeface="Times New Roman"/>
              </a:rPr>
              <a:t>Сравнение на методите</a:t>
            </a:r>
            <a:endParaRPr lang="bg-BG" sz="3600" dirty="0">
              <a:latin typeface="Georgia"/>
            </a:endParaRPr>
          </a:p>
        </p:txBody>
      </p:sp>
      <p:grpSp>
        <p:nvGrpSpPr>
          <p:cNvPr id="13" name="Групиране 12">
            <a:extLst>
              <a:ext uri="{FF2B5EF4-FFF2-40B4-BE49-F238E27FC236}">
                <a16:creationId xmlns:a16="http://schemas.microsoft.com/office/drawing/2014/main" id="{E54D02AF-74B7-716C-3844-1335868C5B0C}"/>
              </a:ext>
            </a:extLst>
          </p:cNvPr>
          <p:cNvGrpSpPr/>
          <p:nvPr/>
        </p:nvGrpSpPr>
        <p:grpSpPr>
          <a:xfrm>
            <a:off x="3098609" y="1715120"/>
            <a:ext cx="9092226" cy="3692757"/>
            <a:chOff x="2656157" y="1321830"/>
            <a:chExt cx="9092226" cy="3692757"/>
          </a:xfrm>
        </p:grpSpPr>
        <p:sp>
          <p:nvSpPr>
            <p:cNvPr id="11" name="Текстово поле 10">
              <a:extLst>
                <a:ext uri="{FF2B5EF4-FFF2-40B4-BE49-F238E27FC236}">
                  <a16:creationId xmlns:a16="http://schemas.microsoft.com/office/drawing/2014/main" id="{8CFCD12B-3F7D-609A-FEBE-1955880C56D7}"/>
                </a:ext>
              </a:extLst>
            </p:cNvPr>
            <p:cNvSpPr txBox="1"/>
            <p:nvPr/>
          </p:nvSpPr>
          <p:spPr>
            <a:xfrm>
              <a:off x="2661938" y="1321830"/>
              <a:ext cx="5372947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bg-BG" sz="2000" b="1" dirty="0">
                  <a:latin typeface="Georgia"/>
                  <a:ea typeface="Calibri"/>
                  <a:cs typeface="Calibri"/>
                </a:rPr>
                <a:t>1. Управление и поддръжка</a:t>
              </a:r>
            </a:p>
          </p:txBody>
        </p:sp>
        <p:sp>
          <p:nvSpPr>
            <p:cNvPr id="12" name="Текстово поле 11">
              <a:extLst>
                <a:ext uri="{FF2B5EF4-FFF2-40B4-BE49-F238E27FC236}">
                  <a16:creationId xmlns:a16="http://schemas.microsoft.com/office/drawing/2014/main" id="{4BD187CA-70B6-2B38-77AD-8803196A125C}"/>
                </a:ext>
              </a:extLst>
            </p:cNvPr>
            <p:cNvSpPr txBox="1"/>
            <p:nvPr/>
          </p:nvSpPr>
          <p:spPr>
            <a:xfrm>
              <a:off x="2656157" y="1875266"/>
              <a:ext cx="9092226" cy="313932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Font typeface="Wingdings"/>
                <a:buChar char="q"/>
              </a:pPr>
              <a:r>
                <a:rPr lang="bg-BG" sz="2000" dirty="0">
                  <a:latin typeface="Georgia"/>
                </a:rPr>
                <a:t>/* Button.module.css */</a:t>
              </a:r>
            </a:p>
            <a:p>
              <a:r>
                <a:rPr lang="bg-BG" sz="2000" dirty="0">
                  <a:latin typeface="Georgia"/>
                </a:rPr>
                <a:t>.</a:t>
              </a:r>
              <a:r>
                <a:rPr lang="bg-BG" sz="2000" dirty="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 {</a:t>
              </a:r>
            </a:p>
            <a:p>
              <a:r>
                <a:rPr lang="bg-BG" sz="2000" dirty="0">
                  <a:latin typeface="Georgia"/>
                </a:rPr>
                <a:t>    </a:t>
              </a:r>
              <a:r>
                <a:rPr lang="bg-BG" sz="2000" dirty="0" err="1">
                  <a:latin typeface="Georgia"/>
                </a:rPr>
                <a:t>background-color</a:t>
              </a:r>
              <a:r>
                <a:rPr lang="bg-BG" sz="2000" dirty="0">
                  <a:latin typeface="Georgia"/>
                </a:rPr>
                <a:t>: </a:t>
              </a:r>
              <a:r>
                <a:rPr lang="bg-BG" sz="2000" dirty="0" err="1">
                  <a:latin typeface="Georgia"/>
                </a:rPr>
                <a:t>black</a:t>
              </a:r>
              <a:r>
                <a:rPr lang="bg-BG" sz="2000" dirty="0">
                  <a:latin typeface="Georgia"/>
                </a:rPr>
                <a:t>;</a:t>
              </a:r>
            </a:p>
            <a:p>
              <a:r>
                <a:rPr lang="bg-BG" sz="2000" dirty="0">
                  <a:latin typeface="Georgia"/>
                </a:rPr>
                <a:t>}</a:t>
              </a:r>
            </a:p>
            <a:p>
              <a:pPr marL="342900" indent="-342900">
                <a:buFont typeface="Wingdings"/>
                <a:buChar char="q"/>
              </a:pPr>
              <a:endParaRPr lang="bg-BG" sz="2000" dirty="0">
                <a:latin typeface="Georgia"/>
              </a:endParaRPr>
            </a:p>
            <a:p>
              <a:pPr marL="342900" indent="-342900">
                <a:buFont typeface="Wingdings"/>
                <a:buChar char="q"/>
              </a:pPr>
              <a:r>
                <a:rPr lang="bg-BG" sz="2000" dirty="0" err="1">
                  <a:latin typeface="Georgia"/>
                </a:rPr>
                <a:t>const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dirty="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 = </a:t>
              </a:r>
              <a:r>
                <a:rPr lang="bg-BG" sz="2000" dirty="0" err="1">
                  <a:latin typeface="Georgia"/>
                </a:rPr>
                <a:t>styled.button</a:t>
              </a:r>
              <a:r>
                <a:rPr lang="bg-BG" sz="2000" dirty="0">
                  <a:latin typeface="Georgia"/>
                </a:rPr>
                <a:t>`</a:t>
              </a:r>
              <a:endParaRPr lang="bg-BG" sz="2000" dirty="0">
                <a:latin typeface="Georgia"/>
                <a:ea typeface="Calibri" panose="020F0502020204030204"/>
                <a:cs typeface="Calibri" panose="020F0502020204030204"/>
              </a:endParaRPr>
            </a:p>
            <a:p>
              <a:r>
                <a:rPr lang="bg-BG" sz="2000" dirty="0">
                  <a:latin typeface="Georgia"/>
                </a:rPr>
                <a:t>    </a:t>
              </a:r>
              <a:r>
                <a:rPr lang="bg-BG" sz="2000" dirty="0" err="1">
                  <a:latin typeface="Georgia"/>
                </a:rPr>
                <a:t>background-color</a:t>
              </a:r>
              <a:r>
                <a:rPr lang="bg-BG" sz="2000" dirty="0">
                  <a:latin typeface="Georgia"/>
                </a:rPr>
                <a:t>: </a:t>
              </a:r>
              <a:r>
                <a:rPr lang="bg-BG" sz="2000" dirty="0" err="1">
                  <a:latin typeface="Georgia"/>
                </a:rPr>
                <a:t>black</a:t>
              </a:r>
              <a:r>
                <a:rPr lang="bg-BG" sz="2000" dirty="0">
                  <a:latin typeface="Georgia"/>
                </a:rPr>
                <a:t>;</a:t>
              </a:r>
            </a:p>
            <a:p>
              <a:r>
                <a:rPr lang="bg-BG" sz="2000" dirty="0">
                  <a:latin typeface="Georgia"/>
                </a:rPr>
                <a:t>`;</a:t>
              </a:r>
            </a:p>
            <a:p>
              <a:pPr marL="342900" indent="-342900" algn="l">
                <a:buFont typeface="Wingdings"/>
                <a:buChar char="q"/>
              </a:pPr>
              <a:endParaRPr lang="bg-BG" sz="2000" dirty="0">
                <a:latin typeface="Georgia"/>
                <a:ea typeface="Calibri"/>
                <a:cs typeface="Calibri"/>
              </a:endParaRPr>
            </a:p>
            <a:p>
              <a:endParaRPr lang="bg-BG" dirty="0">
                <a:latin typeface="Calibri" panose="020F0502020204030204"/>
                <a:ea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1680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9" name="Групиране 8">
            <a:extLst>
              <a:ext uri="{FF2B5EF4-FFF2-40B4-BE49-F238E27FC236}">
                <a16:creationId xmlns:a16="http://schemas.microsoft.com/office/drawing/2014/main" id="{68D5A940-659A-11D1-6DC0-DD0C9855ED1E}"/>
              </a:ext>
            </a:extLst>
          </p:cNvPr>
          <p:cNvGrpSpPr/>
          <p:nvPr/>
        </p:nvGrpSpPr>
        <p:grpSpPr>
          <a:xfrm>
            <a:off x="2901964" y="658153"/>
            <a:ext cx="9141388" cy="6770523"/>
            <a:chOff x="2656156" y="1321830"/>
            <a:chExt cx="9092226" cy="6770523"/>
          </a:xfrm>
        </p:grpSpPr>
        <p:sp>
          <p:nvSpPr>
            <p:cNvPr id="7" name="Текстово поле 6">
              <a:extLst>
                <a:ext uri="{FF2B5EF4-FFF2-40B4-BE49-F238E27FC236}">
                  <a16:creationId xmlns:a16="http://schemas.microsoft.com/office/drawing/2014/main" id="{763066DC-3A02-FCB6-030E-28A36ADA7AB5}"/>
                </a:ext>
              </a:extLst>
            </p:cNvPr>
            <p:cNvSpPr txBox="1"/>
            <p:nvPr/>
          </p:nvSpPr>
          <p:spPr>
            <a:xfrm>
              <a:off x="2661939" y="1321830"/>
              <a:ext cx="4131625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bg-BG" sz="2000" b="1" dirty="0">
                  <a:latin typeface="Georgia"/>
                  <a:ea typeface="Calibri"/>
                  <a:cs typeface="Calibri"/>
                </a:rPr>
                <a:t>2. Изолация на стиловете</a:t>
              </a:r>
              <a:endParaRPr lang="bg-BG" dirty="0"/>
            </a:p>
          </p:txBody>
        </p:sp>
        <p:sp>
          <p:nvSpPr>
            <p:cNvPr id="8" name="Текстово поле 7">
              <a:extLst>
                <a:ext uri="{FF2B5EF4-FFF2-40B4-BE49-F238E27FC236}">
                  <a16:creationId xmlns:a16="http://schemas.microsoft.com/office/drawing/2014/main" id="{ACCCDC39-3BC2-BD33-CE1D-F88DB168B22E}"/>
                </a:ext>
              </a:extLst>
            </p:cNvPr>
            <p:cNvSpPr txBox="1"/>
            <p:nvPr/>
          </p:nvSpPr>
          <p:spPr>
            <a:xfrm>
              <a:off x="2656156" y="1875266"/>
              <a:ext cx="9092226" cy="62170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Font typeface="Wingdings"/>
                <a:buChar char="q"/>
              </a:pPr>
              <a:r>
                <a:rPr lang="bg-BG" sz="2000" dirty="0">
                  <a:latin typeface="Georgia"/>
                </a:rPr>
                <a:t>/* Button.module.css */</a:t>
              </a:r>
              <a:endParaRPr lang="bg-BG" dirty="0">
                <a:ea typeface="Calibri"/>
                <a:cs typeface="Calibri"/>
              </a:endParaRPr>
            </a:p>
            <a:p>
              <a:r>
                <a:rPr lang="bg-BG" sz="2000" dirty="0">
                  <a:latin typeface="Georgia"/>
                </a:rPr>
                <a:t>.</a:t>
              </a:r>
              <a:r>
                <a:rPr lang="bg-BG" sz="2000" dirty="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 {</a:t>
              </a:r>
            </a:p>
            <a:p>
              <a:r>
                <a:rPr lang="bg-BG" sz="2000" dirty="0">
                  <a:latin typeface="Georgia"/>
                </a:rPr>
                <a:t>    </a:t>
              </a:r>
              <a:r>
                <a:rPr lang="bg-BG" sz="2000" dirty="0" err="1">
                  <a:latin typeface="Georgia"/>
                </a:rPr>
                <a:t>background-color</a:t>
              </a:r>
              <a:r>
                <a:rPr lang="bg-BG" sz="2000" dirty="0">
                  <a:latin typeface="Georgia"/>
                </a:rPr>
                <a:t>: </a:t>
              </a:r>
              <a:r>
                <a:rPr lang="bg-BG" sz="2000" dirty="0" err="1">
                  <a:latin typeface="Georgia"/>
                </a:rPr>
                <a:t>blue</a:t>
              </a:r>
              <a:r>
                <a:rPr lang="bg-BG" sz="2000" dirty="0">
                  <a:latin typeface="Georgia"/>
                </a:rPr>
                <a:t>;</a:t>
              </a:r>
            </a:p>
            <a:p>
              <a:r>
                <a:rPr lang="bg-BG" sz="2000" dirty="0">
                  <a:latin typeface="Georgia"/>
                </a:rPr>
                <a:t>}</a:t>
              </a:r>
            </a:p>
            <a:p>
              <a:endParaRPr lang="bg-BG" sz="2000" dirty="0">
                <a:latin typeface="Georgia"/>
              </a:endParaRPr>
            </a:p>
            <a:p>
              <a:r>
                <a:rPr lang="bg-BG" sz="2000" dirty="0">
                  <a:latin typeface="Georgia"/>
                </a:rPr>
                <a:t>// Button.js</a:t>
              </a:r>
            </a:p>
            <a:p>
              <a:r>
                <a:rPr lang="bg-BG" sz="2000" err="1">
                  <a:latin typeface="Georgia"/>
                </a:rPr>
                <a:t>import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styles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from</a:t>
              </a:r>
              <a:r>
                <a:rPr lang="bg-BG" sz="2000" dirty="0">
                  <a:latin typeface="Georgia"/>
                </a:rPr>
                <a:t> './Button.module.css';</a:t>
              </a:r>
            </a:p>
            <a:p>
              <a:endParaRPr lang="bg-BG" sz="2000" dirty="0">
                <a:latin typeface="Georgia"/>
              </a:endParaRPr>
            </a:p>
            <a:p>
              <a:r>
                <a:rPr lang="bg-BG" sz="2000" err="1">
                  <a:latin typeface="Georgia"/>
                </a:rPr>
                <a:t>function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() {</a:t>
              </a:r>
            </a:p>
            <a:p>
              <a:r>
                <a:rPr lang="bg-BG" sz="2000" dirty="0">
                  <a:latin typeface="Georgia"/>
                </a:rPr>
                <a:t>    </a:t>
              </a:r>
              <a:r>
                <a:rPr lang="bg-BG" sz="2000" err="1">
                  <a:latin typeface="Georgia"/>
                </a:rPr>
                <a:t>return</a:t>
              </a:r>
              <a:r>
                <a:rPr lang="bg-BG" sz="2000" dirty="0">
                  <a:latin typeface="Georgia"/>
                </a:rPr>
                <a:t> &lt;</a:t>
              </a:r>
              <a:r>
                <a:rPr lang="bg-BG" sz="200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className</a:t>
              </a:r>
              <a:r>
                <a:rPr lang="bg-BG" sz="2000" dirty="0">
                  <a:latin typeface="Georgia"/>
                </a:rPr>
                <a:t>={</a:t>
              </a:r>
              <a:r>
                <a:rPr lang="bg-BG" sz="2000" err="1">
                  <a:latin typeface="Georgia"/>
                </a:rPr>
                <a:t>styles.button</a:t>
              </a:r>
              <a:r>
                <a:rPr lang="bg-BG" sz="2000" dirty="0">
                  <a:latin typeface="Georgia"/>
                </a:rPr>
                <a:t>}&gt;</a:t>
              </a:r>
              <a:r>
                <a:rPr lang="bg-BG" sz="2000" err="1">
                  <a:latin typeface="Georgia"/>
                </a:rPr>
                <a:t>Click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me</a:t>
              </a:r>
              <a:r>
                <a:rPr lang="bg-BG" sz="2000" dirty="0">
                  <a:latin typeface="Georgia"/>
                </a:rPr>
                <a:t>&lt;/</a:t>
              </a:r>
              <a:r>
                <a:rPr lang="bg-BG" sz="200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&gt;;</a:t>
              </a:r>
            </a:p>
            <a:p>
              <a:r>
                <a:rPr lang="bg-BG" sz="2000" dirty="0">
                  <a:latin typeface="Georgia"/>
                </a:rPr>
                <a:t>}</a:t>
              </a:r>
            </a:p>
            <a:p>
              <a:endParaRPr lang="bg-BG" sz="2000" dirty="0">
                <a:latin typeface="Georgia"/>
              </a:endParaRPr>
            </a:p>
            <a:p>
              <a:pPr marL="342900" indent="-342900">
                <a:buFont typeface="Wingdings"/>
                <a:buChar char="q"/>
              </a:pPr>
              <a:r>
                <a:rPr lang="bg-BG" sz="2000" err="1">
                  <a:latin typeface="Georgia"/>
                </a:rPr>
                <a:t>const</a:t>
              </a:r>
              <a:r>
                <a:rPr lang="bg-BG" sz="2000" dirty="0">
                  <a:latin typeface="Georgia"/>
                </a:rPr>
                <a:t> </a:t>
              </a:r>
              <a:r>
                <a:rPr lang="bg-BG" sz="2000" err="1">
                  <a:latin typeface="Georgia"/>
                </a:rPr>
                <a:t>Button</a:t>
              </a:r>
              <a:r>
                <a:rPr lang="bg-BG" sz="2000" dirty="0">
                  <a:latin typeface="Georgia"/>
                </a:rPr>
                <a:t> = </a:t>
              </a:r>
              <a:r>
                <a:rPr lang="bg-BG" sz="2000" err="1">
                  <a:latin typeface="Georgia"/>
                </a:rPr>
                <a:t>styled.button</a:t>
              </a:r>
              <a:r>
                <a:rPr lang="bg-BG" sz="2000" dirty="0">
                  <a:latin typeface="Georgia"/>
                </a:rPr>
                <a:t>`</a:t>
              </a:r>
              <a:endParaRPr lang="bg-BG">
                <a:ea typeface="Calibri" panose="020F0502020204030204"/>
                <a:cs typeface="Calibri" panose="020F0502020204030204"/>
              </a:endParaRPr>
            </a:p>
            <a:p>
              <a:r>
                <a:rPr lang="bg-BG" sz="2000" dirty="0">
                  <a:latin typeface="Georgia"/>
                </a:rPr>
                <a:t>    </a:t>
              </a:r>
              <a:r>
                <a:rPr lang="bg-BG" sz="2000" err="1">
                  <a:latin typeface="Georgia"/>
                </a:rPr>
                <a:t>background-color</a:t>
              </a:r>
              <a:r>
                <a:rPr lang="bg-BG" sz="2000" dirty="0">
                  <a:latin typeface="Georgia"/>
                </a:rPr>
                <a:t>: </a:t>
              </a:r>
              <a:r>
                <a:rPr lang="bg-BG" sz="2000" err="1">
                  <a:latin typeface="Georgia"/>
                </a:rPr>
                <a:t>blue</a:t>
              </a:r>
              <a:r>
                <a:rPr lang="bg-BG" sz="2000" dirty="0">
                  <a:latin typeface="Georgia"/>
                </a:rPr>
                <a:t>;</a:t>
              </a:r>
            </a:p>
            <a:p>
              <a:r>
                <a:rPr lang="bg-BG" sz="2000" dirty="0">
                  <a:latin typeface="Georgia"/>
                </a:rPr>
                <a:t>`;</a:t>
              </a:r>
            </a:p>
            <a:p>
              <a:pPr algn="l"/>
              <a:endParaRPr lang="bg-BG" dirty="0">
                <a:ea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4640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D64FC28C-FDD9-0C39-C9E3-A67939AC3993}"/>
              </a:ext>
            </a:extLst>
          </p:cNvPr>
          <p:cNvSpPr txBox="1"/>
          <p:nvPr/>
        </p:nvSpPr>
        <p:spPr>
          <a:xfrm>
            <a:off x="3042938" y="989991"/>
            <a:ext cx="537294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b="1" dirty="0">
                <a:latin typeface="Georgia"/>
                <a:ea typeface="Calibri"/>
                <a:cs typeface="Calibri"/>
              </a:rPr>
              <a:t>3. Изразителна сила</a:t>
            </a: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1934F4AE-AA08-A275-B82E-8B201002971B}"/>
              </a:ext>
            </a:extLst>
          </p:cNvPr>
          <p:cNvSpPr txBox="1"/>
          <p:nvPr/>
        </p:nvSpPr>
        <p:spPr>
          <a:xfrm>
            <a:off x="3049576" y="1708985"/>
            <a:ext cx="6640112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q"/>
            </a:pPr>
            <a:r>
              <a:rPr lang="bg-BG" sz="2000" dirty="0">
                <a:latin typeface="Georgia"/>
              </a:rPr>
              <a:t>/* Button.module.css */</a:t>
            </a:r>
            <a:endParaRPr lang="bg-BG"/>
          </a:p>
          <a:p>
            <a:r>
              <a:rPr lang="bg-BG" sz="2000" dirty="0">
                <a:latin typeface="Georgia"/>
              </a:rPr>
              <a:t>.</a:t>
            </a:r>
            <a:r>
              <a:rPr lang="bg-BG" sz="2000" dirty="0" err="1">
                <a:latin typeface="Georgia"/>
              </a:rPr>
              <a:t>button</a:t>
            </a:r>
            <a:r>
              <a:rPr lang="bg-BG" sz="2000" dirty="0">
                <a:latin typeface="Georgia"/>
              </a:rPr>
              <a:t> {</a:t>
            </a:r>
          </a:p>
          <a:p>
            <a:r>
              <a:rPr lang="bg-BG" sz="2000" dirty="0">
                <a:latin typeface="Georgia"/>
              </a:rPr>
              <a:t>    </a:t>
            </a:r>
            <a:r>
              <a:rPr lang="bg-BG" sz="2000" dirty="0" err="1">
                <a:latin typeface="Georgia"/>
              </a:rPr>
              <a:t>background-color</a:t>
            </a:r>
            <a:r>
              <a:rPr lang="bg-BG" sz="2000" dirty="0">
                <a:latin typeface="Georgia"/>
              </a:rPr>
              <a:t>: ${</a:t>
            </a:r>
            <a:r>
              <a:rPr lang="bg-BG" sz="2000" dirty="0" err="1">
                <a:latin typeface="Georgia"/>
              </a:rPr>
              <a:t>props</a:t>
            </a:r>
            <a:r>
              <a:rPr lang="bg-BG" sz="2000" dirty="0">
                <a:latin typeface="Georgia"/>
              </a:rPr>
              <a:t> =&gt; </a:t>
            </a:r>
            <a:r>
              <a:rPr lang="bg-BG" sz="2000" dirty="0" err="1">
                <a:latin typeface="Georgia"/>
              </a:rPr>
              <a:t>props.primary</a:t>
            </a:r>
            <a:r>
              <a:rPr lang="bg-BG" sz="2000" dirty="0">
                <a:latin typeface="Georgia"/>
              </a:rPr>
              <a:t> ? '</a:t>
            </a:r>
            <a:r>
              <a:rPr lang="bg-BG" sz="2000" dirty="0" err="1">
                <a:latin typeface="Georgia"/>
              </a:rPr>
              <a:t>blue</a:t>
            </a:r>
            <a:r>
              <a:rPr lang="bg-BG" sz="2000" dirty="0">
                <a:latin typeface="Georgia"/>
              </a:rPr>
              <a:t>' : '</a:t>
            </a:r>
            <a:r>
              <a:rPr lang="bg-BG" sz="2000" dirty="0" err="1">
                <a:latin typeface="Georgia"/>
              </a:rPr>
              <a:t>red</a:t>
            </a:r>
            <a:r>
              <a:rPr lang="bg-BG" sz="2000" dirty="0">
                <a:latin typeface="Georgia"/>
              </a:rPr>
              <a:t>'};</a:t>
            </a:r>
          </a:p>
          <a:p>
            <a:r>
              <a:rPr lang="bg-BG" sz="2000" dirty="0">
                <a:latin typeface="Georgia"/>
              </a:rPr>
              <a:t>}</a:t>
            </a:r>
          </a:p>
          <a:p>
            <a:endParaRPr lang="bg-BG" sz="2000" dirty="0">
              <a:latin typeface="Georgia"/>
            </a:endParaRPr>
          </a:p>
          <a:p>
            <a:pPr marL="342900" indent="-342900">
              <a:buFont typeface="Wingdings"/>
              <a:buChar char="q"/>
            </a:pPr>
            <a:r>
              <a:rPr lang="bg-BG" sz="2000" err="1">
                <a:latin typeface="Georgia"/>
              </a:rPr>
              <a:t>const</a:t>
            </a:r>
            <a:r>
              <a:rPr lang="bg-BG" sz="2000" dirty="0">
                <a:latin typeface="Georgia"/>
              </a:rPr>
              <a:t> </a:t>
            </a:r>
            <a:r>
              <a:rPr lang="bg-BG" sz="2000" err="1">
                <a:latin typeface="Georgia"/>
              </a:rPr>
              <a:t>Button</a:t>
            </a:r>
            <a:r>
              <a:rPr lang="bg-BG" sz="2000" dirty="0">
                <a:latin typeface="Georgia"/>
              </a:rPr>
              <a:t> = </a:t>
            </a:r>
            <a:r>
              <a:rPr lang="bg-BG" sz="2000" err="1">
                <a:latin typeface="Georgia"/>
              </a:rPr>
              <a:t>styled.button</a:t>
            </a:r>
            <a:r>
              <a:rPr lang="bg-BG" sz="2000" dirty="0">
                <a:latin typeface="Georgia"/>
              </a:rPr>
              <a:t>`</a:t>
            </a:r>
          </a:p>
          <a:p>
            <a:r>
              <a:rPr lang="bg-BG" sz="2000" dirty="0">
                <a:latin typeface="Georgia"/>
              </a:rPr>
              <a:t>    </a:t>
            </a:r>
            <a:r>
              <a:rPr lang="bg-BG" sz="2000" err="1">
                <a:latin typeface="Georgia"/>
              </a:rPr>
              <a:t>background-color</a:t>
            </a:r>
            <a:r>
              <a:rPr lang="bg-BG" sz="2000" dirty="0">
                <a:latin typeface="Georgia"/>
              </a:rPr>
              <a:t>: ${</a:t>
            </a:r>
            <a:r>
              <a:rPr lang="bg-BG" sz="2000" err="1">
                <a:latin typeface="Georgia"/>
              </a:rPr>
              <a:t>props</a:t>
            </a:r>
            <a:r>
              <a:rPr lang="bg-BG" sz="2000" dirty="0">
                <a:latin typeface="Georgia"/>
              </a:rPr>
              <a:t> =&gt; </a:t>
            </a:r>
            <a:r>
              <a:rPr lang="bg-BG" sz="2000" err="1">
                <a:latin typeface="Georgia"/>
              </a:rPr>
              <a:t>props.primary</a:t>
            </a:r>
            <a:r>
              <a:rPr lang="bg-BG" sz="2000" dirty="0">
                <a:latin typeface="Georgia"/>
              </a:rPr>
              <a:t> ? '</a:t>
            </a:r>
            <a:r>
              <a:rPr lang="bg-BG" sz="2000" err="1">
                <a:latin typeface="Georgia"/>
              </a:rPr>
              <a:t>blue</a:t>
            </a:r>
            <a:r>
              <a:rPr lang="bg-BG" sz="2000" dirty="0">
                <a:latin typeface="Georgia"/>
              </a:rPr>
              <a:t>' : '</a:t>
            </a:r>
            <a:r>
              <a:rPr lang="bg-BG" sz="2000" err="1">
                <a:latin typeface="Georgia"/>
              </a:rPr>
              <a:t>red</a:t>
            </a:r>
            <a:r>
              <a:rPr lang="bg-BG" sz="2000" dirty="0">
                <a:latin typeface="Georgia"/>
              </a:rPr>
              <a:t>'};</a:t>
            </a:r>
          </a:p>
          <a:p>
            <a:r>
              <a:rPr lang="bg-BG" sz="2000" dirty="0">
                <a:latin typeface="Georgia"/>
              </a:rPr>
              <a:t>`;</a:t>
            </a:r>
          </a:p>
          <a:p>
            <a:pPr algn="l"/>
            <a:endParaRPr lang="bg-B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4504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4D9A67F9-A562-2BC2-430C-D97B29564176}"/>
              </a:ext>
            </a:extLst>
          </p:cNvPr>
          <p:cNvSpPr txBox="1"/>
          <p:nvPr/>
        </p:nvSpPr>
        <p:spPr>
          <a:xfrm>
            <a:off x="3042938" y="621282"/>
            <a:ext cx="683549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b="1" dirty="0">
                <a:latin typeface="Georgia"/>
                <a:ea typeface="Calibri"/>
                <a:cs typeface="Calibri"/>
              </a:rPr>
              <a:t>4. Инструменти за разработка и поддръжка</a:t>
            </a:r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1352656C-A6DD-6696-E5E8-817346E9DB85}"/>
              </a:ext>
            </a:extLst>
          </p:cNvPr>
          <p:cNvSpPr txBox="1"/>
          <p:nvPr/>
        </p:nvSpPr>
        <p:spPr>
          <a:xfrm>
            <a:off x="3043477" y="1297454"/>
            <a:ext cx="6609117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q"/>
            </a:pPr>
            <a:r>
              <a:rPr lang="bg-BG" sz="2000" dirty="0">
                <a:latin typeface="Georgia"/>
                <a:ea typeface="+mn-lt"/>
                <a:cs typeface="+mn-lt"/>
              </a:rPr>
              <a:t>/* Card.module.css */</a:t>
            </a: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.</a:t>
            </a:r>
            <a:r>
              <a:rPr lang="bg-BG" sz="2000" err="1">
                <a:latin typeface="Georgia"/>
                <a:ea typeface="+mn-lt"/>
                <a:cs typeface="+mn-lt"/>
              </a:rPr>
              <a:t>card</a:t>
            </a:r>
            <a:r>
              <a:rPr lang="bg-BG" sz="2000" dirty="0">
                <a:latin typeface="Georgia"/>
                <a:ea typeface="+mn-lt"/>
                <a:cs typeface="+mn-lt"/>
              </a:rPr>
              <a:t> {</a:t>
            </a: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    </a:t>
            </a:r>
            <a:r>
              <a:rPr lang="bg-BG" sz="2000" err="1">
                <a:latin typeface="Georgia"/>
                <a:ea typeface="+mn-lt"/>
                <a:cs typeface="+mn-lt"/>
              </a:rPr>
              <a:t>background-color</a:t>
            </a:r>
            <a:r>
              <a:rPr lang="bg-BG" sz="2000" dirty="0">
                <a:latin typeface="Georgia"/>
                <a:ea typeface="+mn-lt"/>
                <a:cs typeface="+mn-lt"/>
              </a:rPr>
              <a:t>: </a:t>
            </a:r>
            <a:r>
              <a:rPr lang="bg-BG" sz="2000" err="1">
                <a:latin typeface="Georgia"/>
                <a:ea typeface="+mn-lt"/>
                <a:cs typeface="+mn-lt"/>
              </a:rPr>
              <a:t>white</a:t>
            </a:r>
            <a:r>
              <a:rPr lang="bg-BG" sz="2000" dirty="0">
                <a:latin typeface="Georgia"/>
                <a:ea typeface="+mn-lt"/>
                <a:cs typeface="+mn-lt"/>
              </a:rPr>
              <a:t>;</a:t>
            </a:r>
            <a:endParaRPr lang="bg-BG" sz="2000" dirty="0">
              <a:latin typeface="Georgia"/>
            </a:endParaRP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    </a:t>
            </a:r>
            <a:r>
              <a:rPr lang="bg-BG" sz="2000" err="1">
                <a:latin typeface="Georgia"/>
                <a:ea typeface="+mn-lt"/>
                <a:cs typeface="+mn-lt"/>
              </a:rPr>
              <a:t>border</a:t>
            </a:r>
            <a:r>
              <a:rPr lang="bg-BG" sz="2000" dirty="0">
                <a:latin typeface="Georgia"/>
                <a:ea typeface="+mn-lt"/>
                <a:cs typeface="+mn-lt"/>
              </a:rPr>
              <a:t>: 1px </a:t>
            </a:r>
            <a:r>
              <a:rPr lang="bg-BG" sz="2000" err="1">
                <a:latin typeface="Georgia"/>
                <a:ea typeface="+mn-lt"/>
                <a:cs typeface="+mn-lt"/>
              </a:rPr>
              <a:t>solid</a:t>
            </a:r>
            <a:r>
              <a:rPr lang="bg-BG" sz="2000" dirty="0">
                <a:latin typeface="Georgia"/>
                <a:ea typeface="+mn-lt"/>
                <a:cs typeface="+mn-lt"/>
              </a:rPr>
              <a:t> </a:t>
            </a:r>
            <a:r>
              <a:rPr lang="bg-BG" sz="2000" err="1">
                <a:latin typeface="Georgia"/>
                <a:ea typeface="+mn-lt"/>
                <a:cs typeface="+mn-lt"/>
              </a:rPr>
              <a:t>black</a:t>
            </a:r>
            <a:r>
              <a:rPr lang="bg-BG" sz="2000" dirty="0">
                <a:latin typeface="Georgia"/>
                <a:ea typeface="+mn-lt"/>
                <a:cs typeface="+mn-lt"/>
              </a:rPr>
              <a:t>;</a:t>
            </a:r>
            <a:endParaRPr lang="bg-BG" sz="2000" dirty="0">
              <a:latin typeface="Georgia"/>
            </a:endParaRP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    </a:t>
            </a:r>
            <a:r>
              <a:rPr lang="bg-BG" sz="2000" err="1">
                <a:latin typeface="Georgia"/>
                <a:ea typeface="+mn-lt"/>
                <a:cs typeface="+mn-lt"/>
              </a:rPr>
              <a:t>padding</a:t>
            </a:r>
            <a:r>
              <a:rPr lang="bg-BG" sz="2000" dirty="0">
                <a:latin typeface="Georgia"/>
                <a:ea typeface="+mn-lt"/>
                <a:cs typeface="+mn-lt"/>
              </a:rPr>
              <a:t>: 10px;</a:t>
            </a: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}</a:t>
            </a:r>
          </a:p>
          <a:p>
            <a:endParaRPr lang="bg-BG" sz="2000" dirty="0">
              <a:latin typeface="Georgia"/>
            </a:endParaRPr>
          </a:p>
          <a:p>
            <a:pPr marL="342900" indent="-342900">
              <a:buFont typeface="Wingdings"/>
              <a:buChar char="q"/>
            </a:pPr>
            <a:r>
              <a:rPr lang="bg-BG" sz="2000" dirty="0" err="1">
                <a:latin typeface="Georgia"/>
                <a:ea typeface="+mn-lt"/>
                <a:cs typeface="+mn-lt"/>
              </a:rPr>
              <a:t>import</a:t>
            </a:r>
            <a:r>
              <a:rPr lang="bg-BG" sz="2000" dirty="0">
                <a:latin typeface="Georgia"/>
                <a:ea typeface="+mn-lt"/>
                <a:cs typeface="+mn-lt"/>
              </a:rPr>
              <a:t> </a:t>
            </a:r>
            <a:r>
              <a:rPr lang="bg-BG" sz="2000" dirty="0" err="1">
                <a:latin typeface="Georgia"/>
                <a:ea typeface="+mn-lt"/>
                <a:cs typeface="+mn-lt"/>
              </a:rPr>
              <a:t>styled</a:t>
            </a:r>
            <a:r>
              <a:rPr lang="bg-BG" sz="2000" dirty="0">
                <a:latin typeface="Georgia"/>
                <a:ea typeface="+mn-lt"/>
                <a:cs typeface="+mn-lt"/>
              </a:rPr>
              <a:t> </a:t>
            </a:r>
            <a:r>
              <a:rPr lang="bg-BG" sz="2000" dirty="0" err="1">
                <a:latin typeface="Georgia"/>
                <a:ea typeface="+mn-lt"/>
                <a:cs typeface="+mn-lt"/>
              </a:rPr>
              <a:t>from</a:t>
            </a:r>
            <a:r>
              <a:rPr lang="bg-BG" sz="2000" dirty="0">
                <a:latin typeface="Georgia"/>
                <a:ea typeface="+mn-lt"/>
                <a:cs typeface="+mn-lt"/>
              </a:rPr>
              <a:t> '</a:t>
            </a:r>
            <a:r>
              <a:rPr lang="bg-BG" sz="2000" dirty="0" err="1">
                <a:latin typeface="Georgia"/>
                <a:ea typeface="+mn-lt"/>
                <a:cs typeface="+mn-lt"/>
              </a:rPr>
              <a:t>styled-components</a:t>
            </a:r>
            <a:r>
              <a:rPr lang="bg-BG" sz="2000" dirty="0">
                <a:latin typeface="Georgia"/>
                <a:ea typeface="+mn-lt"/>
                <a:cs typeface="+mn-lt"/>
              </a:rPr>
              <a:t>';</a:t>
            </a:r>
            <a:endParaRPr lang="bg-BG" sz="2000" dirty="0">
              <a:latin typeface="Georgia"/>
            </a:endParaRPr>
          </a:p>
          <a:p>
            <a:endParaRPr lang="bg-BG" sz="2000" dirty="0">
              <a:latin typeface="Georgia"/>
            </a:endParaRPr>
          </a:p>
          <a:p>
            <a:r>
              <a:rPr lang="bg-BG" sz="2000" dirty="0" err="1">
                <a:latin typeface="Georgia"/>
                <a:ea typeface="+mn-lt"/>
                <a:cs typeface="+mn-lt"/>
              </a:rPr>
              <a:t>const</a:t>
            </a:r>
            <a:r>
              <a:rPr lang="bg-BG" sz="2000" dirty="0">
                <a:latin typeface="Georgia"/>
                <a:ea typeface="+mn-lt"/>
                <a:cs typeface="+mn-lt"/>
              </a:rPr>
              <a:t> </a:t>
            </a:r>
            <a:r>
              <a:rPr lang="bg-BG" sz="2000" dirty="0" err="1">
                <a:latin typeface="Georgia"/>
                <a:ea typeface="+mn-lt"/>
                <a:cs typeface="+mn-lt"/>
              </a:rPr>
              <a:t>Title</a:t>
            </a:r>
            <a:r>
              <a:rPr lang="bg-BG" sz="2000" dirty="0">
                <a:latin typeface="Georgia"/>
                <a:ea typeface="+mn-lt"/>
                <a:cs typeface="+mn-lt"/>
              </a:rPr>
              <a:t> = styled.h1`</a:t>
            </a:r>
            <a:endParaRPr lang="bg-BG" sz="2000" dirty="0">
              <a:latin typeface="Georgia"/>
            </a:endParaRP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    </a:t>
            </a:r>
            <a:r>
              <a:rPr lang="bg-BG" sz="2000" dirty="0" err="1">
                <a:latin typeface="Georgia"/>
                <a:ea typeface="+mn-lt"/>
                <a:cs typeface="+mn-lt"/>
              </a:rPr>
              <a:t>font-size</a:t>
            </a:r>
            <a:r>
              <a:rPr lang="bg-BG" sz="2000" dirty="0">
                <a:latin typeface="Georgia"/>
                <a:ea typeface="+mn-lt"/>
                <a:cs typeface="+mn-lt"/>
              </a:rPr>
              <a:t>: 24px;</a:t>
            </a:r>
            <a:endParaRPr lang="bg-BG" sz="2000" dirty="0">
              <a:latin typeface="Georgia"/>
            </a:endParaRP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    </a:t>
            </a:r>
            <a:r>
              <a:rPr lang="bg-BG" sz="2000" err="1">
                <a:latin typeface="Georgia"/>
                <a:ea typeface="+mn-lt"/>
                <a:cs typeface="+mn-lt"/>
              </a:rPr>
              <a:t>color</a:t>
            </a:r>
            <a:r>
              <a:rPr lang="bg-BG" sz="2000" dirty="0">
                <a:latin typeface="Georgia"/>
                <a:ea typeface="+mn-lt"/>
                <a:cs typeface="+mn-lt"/>
              </a:rPr>
              <a:t>: ${</a:t>
            </a:r>
            <a:r>
              <a:rPr lang="bg-BG" sz="2000" err="1">
                <a:latin typeface="Georgia"/>
                <a:ea typeface="+mn-lt"/>
                <a:cs typeface="+mn-lt"/>
              </a:rPr>
              <a:t>props</a:t>
            </a:r>
            <a:r>
              <a:rPr lang="bg-BG" sz="2000" dirty="0">
                <a:latin typeface="Georgia"/>
                <a:ea typeface="+mn-lt"/>
                <a:cs typeface="+mn-lt"/>
              </a:rPr>
              <a:t> =&gt; </a:t>
            </a:r>
            <a:r>
              <a:rPr lang="bg-BG" sz="2000" err="1">
                <a:latin typeface="Georgia"/>
                <a:ea typeface="+mn-lt"/>
                <a:cs typeface="+mn-lt"/>
              </a:rPr>
              <a:t>props.primary</a:t>
            </a:r>
            <a:r>
              <a:rPr lang="bg-BG" sz="2000" dirty="0">
                <a:latin typeface="Georgia"/>
                <a:ea typeface="+mn-lt"/>
                <a:cs typeface="+mn-lt"/>
              </a:rPr>
              <a:t> ? '</a:t>
            </a:r>
            <a:r>
              <a:rPr lang="bg-BG" sz="2000" err="1">
                <a:latin typeface="Georgia"/>
                <a:ea typeface="+mn-lt"/>
                <a:cs typeface="+mn-lt"/>
              </a:rPr>
              <a:t>blue</a:t>
            </a:r>
            <a:r>
              <a:rPr lang="bg-BG" sz="2000" dirty="0">
                <a:latin typeface="Georgia"/>
                <a:ea typeface="+mn-lt"/>
                <a:cs typeface="+mn-lt"/>
              </a:rPr>
              <a:t>' : '</a:t>
            </a:r>
            <a:r>
              <a:rPr lang="bg-BG" sz="2000" err="1">
                <a:latin typeface="Georgia"/>
                <a:ea typeface="+mn-lt"/>
                <a:cs typeface="+mn-lt"/>
              </a:rPr>
              <a:t>black</a:t>
            </a:r>
            <a:r>
              <a:rPr lang="bg-BG" sz="2000" dirty="0">
                <a:latin typeface="Georgia"/>
                <a:ea typeface="+mn-lt"/>
                <a:cs typeface="+mn-lt"/>
              </a:rPr>
              <a:t>'};</a:t>
            </a:r>
            <a:endParaRPr lang="bg-BG" sz="2000" dirty="0">
              <a:latin typeface="Georgia"/>
            </a:endParaRPr>
          </a:p>
          <a:p>
            <a:r>
              <a:rPr lang="bg-BG" sz="2000" dirty="0">
                <a:latin typeface="Georgia"/>
                <a:ea typeface="+mn-lt"/>
                <a:cs typeface="+mn-lt"/>
              </a:rPr>
              <a:t>`;</a:t>
            </a:r>
            <a:endParaRPr lang="bg-BG" sz="2000" dirty="0">
              <a:latin typeface="Georgia"/>
            </a:endParaRPr>
          </a:p>
          <a:p>
            <a:endParaRPr lang="bg-BG" sz="1200" dirty="0">
              <a:latin typeface="system-ui"/>
            </a:endParaRPr>
          </a:p>
          <a:p>
            <a:endParaRPr lang="bg-BG" sz="1200" dirty="0">
              <a:latin typeface="system-ui"/>
              <a:ea typeface="Calibri"/>
              <a:cs typeface="Calibri"/>
            </a:endParaRPr>
          </a:p>
          <a:p>
            <a:endParaRPr lang="bg-BG" dirty="0"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6" name="Текстово поле 2">
            <a:extLst>
              <a:ext uri="{FF2B5EF4-FFF2-40B4-BE49-F238E27FC236}">
                <a16:creationId xmlns:a16="http://schemas.microsoft.com/office/drawing/2014/main" id="{81D36123-B63F-5073-9AAE-7D4EB9B5A30D}"/>
              </a:ext>
            </a:extLst>
          </p:cNvPr>
          <p:cNvSpPr txBox="1"/>
          <p:nvPr/>
        </p:nvSpPr>
        <p:spPr>
          <a:xfrm>
            <a:off x="3042938" y="5684895"/>
            <a:ext cx="6835495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rtl="0">
              <a:defRPr lang="bg-BG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000" b="1" dirty="0">
                <a:latin typeface="Georgia"/>
                <a:ea typeface="Calibri"/>
                <a:cs typeface="Calibri"/>
              </a:rPr>
              <a:t>5. Интеграция и съвместимост</a:t>
            </a:r>
          </a:p>
          <a:p>
            <a:r>
              <a:rPr lang="bg-BG" sz="2000" b="1" dirty="0">
                <a:latin typeface="Georgia"/>
                <a:ea typeface="Calibri"/>
                <a:cs typeface="Calibri"/>
              </a:rPr>
              <a:t>6. Производителност</a:t>
            </a:r>
          </a:p>
        </p:txBody>
      </p:sp>
    </p:spTree>
    <p:extLst>
      <p:ext uri="{BB962C8B-B14F-4D97-AF65-F5344CB8AC3E}">
        <p14:creationId xmlns:p14="http://schemas.microsoft.com/office/powerpoint/2010/main" val="3118144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Овал 2">
            <a:extLst>
              <a:ext uri="{FF2B5EF4-FFF2-40B4-BE49-F238E27FC236}">
                <a16:creationId xmlns:a16="http://schemas.microsoft.com/office/drawing/2014/main" id="{35851857-E3B0-813F-00AC-A553468F8CDD}"/>
              </a:ext>
            </a:extLst>
          </p:cNvPr>
          <p:cNvSpPr/>
          <p:nvPr/>
        </p:nvSpPr>
        <p:spPr>
          <a:xfrm>
            <a:off x="3584715" y="842397"/>
            <a:ext cx="4645741" cy="4559709"/>
          </a:xfrm>
          <a:custGeom>
            <a:avLst/>
            <a:gdLst>
              <a:gd name="connsiteX0" fmla="*/ 0 w 4645741"/>
              <a:gd name="connsiteY0" fmla="*/ 2279855 h 4559709"/>
              <a:gd name="connsiteX1" fmla="*/ 2322871 w 4645741"/>
              <a:gd name="connsiteY1" fmla="*/ 0 h 4559709"/>
              <a:gd name="connsiteX2" fmla="*/ 4645742 w 4645741"/>
              <a:gd name="connsiteY2" fmla="*/ 2279855 h 4559709"/>
              <a:gd name="connsiteX3" fmla="*/ 2322871 w 4645741"/>
              <a:gd name="connsiteY3" fmla="*/ 4559710 h 4559709"/>
              <a:gd name="connsiteX4" fmla="*/ 0 w 4645741"/>
              <a:gd name="connsiteY4" fmla="*/ 2279855 h 455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5741" h="4559709" fill="none" extrusionOk="0">
                <a:moveTo>
                  <a:pt x="0" y="2279855"/>
                </a:moveTo>
                <a:cubicBezTo>
                  <a:pt x="82157" y="980805"/>
                  <a:pt x="1002073" y="236909"/>
                  <a:pt x="2322871" y="0"/>
                </a:cubicBezTo>
                <a:cubicBezTo>
                  <a:pt x="3523486" y="1233"/>
                  <a:pt x="4714699" y="949469"/>
                  <a:pt x="4645742" y="2279855"/>
                </a:cubicBezTo>
                <a:cubicBezTo>
                  <a:pt x="4908390" y="3676261"/>
                  <a:pt x="3535645" y="4698558"/>
                  <a:pt x="2322871" y="4559710"/>
                </a:cubicBezTo>
                <a:cubicBezTo>
                  <a:pt x="1314186" y="4677600"/>
                  <a:pt x="-183175" y="3631968"/>
                  <a:pt x="0" y="2279855"/>
                </a:cubicBezTo>
                <a:close/>
              </a:path>
              <a:path w="4645741" h="4559709" stroke="0" extrusionOk="0">
                <a:moveTo>
                  <a:pt x="0" y="2279855"/>
                </a:moveTo>
                <a:cubicBezTo>
                  <a:pt x="-357117" y="977180"/>
                  <a:pt x="1044846" y="126045"/>
                  <a:pt x="2322871" y="0"/>
                </a:cubicBezTo>
                <a:cubicBezTo>
                  <a:pt x="3637676" y="-113419"/>
                  <a:pt x="4838127" y="1314239"/>
                  <a:pt x="4645742" y="2279855"/>
                </a:cubicBezTo>
                <a:cubicBezTo>
                  <a:pt x="4531256" y="3558223"/>
                  <a:pt x="3716667" y="4701374"/>
                  <a:pt x="2322871" y="4559710"/>
                </a:cubicBezTo>
                <a:cubicBezTo>
                  <a:pt x="1021648" y="4540167"/>
                  <a:pt x="-156769" y="3402748"/>
                  <a:pt x="0" y="2279855"/>
                </a:cubicBezTo>
                <a:close/>
              </a:path>
            </a:pathLst>
          </a:custGeom>
          <a:solidFill>
            <a:srgbClr val="CCCACA"/>
          </a:solidFill>
          <a:ln>
            <a:solidFill>
              <a:srgbClr val="EDEDEE"/>
            </a:solidFill>
            <a:extLst>
              <a:ext uri="{C807C97D-BFC1-408E-A445-0C87EB9F89A2}">
                <ask:lineSketchStyleProps xmlns:ask="http://schemas.microsoft.com/office/drawing/2018/sketchyshapes" sd="2164986910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af-ZA" sz="3600" b="1" i="1" dirty="0">
              <a:solidFill>
                <a:schemeClr val="tx1"/>
              </a:solidFill>
              <a:latin typeface="Georgia"/>
              <a:ea typeface="Calibri"/>
              <a:cs typeface="Calibri"/>
            </a:endParaRP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3FBD8642-2CBF-5D17-1A36-24AA2DC3BEF7}"/>
              </a:ext>
            </a:extLst>
          </p:cNvPr>
          <p:cNvSpPr txBox="1"/>
          <p:nvPr/>
        </p:nvSpPr>
        <p:spPr>
          <a:xfrm>
            <a:off x="4162304" y="2520647"/>
            <a:ext cx="350405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bg-BG" sz="3600" b="1" dirty="0">
                <a:latin typeface="Georgia"/>
                <a:ea typeface="Calibri"/>
                <a:cs typeface="Calibri"/>
              </a:rPr>
              <a:t>Време за примери :) </a:t>
            </a:r>
            <a:endParaRPr lang="bg-BG" sz="3600" b="1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33659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15000" b="-1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Картина 10" descr="Картина, която съдържа плат, дрехи, мотив, Обикновен люляк&#10;&#10;Описанието е генерирано автоматично">
            <a:extLst>
              <a:ext uri="{FF2B5EF4-FFF2-40B4-BE49-F238E27FC236}">
                <a16:creationId xmlns:a16="http://schemas.microsoft.com/office/drawing/2014/main" id="{7540FC53-A505-C587-572A-3D7651DE8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844004" y="-3112468"/>
            <a:ext cx="7287622" cy="13512798"/>
          </a:xfrm>
          <a:prstGeom prst="rect">
            <a:avLst/>
          </a:prstGeom>
        </p:spPr>
      </p:pic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id="{7EEBC630-DA27-C80E-13B6-F2C648DA83B5}"/>
              </a:ext>
            </a:extLst>
          </p:cNvPr>
          <p:cNvSpPr txBox="1"/>
          <p:nvPr/>
        </p:nvSpPr>
        <p:spPr>
          <a:xfrm>
            <a:off x="1604254" y="2735836"/>
            <a:ext cx="9775953" cy="830997"/>
          </a:xfrm>
          <a:custGeom>
            <a:avLst/>
            <a:gdLst>
              <a:gd name="connsiteX0" fmla="*/ 0 w 9775953"/>
              <a:gd name="connsiteY0" fmla="*/ 0 h 830997"/>
              <a:gd name="connsiteX1" fmla="*/ 672816 w 9775953"/>
              <a:gd name="connsiteY1" fmla="*/ 0 h 830997"/>
              <a:gd name="connsiteX2" fmla="*/ 1150112 w 9775953"/>
              <a:gd name="connsiteY2" fmla="*/ 0 h 830997"/>
              <a:gd name="connsiteX3" fmla="*/ 1822928 w 9775953"/>
              <a:gd name="connsiteY3" fmla="*/ 0 h 830997"/>
              <a:gd name="connsiteX4" fmla="*/ 2495743 w 9775953"/>
              <a:gd name="connsiteY4" fmla="*/ 0 h 830997"/>
              <a:gd name="connsiteX5" fmla="*/ 3266318 w 9775953"/>
              <a:gd name="connsiteY5" fmla="*/ 0 h 830997"/>
              <a:gd name="connsiteX6" fmla="*/ 3645855 w 9775953"/>
              <a:gd name="connsiteY6" fmla="*/ 0 h 830997"/>
              <a:gd name="connsiteX7" fmla="*/ 4220911 w 9775953"/>
              <a:gd name="connsiteY7" fmla="*/ 0 h 830997"/>
              <a:gd name="connsiteX8" fmla="*/ 4795968 w 9775953"/>
              <a:gd name="connsiteY8" fmla="*/ 0 h 830997"/>
              <a:gd name="connsiteX9" fmla="*/ 5175505 w 9775953"/>
              <a:gd name="connsiteY9" fmla="*/ 0 h 830997"/>
              <a:gd name="connsiteX10" fmla="*/ 5946080 w 9775953"/>
              <a:gd name="connsiteY10" fmla="*/ 0 h 830997"/>
              <a:gd name="connsiteX11" fmla="*/ 6521136 w 9775953"/>
              <a:gd name="connsiteY11" fmla="*/ 0 h 830997"/>
              <a:gd name="connsiteX12" fmla="*/ 6998432 w 9775953"/>
              <a:gd name="connsiteY12" fmla="*/ 0 h 830997"/>
              <a:gd name="connsiteX13" fmla="*/ 7573488 w 9775953"/>
              <a:gd name="connsiteY13" fmla="*/ 0 h 830997"/>
              <a:gd name="connsiteX14" fmla="*/ 7953025 w 9775953"/>
              <a:gd name="connsiteY14" fmla="*/ 0 h 830997"/>
              <a:gd name="connsiteX15" fmla="*/ 8234803 w 9775953"/>
              <a:gd name="connsiteY15" fmla="*/ 0 h 830997"/>
              <a:gd name="connsiteX16" fmla="*/ 8907618 w 9775953"/>
              <a:gd name="connsiteY16" fmla="*/ 0 h 830997"/>
              <a:gd name="connsiteX17" fmla="*/ 9775953 w 9775953"/>
              <a:gd name="connsiteY17" fmla="*/ 0 h 830997"/>
              <a:gd name="connsiteX18" fmla="*/ 9775953 w 9775953"/>
              <a:gd name="connsiteY18" fmla="*/ 398879 h 830997"/>
              <a:gd name="connsiteX19" fmla="*/ 9775953 w 9775953"/>
              <a:gd name="connsiteY19" fmla="*/ 830997 h 830997"/>
              <a:gd name="connsiteX20" fmla="*/ 9396416 w 9775953"/>
              <a:gd name="connsiteY20" fmla="*/ 830997 h 830997"/>
              <a:gd name="connsiteX21" fmla="*/ 8625841 w 9775953"/>
              <a:gd name="connsiteY21" fmla="*/ 830997 h 830997"/>
              <a:gd name="connsiteX22" fmla="*/ 7855266 w 9775953"/>
              <a:gd name="connsiteY22" fmla="*/ 830997 h 830997"/>
              <a:gd name="connsiteX23" fmla="*/ 7084691 w 9775953"/>
              <a:gd name="connsiteY23" fmla="*/ 830997 h 830997"/>
              <a:gd name="connsiteX24" fmla="*/ 6411875 w 9775953"/>
              <a:gd name="connsiteY24" fmla="*/ 830997 h 830997"/>
              <a:gd name="connsiteX25" fmla="*/ 6130098 w 9775953"/>
              <a:gd name="connsiteY25" fmla="*/ 830997 h 830997"/>
              <a:gd name="connsiteX26" fmla="*/ 5359522 w 9775953"/>
              <a:gd name="connsiteY26" fmla="*/ 830997 h 830997"/>
              <a:gd name="connsiteX27" fmla="*/ 4588947 w 9775953"/>
              <a:gd name="connsiteY27" fmla="*/ 830997 h 830997"/>
              <a:gd name="connsiteX28" fmla="*/ 4111651 w 9775953"/>
              <a:gd name="connsiteY28" fmla="*/ 830997 h 830997"/>
              <a:gd name="connsiteX29" fmla="*/ 3341076 w 9775953"/>
              <a:gd name="connsiteY29" fmla="*/ 830997 h 830997"/>
              <a:gd name="connsiteX30" fmla="*/ 2863779 w 9775953"/>
              <a:gd name="connsiteY30" fmla="*/ 830997 h 830997"/>
              <a:gd name="connsiteX31" fmla="*/ 2582002 w 9775953"/>
              <a:gd name="connsiteY31" fmla="*/ 830997 h 830997"/>
              <a:gd name="connsiteX32" fmla="*/ 1909186 w 9775953"/>
              <a:gd name="connsiteY32" fmla="*/ 830997 h 830997"/>
              <a:gd name="connsiteX33" fmla="*/ 1334130 w 9775953"/>
              <a:gd name="connsiteY33" fmla="*/ 830997 h 830997"/>
              <a:gd name="connsiteX34" fmla="*/ 759074 w 9775953"/>
              <a:gd name="connsiteY34" fmla="*/ 830997 h 830997"/>
              <a:gd name="connsiteX35" fmla="*/ 0 w 9775953"/>
              <a:gd name="connsiteY35" fmla="*/ 830997 h 830997"/>
              <a:gd name="connsiteX36" fmla="*/ 0 w 9775953"/>
              <a:gd name="connsiteY36" fmla="*/ 440428 h 830997"/>
              <a:gd name="connsiteX37" fmla="*/ 0 w 9775953"/>
              <a:gd name="connsiteY37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775953" h="830997" fill="none" extrusionOk="0">
                <a:moveTo>
                  <a:pt x="0" y="0"/>
                </a:moveTo>
                <a:cubicBezTo>
                  <a:pt x="198392" y="-50508"/>
                  <a:pt x="532326" y="74980"/>
                  <a:pt x="672816" y="0"/>
                </a:cubicBezTo>
                <a:cubicBezTo>
                  <a:pt x="813306" y="-74980"/>
                  <a:pt x="968753" y="2580"/>
                  <a:pt x="1150112" y="0"/>
                </a:cubicBezTo>
                <a:cubicBezTo>
                  <a:pt x="1331471" y="-2580"/>
                  <a:pt x="1686833" y="56047"/>
                  <a:pt x="1822928" y="0"/>
                </a:cubicBezTo>
                <a:cubicBezTo>
                  <a:pt x="1959023" y="-56047"/>
                  <a:pt x="2317728" y="34608"/>
                  <a:pt x="2495743" y="0"/>
                </a:cubicBezTo>
                <a:cubicBezTo>
                  <a:pt x="2673758" y="-34608"/>
                  <a:pt x="3097946" y="73491"/>
                  <a:pt x="3266318" y="0"/>
                </a:cubicBezTo>
                <a:cubicBezTo>
                  <a:pt x="3434691" y="-73491"/>
                  <a:pt x="3564687" y="2542"/>
                  <a:pt x="3645855" y="0"/>
                </a:cubicBezTo>
                <a:cubicBezTo>
                  <a:pt x="3727023" y="-2542"/>
                  <a:pt x="4072591" y="12995"/>
                  <a:pt x="4220911" y="0"/>
                </a:cubicBezTo>
                <a:cubicBezTo>
                  <a:pt x="4369231" y="-12995"/>
                  <a:pt x="4672055" y="24268"/>
                  <a:pt x="4795968" y="0"/>
                </a:cubicBezTo>
                <a:cubicBezTo>
                  <a:pt x="4919881" y="-24268"/>
                  <a:pt x="5058774" y="34814"/>
                  <a:pt x="5175505" y="0"/>
                </a:cubicBezTo>
                <a:cubicBezTo>
                  <a:pt x="5292236" y="-34814"/>
                  <a:pt x="5572538" y="56255"/>
                  <a:pt x="5946080" y="0"/>
                </a:cubicBezTo>
                <a:cubicBezTo>
                  <a:pt x="6319623" y="-56255"/>
                  <a:pt x="6264125" y="186"/>
                  <a:pt x="6521136" y="0"/>
                </a:cubicBezTo>
                <a:cubicBezTo>
                  <a:pt x="6778147" y="-186"/>
                  <a:pt x="6836318" y="3498"/>
                  <a:pt x="6998432" y="0"/>
                </a:cubicBezTo>
                <a:cubicBezTo>
                  <a:pt x="7160546" y="-3498"/>
                  <a:pt x="7399885" y="4707"/>
                  <a:pt x="7573488" y="0"/>
                </a:cubicBezTo>
                <a:cubicBezTo>
                  <a:pt x="7747091" y="-4707"/>
                  <a:pt x="7851684" y="5742"/>
                  <a:pt x="7953025" y="0"/>
                </a:cubicBezTo>
                <a:cubicBezTo>
                  <a:pt x="8054366" y="-5742"/>
                  <a:pt x="8094171" y="25315"/>
                  <a:pt x="8234803" y="0"/>
                </a:cubicBezTo>
                <a:cubicBezTo>
                  <a:pt x="8375435" y="-25315"/>
                  <a:pt x="8613306" y="48787"/>
                  <a:pt x="8907618" y="0"/>
                </a:cubicBezTo>
                <a:cubicBezTo>
                  <a:pt x="9201930" y="-48787"/>
                  <a:pt x="9395562" y="49122"/>
                  <a:pt x="9775953" y="0"/>
                </a:cubicBezTo>
                <a:cubicBezTo>
                  <a:pt x="9779761" y="80840"/>
                  <a:pt x="9734247" y="310894"/>
                  <a:pt x="9775953" y="398879"/>
                </a:cubicBezTo>
                <a:cubicBezTo>
                  <a:pt x="9817659" y="486864"/>
                  <a:pt x="9734765" y="675586"/>
                  <a:pt x="9775953" y="830997"/>
                </a:cubicBezTo>
                <a:cubicBezTo>
                  <a:pt x="9631305" y="852318"/>
                  <a:pt x="9527820" y="794355"/>
                  <a:pt x="9396416" y="830997"/>
                </a:cubicBezTo>
                <a:cubicBezTo>
                  <a:pt x="9265012" y="867639"/>
                  <a:pt x="8894288" y="809832"/>
                  <a:pt x="8625841" y="830997"/>
                </a:cubicBezTo>
                <a:cubicBezTo>
                  <a:pt x="8357394" y="852162"/>
                  <a:pt x="8030916" y="805908"/>
                  <a:pt x="7855266" y="830997"/>
                </a:cubicBezTo>
                <a:cubicBezTo>
                  <a:pt x="7679617" y="856086"/>
                  <a:pt x="7428883" y="755717"/>
                  <a:pt x="7084691" y="830997"/>
                </a:cubicBezTo>
                <a:cubicBezTo>
                  <a:pt x="6740499" y="906277"/>
                  <a:pt x="6735540" y="774497"/>
                  <a:pt x="6411875" y="830997"/>
                </a:cubicBezTo>
                <a:cubicBezTo>
                  <a:pt x="6088210" y="887497"/>
                  <a:pt x="6216527" y="811340"/>
                  <a:pt x="6130098" y="830997"/>
                </a:cubicBezTo>
                <a:cubicBezTo>
                  <a:pt x="6043669" y="850654"/>
                  <a:pt x="5655505" y="743356"/>
                  <a:pt x="5359522" y="830997"/>
                </a:cubicBezTo>
                <a:cubicBezTo>
                  <a:pt x="5063539" y="918638"/>
                  <a:pt x="4776389" y="786069"/>
                  <a:pt x="4588947" y="830997"/>
                </a:cubicBezTo>
                <a:cubicBezTo>
                  <a:pt x="4401506" y="875925"/>
                  <a:pt x="4310275" y="794665"/>
                  <a:pt x="4111651" y="830997"/>
                </a:cubicBezTo>
                <a:cubicBezTo>
                  <a:pt x="3913027" y="867329"/>
                  <a:pt x="3568716" y="822573"/>
                  <a:pt x="3341076" y="830997"/>
                </a:cubicBezTo>
                <a:cubicBezTo>
                  <a:pt x="3113436" y="839421"/>
                  <a:pt x="3035296" y="789556"/>
                  <a:pt x="2863779" y="830997"/>
                </a:cubicBezTo>
                <a:cubicBezTo>
                  <a:pt x="2692262" y="872438"/>
                  <a:pt x="2638586" y="810612"/>
                  <a:pt x="2582002" y="830997"/>
                </a:cubicBezTo>
                <a:cubicBezTo>
                  <a:pt x="2525418" y="851382"/>
                  <a:pt x="2203535" y="823377"/>
                  <a:pt x="1909186" y="830997"/>
                </a:cubicBezTo>
                <a:cubicBezTo>
                  <a:pt x="1614837" y="838617"/>
                  <a:pt x="1610416" y="786522"/>
                  <a:pt x="1334130" y="830997"/>
                </a:cubicBezTo>
                <a:cubicBezTo>
                  <a:pt x="1057844" y="875472"/>
                  <a:pt x="899344" y="800355"/>
                  <a:pt x="759074" y="830997"/>
                </a:cubicBezTo>
                <a:cubicBezTo>
                  <a:pt x="618804" y="861639"/>
                  <a:pt x="314920" y="788328"/>
                  <a:pt x="0" y="830997"/>
                </a:cubicBezTo>
                <a:cubicBezTo>
                  <a:pt x="-19929" y="650692"/>
                  <a:pt x="44264" y="618793"/>
                  <a:pt x="0" y="440428"/>
                </a:cubicBezTo>
                <a:cubicBezTo>
                  <a:pt x="-44264" y="262063"/>
                  <a:pt x="4683" y="102539"/>
                  <a:pt x="0" y="0"/>
                </a:cubicBezTo>
                <a:close/>
              </a:path>
              <a:path w="9775953" h="830997" stroke="0" extrusionOk="0">
                <a:moveTo>
                  <a:pt x="0" y="0"/>
                </a:moveTo>
                <a:cubicBezTo>
                  <a:pt x="87844" y="-30025"/>
                  <a:pt x="142198" y="9765"/>
                  <a:pt x="281777" y="0"/>
                </a:cubicBezTo>
                <a:cubicBezTo>
                  <a:pt x="421356" y="-9765"/>
                  <a:pt x="515434" y="28243"/>
                  <a:pt x="661314" y="0"/>
                </a:cubicBezTo>
                <a:cubicBezTo>
                  <a:pt x="807194" y="-28243"/>
                  <a:pt x="1165940" y="27760"/>
                  <a:pt x="1431890" y="0"/>
                </a:cubicBezTo>
                <a:cubicBezTo>
                  <a:pt x="1697840" y="-27760"/>
                  <a:pt x="1794295" y="41573"/>
                  <a:pt x="2006946" y="0"/>
                </a:cubicBezTo>
                <a:cubicBezTo>
                  <a:pt x="2219597" y="-41573"/>
                  <a:pt x="2153142" y="14862"/>
                  <a:pt x="2288723" y="0"/>
                </a:cubicBezTo>
                <a:cubicBezTo>
                  <a:pt x="2424304" y="-14862"/>
                  <a:pt x="2728190" y="19027"/>
                  <a:pt x="2863779" y="0"/>
                </a:cubicBezTo>
                <a:cubicBezTo>
                  <a:pt x="2999368" y="-19027"/>
                  <a:pt x="3112622" y="2866"/>
                  <a:pt x="3243316" y="0"/>
                </a:cubicBezTo>
                <a:cubicBezTo>
                  <a:pt x="3374010" y="-2866"/>
                  <a:pt x="3480833" y="4644"/>
                  <a:pt x="3622853" y="0"/>
                </a:cubicBezTo>
                <a:cubicBezTo>
                  <a:pt x="3764873" y="-4644"/>
                  <a:pt x="3763820" y="33305"/>
                  <a:pt x="3904631" y="0"/>
                </a:cubicBezTo>
                <a:cubicBezTo>
                  <a:pt x="4045442" y="-33305"/>
                  <a:pt x="4165186" y="2007"/>
                  <a:pt x="4381927" y="0"/>
                </a:cubicBezTo>
                <a:cubicBezTo>
                  <a:pt x="4598668" y="-2007"/>
                  <a:pt x="4724689" y="48061"/>
                  <a:pt x="4956983" y="0"/>
                </a:cubicBezTo>
                <a:cubicBezTo>
                  <a:pt x="5189277" y="-48061"/>
                  <a:pt x="5209160" y="51770"/>
                  <a:pt x="5434280" y="0"/>
                </a:cubicBezTo>
                <a:cubicBezTo>
                  <a:pt x="5659400" y="-51770"/>
                  <a:pt x="5737212" y="29914"/>
                  <a:pt x="5911576" y="0"/>
                </a:cubicBezTo>
                <a:cubicBezTo>
                  <a:pt x="6085940" y="-29914"/>
                  <a:pt x="6166882" y="26515"/>
                  <a:pt x="6388873" y="0"/>
                </a:cubicBezTo>
                <a:cubicBezTo>
                  <a:pt x="6610864" y="-26515"/>
                  <a:pt x="6611344" y="32466"/>
                  <a:pt x="6670650" y="0"/>
                </a:cubicBezTo>
                <a:cubicBezTo>
                  <a:pt x="6729956" y="-32466"/>
                  <a:pt x="7078258" y="32074"/>
                  <a:pt x="7343466" y="0"/>
                </a:cubicBezTo>
                <a:cubicBezTo>
                  <a:pt x="7608674" y="-32074"/>
                  <a:pt x="7743285" y="10248"/>
                  <a:pt x="7918522" y="0"/>
                </a:cubicBezTo>
                <a:cubicBezTo>
                  <a:pt x="8093759" y="-10248"/>
                  <a:pt x="8125175" y="7316"/>
                  <a:pt x="8200299" y="0"/>
                </a:cubicBezTo>
                <a:cubicBezTo>
                  <a:pt x="8275423" y="-7316"/>
                  <a:pt x="8410340" y="26691"/>
                  <a:pt x="8482077" y="0"/>
                </a:cubicBezTo>
                <a:cubicBezTo>
                  <a:pt x="8553814" y="-26691"/>
                  <a:pt x="8778433" y="28898"/>
                  <a:pt x="8959373" y="0"/>
                </a:cubicBezTo>
                <a:cubicBezTo>
                  <a:pt x="9140313" y="-28898"/>
                  <a:pt x="9183225" y="2316"/>
                  <a:pt x="9241151" y="0"/>
                </a:cubicBezTo>
                <a:cubicBezTo>
                  <a:pt x="9299077" y="-2316"/>
                  <a:pt x="9510573" y="2769"/>
                  <a:pt x="9775953" y="0"/>
                </a:cubicBezTo>
                <a:cubicBezTo>
                  <a:pt x="9817630" y="184470"/>
                  <a:pt x="9768091" y="208146"/>
                  <a:pt x="9775953" y="407189"/>
                </a:cubicBezTo>
                <a:cubicBezTo>
                  <a:pt x="9783815" y="606232"/>
                  <a:pt x="9754578" y="641129"/>
                  <a:pt x="9775953" y="830997"/>
                </a:cubicBezTo>
                <a:cubicBezTo>
                  <a:pt x="9690437" y="845932"/>
                  <a:pt x="9572932" y="820242"/>
                  <a:pt x="9494176" y="830997"/>
                </a:cubicBezTo>
                <a:cubicBezTo>
                  <a:pt x="9415420" y="841752"/>
                  <a:pt x="8920419" y="773561"/>
                  <a:pt x="8723600" y="830997"/>
                </a:cubicBezTo>
                <a:cubicBezTo>
                  <a:pt x="8526781" y="888433"/>
                  <a:pt x="8545256" y="802601"/>
                  <a:pt x="8441823" y="830997"/>
                </a:cubicBezTo>
                <a:cubicBezTo>
                  <a:pt x="8338390" y="859393"/>
                  <a:pt x="8144597" y="771498"/>
                  <a:pt x="7866767" y="830997"/>
                </a:cubicBezTo>
                <a:cubicBezTo>
                  <a:pt x="7588937" y="890496"/>
                  <a:pt x="7578583" y="788769"/>
                  <a:pt x="7487230" y="830997"/>
                </a:cubicBezTo>
                <a:cubicBezTo>
                  <a:pt x="7395877" y="873225"/>
                  <a:pt x="7306614" y="818416"/>
                  <a:pt x="7205452" y="830997"/>
                </a:cubicBezTo>
                <a:cubicBezTo>
                  <a:pt x="7104290" y="843578"/>
                  <a:pt x="6726867" y="804397"/>
                  <a:pt x="6532637" y="830997"/>
                </a:cubicBezTo>
                <a:cubicBezTo>
                  <a:pt x="6338407" y="857597"/>
                  <a:pt x="6234082" y="809033"/>
                  <a:pt x="6153100" y="830997"/>
                </a:cubicBezTo>
                <a:cubicBezTo>
                  <a:pt x="6072118" y="852961"/>
                  <a:pt x="5643393" y="760507"/>
                  <a:pt x="5382525" y="830997"/>
                </a:cubicBezTo>
                <a:cubicBezTo>
                  <a:pt x="5121658" y="901487"/>
                  <a:pt x="5045826" y="789799"/>
                  <a:pt x="4807469" y="830997"/>
                </a:cubicBezTo>
                <a:cubicBezTo>
                  <a:pt x="4569112" y="872195"/>
                  <a:pt x="4335143" y="815531"/>
                  <a:pt x="4036894" y="830997"/>
                </a:cubicBezTo>
                <a:cubicBezTo>
                  <a:pt x="3738645" y="846463"/>
                  <a:pt x="3797804" y="774800"/>
                  <a:pt x="3559597" y="830997"/>
                </a:cubicBezTo>
                <a:cubicBezTo>
                  <a:pt x="3321390" y="887194"/>
                  <a:pt x="3397230" y="801363"/>
                  <a:pt x="3277820" y="830997"/>
                </a:cubicBezTo>
                <a:cubicBezTo>
                  <a:pt x="3158410" y="860631"/>
                  <a:pt x="3099970" y="823349"/>
                  <a:pt x="2996042" y="830997"/>
                </a:cubicBezTo>
                <a:cubicBezTo>
                  <a:pt x="2892114" y="838645"/>
                  <a:pt x="2816917" y="810135"/>
                  <a:pt x="2714265" y="830997"/>
                </a:cubicBezTo>
                <a:cubicBezTo>
                  <a:pt x="2611613" y="851859"/>
                  <a:pt x="2505603" y="825553"/>
                  <a:pt x="2432487" y="830997"/>
                </a:cubicBezTo>
                <a:cubicBezTo>
                  <a:pt x="2359371" y="836441"/>
                  <a:pt x="1988094" y="828156"/>
                  <a:pt x="1661912" y="830997"/>
                </a:cubicBezTo>
                <a:cubicBezTo>
                  <a:pt x="1335730" y="833838"/>
                  <a:pt x="1211559" y="745283"/>
                  <a:pt x="891337" y="830997"/>
                </a:cubicBezTo>
                <a:cubicBezTo>
                  <a:pt x="571116" y="916711"/>
                  <a:pt x="362651" y="778826"/>
                  <a:pt x="0" y="830997"/>
                </a:cubicBezTo>
                <a:cubicBezTo>
                  <a:pt x="-43325" y="747383"/>
                  <a:pt x="11163" y="553950"/>
                  <a:pt x="0" y="432118"/>
                </a:cubicBezTo>
                <a:cubicBezTo>
                  <a:pt x="-11163" y="310286"/>
                  <a:pt x="9726" y="180580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4986316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f-ZA" sz="48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Благодарим</a:t>
            </a:r>
            <a:r>
              <a:rPr lang="af-ZA" sz="48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 </a:t>
            </a:r>
            <a:r>
              <a:rPr lang="af-ZA" sz="48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за</a:t>
            </a:r>
            <a:r>
              <a:rPr lang="af-ZA" sz="48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 </a:t>
            </a:r>
            <a:r>
              <a:rPr lang="af-ZA" sz="4800" b="1" err="1">
                <a:solidFill>
                  <a:schemeClr val="tx1"/>
                </a:solidFill>
                <a:latin typeface="Georgia"/>
                <a:ea typeface="Roboto"/>
                <a:cs typeface="Roboto"/>
              </a:rPr>
              <a:t>вниманието</a:t>
            </a:r>
            <a:r>
              <a:rPr lang="af-ZA" sz="4800" b="1" dirty="0">
                <a:solidFill>
                  <a:schemeClr val="tx1"/>
                </a:solidFill>
                <a:latin typeface="Georgia"/>
                <a:ea typeface="Roboto"/>
                <a:cs typeface="Roboto"/>
              </a:rPr>
              <a:t>!</a:t>
            </a:r>
          </a:p>
        </p:txBody>
      </p:sp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id="{34350CB0-3CB6-77C6-E9B9-D0B9BF5217F9}"/>
              </a:ext>
            </a:extLst>
          </p:cNvPr>
          <p:cNvSpPr txBox="1"/>
          <p:nvPr/>
        </p:nvSpPr>
        <p:spPr>
          <a:xfrm>
            <a:off x="5408" y="5986928"/>
            <a:ext cx="756371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b="1" i="1" dirty="0">
                <a:latin typeface="Georgia"/>
                <a:cs typeface="Segoe UI"/>
              </a:rPr>
              <a:t>Изготвили: Деница Неделчева, Димитър Донков, Кристина Стоянова, </a:t>
            </a:r>
            <a:r>
              <a:rPr lang="bg-BG" sz="2000" b="1" i="1" dirty="0" err="1">
                <a:latin typeface="Georgia"/>
                <a:cs typeface="Segoe UI"/>
              </a:rPr>
              <a:t>Теослава</a:t>
            </a:r>
            <a:r>
              <a:rPr lang="bg-BG" sz="2000" b="1" i="1" dirty="0">
                <a:latin typeface="Georgia"/>
                <a:cs typeface="Segoe UI"/>
              </a:rPr>
              <a:t> Йорданова</a:t>
            </a:r>
            <a:endParaRPr lang="bg-BG" sz="2000" b="1" dirty="0">
              <a:latin typeface="Georgi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95453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10" name="Групиране 9">
            <a:extLst>
              <a:ext uri="{FF2B5EF4-FFF2-40B4-BE49-F238E27FC236}">
                <a16:creationId xmlns:a16="http://schemas.microsoft.com/office/drawing/2014/main" id="{77E2F628-76EB-787A-0AEE-0BAE87EE9FFD}"/>
              </a:ext>
            </a:extLst>
          </p:cNvPr>
          <p:cNvGrpSpPr/>
          <p:nvPr/>
        </p:nvGrpSpPr>
        <p:grpSpPr>
          <a:xfrm>
            <a:off x="3559554" y="842397"/>
            <a:ext cx="4761252" cy="4559709"/>
            <a:chOff x="3559554" y="842397"/>
            <a:chExt cx="4761252" cy="4559709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D1DD8E29-825F-A4B8-5072-FA4DCEE52E57}"/>
                </a:ext>
              </a:extLst>
            </p:cNvPr>
            <p:cNvSpPr/>
            <p:nvPr/>
          </p:nvSpPr>
          <p:spPr>
            <a:xfrm>
              <a:off x="3584715" y="842397"/>
              <a:ext cx="4645741" cy="4559709"/>
            </a:xfrm>
            <a:custGeom>
              <a:avLst/>
              <a:gdLst>
                <a:gd name="connsiteX0" fmla="*/ 0 w 4645741"/>
                <a:gd name="connsiteY0" fmla="*/ 2279855 h 4559709"/>
                <a:gd name="connsiteX1" fmla="*/ 2322871 w 4645741"/>
                <a:gd name="connsiteY1" fmla="*/ 0 h 4559709"/>
                <a:gd name="connsiteX2" fmla="*/ 4645742 w 4645741"/>
                <a:gd name="connsiteY2" fmla="*/ 2279855 h 4559709"/>
                <a:gd name="connsiteX3" fmla="*/ 2322871 w 4645741"/>
                <a:gd name="connsiteY3" fmla="*/ 4559710 h 4559709"/>
                <a:gd name="connsiteX4" fmla="*/ 0 w 4645741"/>
                <a:gd name="connsiteY4" fmla="*/ 2279855 h 4559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5741" h="4559709" fill="none" extrusionOk="0">
                  <a:moveTo>
                    <a:pt x="0" y="2279855"/>
                  </a:moveTo>
                  <a:cubicBezTo>
                    <a:pt x="82157" y="980805"/>
                    <a:pt x="1002073" y="236909"/>
                    <a:pt x="2322871" y="0"/>
                  </a:cubicBezTo>
                  <a:cubicBezTo>
                    <a:pt x="3523486" y="1233"/>
                    <a:pt x="4714699" y="949469"/>
                    <a:pt x="4645742" y="2279855"/>
                  </a:cubicBezTo>
                  <a:cubicBezTo>
                    <a:pt x="4908390" y="3676261"/>
                    <a:pt x="3535645" y="4698558"/>
                    <a:pt x="2322871" y="4559710"/>
                  </a:cubicBezTo>
                  <a:cubicBezTo>
                    <a:pt x="1314186" y="4677600"/>
                    <a:pt x="-183175" y="3631968"/>
                    <a:pt x="0" y="2279855"/>
                  </a:cubicBezTo>
                  <a:close/>
                </a:path>
                <a:path w="4645741" h="4559709" stroke="0" extrusionOk="0">
                  <a:moveTo>
                    <a:pt x="0" y="2279855"/>
                  </a:moveTo>
                  <a:cubicBezTo>
                    <a:pt x="-357117" y="977180"/>
                    <a:pt x="1044846" y="126045"/>
                    <a:pt x="2322871" y="0"/>
                  </a:cubicBezTo>
                  <a:cubicBezTo>
                    <a:pt x="3637676" y="-113419"/>
                    <a:pt x="4838127" y="1314239"/>
                    <a:pt x="4645742" y="2279855"/>
                  </a:cubicBezTo>
                  <a:cubicBezTo>
                    <a:pt x="4531256" y="3558223"/>
                    <a:pt x="3716667" y="4701374"/>
                    <a:pt x="2322871" y="4559710"/>
                  </a:cubicBezTo>
                  <a:cubicBezTo>
                    <a:pt x="1021648" y="4540167"/>
                    <a:pt x="-156769" y="3402748"/>
                    <a:pt x="0" y="2279855"/>
                  </a:cubicBezTo>
                  <a:close/>
                </a:path>
              </a:pathLst>
            </a:custGeom>
            <a:solidFill>
              <a:srgbClr val="CCCACA"/>
            </a:solidFill>
            <a:ln>
              <a:solidFill>
                <a:srgbClr val="EDEDEE"/>
              </a:solidFill>
              <a:extLst>
                <a:ext uri="{C807C97D-BFC1-408E-A445-0C87EB9F89A2}">
                  <ask:lineSketchStyleProps xmlns:ask="http://schemas.microsoft.com/office/drawing/2018/sketchyshapes" sd="2164986910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9" name="Текстово поле 8">
              <a:extLst>
                <a:ext uri="{FF2B5EF4-FFF2-40B4-BE49-F238E27FC236}">
                  <a16:creationId xmlns:a16="http://schemas.microsoft.com/office/drawing/2014/main" id="{D674FA42-D879-1BB1-E8E3-1006786CE68B}"/>
                </a:ext>
              </a:extLst>
            </p:cNvPr>
            <p:cNvSpPr txBox="1"/>
            <p:nvPr/>
          </p:nvSpPr>
          <p:spPr>
            <a:xfrm>
              <a:off x="3559554" y="1966565"/>
              <a:ext cx="4761252" cy="2308324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af-ZA" sz="3600" b="1" i="1" dirty="0">
                  <a:latin typeface="Georgia"/>
                  <a:ea typeface="Calibri"/>
                  <a:cs typeface="Calibri"/>
                </a:rPr>
                <a:t>Защо се </a:t>
              </a:r>
              <a:endParaRPr lang="bg-BG" sz="3600" dirty="0">
                <a:latin typeface="Calibri" panose="020F0502020204030204"/>
                <a:ea typeface="Calibri"/>
                <a:cs typeface="Calibri"/>
              </a:endParaRPr>
            </a:p>
            <a:p>
              <a:pPr algn="ctr"/>
              <a:r>
                <a:rPr lang="af-ZA" sz="3600" b="1" i="1" dirty="0" err="1">
                  <a:latin typeface="Georgia"/>
                  <a:ea typeface="Calibri"/>
                  <a:cs typeface="Calibri"/>
                </a:rPr>
                <a:t>използва</a:t>
              </a:r>
              <a:r>
                <a:rPr lang="af-ZA" sz="3600" b="1" i="1" dirty="0">
                  <a:latin typeface="Georgia"/>
                  <a:ea typeface="Calibri"/>
                  <a:cs typeface="Calibri"/>
                </a:rPr>
                <a:t> </a:t>
              </a:r>
              <a:endParaRPr lang="bg-BG" sz="3600" dirty="0">
                <a:latin typeface="Calibri" panose="020F0502020204030204"/>
                <a:ea typeface="Calibri"/>
                <a:cs typeface="Calibri"/>
              </a:endParaRPr>
            </a:p>
            <a:p>
              <a:pPr algn="ctr"/>
              <a:r>
                <a:rPr lang="af-ZA" sz="3600" b="1" i="1" dirty="0" err="1">
                  <a:latin typeface="Georgia"/>
                  <a:ea typeface="Calibri"/>
                  <a:cs typeface="Calibri"/>
                </a:rPr>
                <a:t>className</a:t>
              </a:r>
              <a:r>
                <a:rPr lang="af-ZA" sz="3600" b="1" i="1" dirty="0">
                  <a:latin typeface="Georgia"/>
                  <a:ea typeface="Calibri"/>
                  <a:cs typeface="Calibri"/>
                </a:rPr>
                <a:t>, а </a:t>
              </a:r>
              <a:r>
                <a:rPr lang="af-ZA" sz="3600" b="1" i="1" dirty="0" err="1">
                  <a:latin typeface="Georgia"/>
                  <a:ea typeface="Calibri"/>
                  <a:cs typeface="Calibri"/>
                </a:rPr>
                <a:t>не</a:t>
              </a:r>
              <a:r>
                <a:rPr lang="af-ZA" sz="3600" b="1" i="1" dirty="0">
                  <a:latin typeface="Georgia"/>
                  <a:ea typeface="Calibri"/>
                  <a:cs typeface="Calibri"/>
                </a:rPr>
                <a:t> </a:t>
              </a:r>
              <a:r>
                <a:rPr lang="af-ZA" sz="3600" b="1" i="1" dirty="0" err="1">
                  <a:latin typeface="Georgia"/>
                  <a:ea typeface="Calibri"/>
                  <a:cs typeface="Calibri"/>
                </a:rPr>
                <a:t>class</a:t>
              </a:r>
              <a:r>
                <a:rPr lang="af-ZA" sz="3600" b="1" i="1" dirty="0">
                  <a:latin typeface="Georgia"/>
                  <a:ea typeface="Calibri"/>
                  <a:cs typeface="Calibri"/>
                </a:rPr>
                <a:t>? </a:t>
              </a:r>
              <a:endParaRPr lang="bg-BG" sz="3600" dirty="0">
                <a:ea typeface="Calibri" panose="020F0502020204030204"/>
                <a:cs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23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72565" y="761598"/>
            <a:ext cx="8471606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bg-BG" sz="3200" b="1" dirty="0">
                <a:latin typeface="Georgia"/>
              </a:rPr>
              <a:t>Конфликтът между </a:t>
            </a:r>
            <a:r>
              <a:rPr lang="en-US" sz="3200" b="1" dirty="0">
                <a:latin typeface="Georgia"/>
              </a:rPr>
              <a:t>class </a:t>
            </a:r>
            <a:r>
              <a:rPr lang="bg-BG" sz="3200" b="1" dirty="0">
                <a:latin typeface="Georgia"/>
              </a:rPr>
              <a:t>и </a:t>
            </a:r>
            <a:r>
              <a:rPr lang="en-US" sz="3200" b="1" err="1">
                <a:latin typeface="Georgia"/>
              </a:rPr>
              <a:t>className</a:t>
            </a:r>
            <a:endParaRPr lang="en-US" sz="3200" b="1">
              <a:latin typeface="Georgia"/>
            </a:endParaRPr>
          </a:p>
          <a:p>
            <a:pPr algn="ctr"/>
            <a:r>
              <a:rPr lang="en-US" sz="2400" b="1" dirty="0">
                <a:latin typeface="Georgia"/>
              </a:rPr>
              <a:t> </a:t>
            </a:r>
            <a:r>
              <a:rPr lang="ru-RU" sz="2400" b="1" dirty="0">
                <a:latin typeface="Georgia"/>
              </a:rPr>
              <a:t>HTML срещу JSX: Прилагане на CSS класове</a:t>
            </a:r>
            <a:endParaRPr lang="en-US" sz="2400" b="1" dirty="0"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69659" y="2722487"/>
            <a:ext cx="60867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&lt;div 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class</a:t>
            </a:r>
            <a:r>
              <a:rPr lang="en-US" sz="2000" dirty="0">
                <a:latin typeface="Georgia" panose="02040502050405020303" pitchFamily="18" charset="0"/>
              </a:rPr>
              <a:t>="container"&gt;Hello, World!&lt;/div&gt;</a:t>
            </a:r>
          </a:p>
        </p:txBody>
      </p:sp>
      <p:sp>
        <p:nvSpPr>
          <p:cNvPr id="9" name="Rectangle 8"/>
          <p:cNvSpPr/>
          <p:nvPr/>
        </p:nvSpPr>
        <p:spPr>
          <a:xfrm>
            <a:off x="1786532" y="3972281"/>
            <a:ext cx="6298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&lt;div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className</a:t>
            </a:r>
            <a:r>
              <a:rPr lang="en-US" sz="2000" dirty="0">
                <a:latin typeface="Georgia" panose="02040502050405020303" pitchFamily="18" charset="0"/>
              </a:rPr>
              <a:t>="container"&gt;Hello, World!&lt;/div&gt;</a:t>
            </a:r>
          </a:p>
        </p:txBody>
      </p:sp>
    </p:spTree>
    <p:extLst>
      <p:ext uri="{BB962C8B-B14F-4D97-AF65-F5344CB8AC3E}">
        <p14:creationId xmlns:p14="http://schemas.microsoft.com/office/powerpoint/2010/main" val="376327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410347" y="849526"/>
            <a:ext cx="7359520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/>
            <a:r>
              <a:rPr lang="bg-BG" sz="2800" b="1" dirty="0">
                <a:solidFill>
                  <a:prstClr val="black"/>
                </a:solidFill>
                <a:latin typeface="Georgia"/>
              </a:rPr>
              <a:t>Конфликтът между </a:t>
            </a:r>
            <a:r>
              <a:rPr lang="en-US" sz="2800" b="1" dirty="0">
                <a:solidFill>
                  <a:prstClr val="black"/>
                </a:solidFill>
                <a:latin typeface="Georgia"/>
              </a:rPr>
              <a:t>class </a:t>
            </a:r>
            <a:r>
              <a:rPr lang="bg-BG" sz="2800" b="1" dirty="0">
                <a:solidFill>
                  <a:prstClr val="black"/>
                </a:solidFill>
                <a:latin typeface="Georgia"/>
              </a:rPr>
              <a:t>и</a:t>
            </a:r>
            <a:r>
              <a:rPr lang="en-US" sz="2800" b="1" dirty="0">
                <a:solidFill>
                  <a:prstClr val="black"/>
                </a:solidFill>
                <a:latin typeface="Georgia"/>
              </a:rPr>
              <a:t> </a:t>
            </a:r>
            <a:r>
              <a:rPr lang="en-US" sz="2800" b="1" err="1">
                <a:solidFill>
                  <a:prstClr val="black"/>
                </a:solidFill>
                <a:latin typeface="Georgia"/>
              </a:rPr>
              <a:t>className</a:t>
            </a:r>
            <a:endParaRPr lang="en-US" sz="2800" b="1">
              <a:solidFill>
                <a:prstClr val="black"/>
              </a:solidFill>
              <a:latin typeface="Georg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8768" y="2083892"/>
            <a:ext cx="56711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import "./App.css";</a:t>
            </a:r>
          </a:p>
          <a:p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function App() {</a:t>
            </a:r>
          </a:p>
          <a:p>
            <a:r>
              <a:rPr lang="en-US" dirty="0">
                <a:latin typeface="Georgia" panose="02040502050405020303" pitchFamily="18" charset="0"/>
              </a:rPr>
              <a:t>    return (</a:t>
            </a:r>
          </a:p>
          <a:p>
            <a:r>
              <a:rPr lang="en-US" dirty="0">
                <a:latin typeface="Georgia" panose="02040502050405020303" pitchFamily="18" charset="0"/>
              </a:rPr>
              <a:t>        &lt;h1 class="heading1"&gt;</a:t>
            </a:r>
          </a:p>
          <a:p>
            <a:r>
              <a:rPr lang="en-US" dirty="0">
                <a:latin typeface="Georgia" panose="02040502050405020303" pitchFamily="18" charset="0"/>
              </a:rPr>
              <a:t>            This is an example code</a:t>
            </a:r>
          </a:p>
          <a:p>
            <a:r>
              <a:rPr lang="en-US" dirty="0">
                <a:latin typeface="Georgia" panose="02040502050405020303" pitchFamily="18" charset="0"/>
              </a:rPr>
              <a:t>        &lt;/h1&gt;</a:t>
            </a:r>
          </a:p>
          <a:p>
            <a:r>
              <a:rPr lang="en-US" dirty="0">
                <a:latin typeface="Georgia" panose="02040502050405020303" pitchFamily="18" charset="0"/>
              </a:rPr>
              <a:t>    );</a:t>
            </a:r>
          </a:p>
          <a:p>
            <a:r>
              <a:rPr lang="en-US" dirty="0">
                <a:latin typeface="Georgia" panose="02040502050405020303" pitchFamily="18" charset="0"/>
              </a:rPr>
              <a:t>}</a:t>
            </a:r>
          </a:p>
          <a:p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export default App;</a:t>
            </a:r>
          </a:p>
          <a:p>
            <a:endParaRPr lang="en-US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  <a:p>
            <a:r>
              <a:rPr lang="bg-BG" dirty="0">
                <a:latin typeface="Georgia" panose="02040502050405020303" pitchFamily="18" charset="0"/>
              </a:rPr>
              <a:t>Резултат: </a:t>
            </a:r>
            <a:r>
              <a:rPr lang="en-US" dirty="0">
                <a:latin typeface="Georgia" panose="02040502050405020303" pitchFamily="18" charset="0"/>
              </a:rPr>
              <a:t> Warning: Invalid DOM property `class`. Did you mean `</a:t>
            </a:r>
            <a:r>
              <a:rPr lang="en-US" dirty="0" err="1">
                <a:latin typeface="Georgia" panose="02040502050405020303" pitchFamily="18" charset="0"/>
              </a:rPr>
              <a:t>className</a:t>
            </a:r>
            <a:r>
              <a:rPr lang="en-US" dirty="0">
                <a:latin typeface="Georgia" panose="02040502050405020303" pitchFamily="18" charset="0"/>
              </a:rPr>
              <a:t>`?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4763" y="2083892"/>
            <a:ext cx="663468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import "./App.css";</a:t>
            </a:r>
          </a:p>
          <a:p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function App() {</a:t>
            </a:r>
          </a:p>
          <a:p>
            <a:r>
              <a:rPr lang="en-US" dirty="0">
                <a:latin typeface="Georgia" panose="02040502050405020303" pitchFamily="18" charset="0"/>
              </a:rPr>
              <a:t>    return (</a:t>
            </a:r>
          </a:p>
          <a:p>
            <a:r>
              <a:rPr lang="en-US" dirty="0">
                <a:latin typeface="Georgia" panose="02040502050405020303" pitchFamily="18" charset="0"/>
              </a:rPr>
              <a:t>        &lt;h1 </a:t>
            </a:r>
            <a:r>
              <a:rPr lang="en-US" dirty="0" err="1">
                <a:latin typeface="Georgia" panose="02040502050405020303" pitchFamily="18" charset="0"/>
              </a:rPr>
              <a:t>className</a:t>
            </a:r>
            <a:r>
              <a:rPr lang="en-US" dirty="0">
                <a:latin typeface="Georgia" panose="02040502050405020303" pitchFamily="18" charset="0"/>
              </a:rPr>
              <a:t>="heading1"&gt;</a:t>
            </a:r>
          </a:p>
          <a:p>
            <a:r>
              <a:rPr lang="en-US" dirty="0">
                <a:latin typeface="Georgia" panose="02040502050405020303" pitchFamily="18" charset="0"/>
              </a:rPr>
              <a:t>            This is an example code</a:t>
            </a:r>
          </a:p>
          <a:p>
            <a:r>
              <a:rPr lang="en-US" dirty="0">
                <a:latin typeface="Georgia" panose="02040502050405020303" pitchFamily="18" charset="0"/>
              </a:rPr>
              <a:t>        &lt;/h1&gt;</a:t>
            </a:r>
          </a:p>
          <a:p>
            <a:r>
              <a:rPr lang="en-US" dirty="0">
                <a:latin typeface="Georgia" panose="02040502050405020303" pitchFamily="18" charset="0"/>
              </a:rPr>
              <a:t>    );</a:t>
            </a:r>
          </a:p>
          <a:p>
            <a:r>
              <a:rPr lang="en-US" dirty="0">
                <a:latin typeface="Georgia" panose="02040502050405020303" pitchFamily="18" charset="0"/>
              </a:rPr>
              <a:t>}</a:t>
            </a:r>
          </a:p>
          <a:p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export default App;</a:t>
            </a:r>
          </a:p>
        </p:txBody>
      </p:sp>
    </p:spTree>
    <p:extLst>
      <p:ext uri="{BB962C8B-B14F-4D97-AF65-F5344CB8AC3E}">
        <p14:creationId xmlns:p14="http://schemas.microsoft.com/office/powerpoint/2010/main" val="619861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37697" y="987812"/>
            <a:ext cx="79248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bg-BG" sz="2800" b="1" dirty="0">
                <a:latin typeface="Georgia"/>
              </a:rPr>
              <a:t>Проблеми при използването на </a:t>
            </a:r>
            <a:r>
              <a:rPr lang="en-US" sz="2800" b="1" dirty="0">
                <a:latin typeface="Georgia"/>
              </a:rPr>
              <a:t>class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3516" y="2490281"/>
            <a:ext cx="792072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sz="2400" dirty="0">
                <a:latin typeface="Georgia" panose="02040502050405020303" pitchFamily="18" charset="0"/>
              </a:rPr>
              <a:t>Синтактична грешка</a:t>
            </a:r>
            <a:endParaRPr lang="en-US" sz="2400" dirty="0">
              <a:latin typeface="Georgia" panose="02040502050405020303" pitchFamily="18" charset="0"/>
            </a:endParaRPr>
          </a:p>
          <a:p>
            <a:endParaRPr lang="en-US" sz="2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sz="2400" dirty="0">
                <a:latin typeface="Georgia" panose="02040502050405020303" pitchFamily="18" charset="0"/>
              </a:rPr>
              <a:t>Грешка при стилизирането</a:t>
            </a:r>
            <a:endParaRPr lang="en-US" sz="2400" dirty="0">
              <a:latin typeface="Georgia" panose="02040502050405020303" pitchFamily="18" charset="0"/>
            </a:endParaRPr>
          </a:p>
          <a:p>
            <a:endParaRPr lang="en-US" sz="20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Georgia" panose="02040502050405020303" pitchFamily="18" charset="0"/>
              </a:rPr>
              <a:t>Предизвикателства при отстраняване на грешки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39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Овал 2">
            <a:extLst>
              <a:ext uri="{FF2B5EF4-FFF2-40B4-BE49-F238E27FC236}">
                <a16:creationId xmlns:a16="http://schemas.microsoft.com/office/drawing/2014/main" id="{87A41A27-92B7-D8B9-998B-B7D68C9BBE11}"/>
              </a:ext>
            </a:extLst>
          </p:cNvPr>
          <p:cNvSpPr/>
          <p:nvPr/>
        </p:nvSpPr>
        <p:spPr>
          <a:xfrm>
            <a:off x="3584715" y="842397"/>
            <a:ext cx="4645741" cy="4559709"/>
          </a:xfrm>
          <a:custGeom>
            <a:avLst/>
            <a:gdLst>
              <a:gd name="connsiteX0" fmla="*/ 0 w 4645741"/>
              <a:gd name="connsiteY0" fmla="*/ 2279855 h 4559709"/>
              <a:gd name="connsiteX1" fmla="*/ 2322871 w 4645741"/>
              <a:gd name="connsiteY1" fmla="*/ 0 h 4559709"/>
              <a:gd name="connsiteX2" fmla="*/ 4645742 w 4645741"/>
              <a:gd name="connsiteY2" fmla="*/ 2279855 h 4559709"/>
              <a:gd name="connsiteX3" fmla="*/ 2322871 w 4645741"/>
              <a:gd name="connsiteY3" fmla="*/ 4559710 h 4559709"/>
              <a:gd name="connsiteX4" fmla="*/ 0 w 4645741"/>
              <a:gd name="connsiteY4" fmla="*/ 2279855 h 455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5741" h="4559709" fill="none" extrusionOk="0">
                <a:moveTo>
                  <a:pt x="0" y="2279855"/>
                </a:moveTo>
                <a:cubicBezTo>
                  <a:pt x="82157" y="980805"/>
                  <a:pt x="1002073" y="236909"/>
                  <a:pt x="2322871" y="0"/>
                </a:cubicBezTo>
                <a:cubicBezTo>
                  <a:pt x="3523486" y="1233"/>
                  <a:pt x="4714699" y="949469"/>
                  <a:pt x="4645742" y="2279855"/>
                </a:cubicBezTo>
                <a:cubicBezTo>
                  <a:pt x="4908390" y="3676261"/>
                  <a:pt x="3535645" y="4698558"/>
                  <a:pt x="2322871" y="4559710"/>
                </a:cubicBezTo>
                <a:cubicBezTo>
                  <a:pt x="1314186" y="4677600"/>
                  <a:pt x="-183175" y="3631968"/>
                  <a:pt x="0" y="2279855"/>
                </a:cubicBezTo>
                <a:close/>
              </a:path>
              <a:path w="4645741" h="4559709" stroke="0" extrusionOk="0">
                <a:moveTo>
                  <a:pt x="0" y="2279855"/>
                </a:moveTo>
                <a:cubicBezTo>
                  <a:pt x="-357117" y="977180"/>
                  <a:pt x="1044846" y="126045"/>
                  <a:pt x="2322871" y="0"/>
                </a:cubicBezTo>
                <a:cubicBezTo>
                  <a:pt x="3637676" y="-113419"/>
                  <a:pt x="4838127" y="1314239"/>
                  <a:pt x="4645742" y="2279855"/>
                </a:cubicBezTo>
                <a:cubicBezTo>
                  <a:pt x="4531256" y="3558223"/>
                  <a:pt x="3716667" y="4701374"/>
                  <a:pt x="2322871" y="4559710"/>
                </a:cubicBezTo>
                <a:cubicBezTo>
                  <a:pt x="1021648" y="4540167"/>
                  <a:pt x="-156769" y="3402748"/>
                  <a:pt x="0" y="2279855"/>
                </a:cubicBezTo>
                <a:close/>
              </a:path>
            </a:pathLst>
          </a:custGeom>
          <a:solidFill>
            <a:srgbClr val="CCCACA"/>
          </a:solidFill>
          <a:ln>
            <a:solidFill>
              <a:srgbClr val="EDEDEE"/>
            </a:solidFill>
            <a:extLst>
              <a:ext uri="{C807C97D-BFC1-408E-A445-0C87EB9F89A2}">
                <ask:lineSketchStyleProps xmlns:ask="http://schemas.microsoft.com/office/drawing/2018/sketchyshapes" sd="2164986910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af-ZA" sz="3600" b="1" i="1" dirty="0">
              <a:solidFill>
                <a:schemeClr val="tx1"/>
              </a:solidFill>
              <a:latin typeface="Georgia"/>
              <a:ea typeface="Calibri"/>
              <a:cs typeface="Calibri"/>
            </a:endParaRP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8D716D89-27A8-D276-B571-90D699CFEB13}"/>
              </a:ext>
            </a:extLst>
          </p:cNvPr>
          <p:cNvSpPr txBox="1"/>
          <p:nvPr/>
        </p:nvSpPr>
        <p:spPr>
          <a:xfrm>
            <a:off x="3135373" y="2523219"/>
            <a:ext cx="553757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bg-BG" sz="3600" b="1" dirty="0">
                <a:latin typeface="Georgia"/>
                <a:ea typeface="Calibri"/>
                <a:cs typeface="Calibri"/>
              </a:rPr>
              <a:t>Обхват </a:t>
            </a:r>
            <a:endParaRPr lang="bg-BG" sz="3600"/>
          </a:p>
          <a:p>
            <a:pPr algn="ctr"/>
            <a:r>
              <a:rPr lang="bg-BG" sz="3600" b="1" dirty="0">
                <a:latin typeface="Georgia"/>
                <a:ea typeface="Calibri"/>
                <a:cs typeface="Calibri"/>
              </a:rPr>
              <a:t>на стиловете</a:t>
            </a:r>
            <a:endParaRPr lang="bg-BG" sz="3600" b="1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03843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Текстово поле 1">
            <a:extLst>
              <a:ext uri="{FF2B5EF4-FFF2-40B4-BE49-F238E27FC236}">
                <a16:creationId xmlns:a16="http://schemas.microsoft.com/office/drawing/2014/main" id="{DB4EF295-01E9-0684-90A5-DBF62CC9B97E}"/>
              </a:ext>
            </a:extLst>
          </p:cNvPr>
          <p:cNvSpPr txBox="1"/>
          <p:nvPr/>
        </p:nvSpPr>
        <p:spPr>
          <a:xfrm>
            <a:off x="2662199" y="780890"/>
            <a:ext cx="687853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bg-BG" sz="3600" b="1" dirty="0">
                <a:latin typeface="Georgia"/>
                <a:cs typeface="Times New Roman"/>
              </a:rPr>
              <a:t>Обхват на стилизирането</a:t>
            </a:r>
            <a:endParaRPr lang="bg-BG" sz="3600" dirty="0">
              <a:latin typeface="Georgi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2ADCD2-A6FB-E320-123C-474E7E9EF3A6}"/>
              </a:ext>
            </a:extLst>
          </p:cNvPr>
          <p:cNvSpPr txBox="1"/>
          <p:nvPr/>
        </p:nvSpPr>
        <p:spPr>
          <a:xfrm>
            <a:off x="2778837" y="2047090"/>
            <a:ext cx="6640112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q"/>
            </a:pPr>
            <a:r>
              <a:rPr lang="en-US" sz="2800" err="1">
                <a:latin typeface="Georgia"/>
                <a:ea typeface="+mn-lt"/>
                <a:cs typeface="+mn-lt"/>
              </a:rPr>
              <a:t>Глобален</a:t>
            </a:r>
            <a:r>
              <a:rPr lang="en-US" sz="2800" dirty="0">
                <a:latin typeface="Georgia"/>
                <a:ea typeface="+mn-lt"/>
                <a:cs typeface="+mn-lt"/>
              </a:rPr>
              <a:t> </a:t>
            </a:r>
            <a:r>
              <a:rPr lang="en-US" sz="2800" err="1">
                <a:latin typeface="Georgia"/>
                <a:ea typeface="+mn-lt"/>
                <a:cs typeface="+mn-lt"/>
              </a:rPr>
              <a:t>стил</a:t>
            </a:r>
            <a:r>
              <a:rPr lang="en-US" sz="2800" dirty="0">
                <a:latin typeface="Georgia"/>
                <a:ea typeface="+mn-lt"/>
                <a:cs typeface="+mn-lt"/>
              </a:rPr>
              <a:t> </a:t>
            </a:r>
            <a:endParaRPr lang="en-US" sz="2800" dirty="0">
              <a:latin typeface="Georgia"/>
              <a:cs typeface="Calibri"/>
            </a:endParaRPr>
          </a:p>
          <a:p>
            <a:pPr marL="342900" indent="-342900">
              <a:buFont typeface="Wingdings"/>
              <a:buChar char="q"/>
            </a:pPr>
            <a:r>
              <a:rPr lang="en-US" sz="2800" dirty="0">
                <a:latin typeface="Georgia"/>
                <a:cs typeface="Calibri"/>
              </a:rPr>
              <a:t>Media queries</a:t>
            </a:r>
          </a:p>
          <a:p>
            <a:pPr marL="342900" indent="-342900">
              <a:buFont typeface="Wingdings"/>
              <a:buChar char="q"/>
            </a:pPr>
            <a:r>
              <a:rPr lang="en-US" sz="2800" dirty="0">
                <a:latin typeface="Georgia"/>
                <a:cs typeface="Calibri"/>
              </a:rPr>
              <a:t>Scoped styling</a:t>
            </a:r>
          </a:p>
        </p:txBody>
      </p:sp>
    </p:spTree>
    <p:extLst>
      <p:ext uri="{BB962C8B-B14F-4D97-AF65-F5344CB8AC3E}">
        <p14:creationId xmlns:p14="http://schemas.microsoft.com/office/powerpoint/2010/main" val="388070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B2B61938-12E7-7E30-E14B-868D1E8868EE}"/>
              </a:ext>
            </a:extLst>
          </p:cNvPr>
          <p:cNvSpPr txBox="1"/>
          <p:nvPr/>
        </p:nvSpPr>
        <p:spPr>
          <a:xfrm>
            <a:off x="2661939" y="731894"/>
            <a:ext cx="413162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bg-BG" sz="2000" b="1" dirty="0">
                <a:latin typeface="Georgia"/>
                <a:ea typeface="Calibri"/>
                <a:cs typeface="Calibri"/>
              </a:rPr>
              <a:t>Изолация на стиловете</a:t>
            </a: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4F01DC05-29F1-AC66-E4A6-0EC0B568BF7C}"/>
              </a:ext>
            </a:extLst>
          </p:cNvPr>
          <p:cNvSpPr txBox="1"/>
          <p:nvPr/>
        </p:nvSpPr>
        <p:spPr>
          <a:xfrm>
            <a:off x="2661661" y="1555514"/>
            <a:ext cx="8705925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/* Button.module.css */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.</a:t>
            </a:r>
            <a:r>
              <a:rPr lang="af-ZA" sz="2000" err="1">
                <a:latin typeface="Georgia"/>
                <a:ea typeface="Segoe UI"/>
                <a:cs typeface="Segoe UI"/>
              </a:rPr>
              <a:t>button</a:t>
            </a:r>
            <a:r>
              <a:rPr lang="af-ZA" sz="2000" dirty="0">
                <a:latin typeface="Georgia"/>
                <a:ea typeface="Segoe UI"/>
                <a:cs typeface="Segoe UI"/>
              </a:rPr>
              <a:t> {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    </a:t>
            </a:r>
            <a:r>
              <a:rPr lang="af-ZA" sz="2000" err="1">
                <a:latin typeface="Georgia"/>
                <a:ea typeface="Segoe UI"/>
                <a:cs typeface="Segoe UI"/>
              </a:rPr>
              <a:t>background-color</a:t>
            </a:r>
            <a:r>
              <a:rPr lang="af-ZA" sz="2000" dirty="0">
                <a:latin typeface="Georgia"/>
                <a:ea typeface="Segoe UI"/>
                <a:cs typeface="Segoe UI"/>
              </a:rPr>
              <a:t>: </a:t>
            </a:r>
            <a:r>
              <a:rPr lang="af-ZA" sz="2000" err="1">
                <a:latin typeface="Georgia"/>
                <a:ea typeface="Segoe UI"/>
                <a:cs typeface="Segoe UI"/>
              </a:rPr>
              <a:t>blue</a:t>
            </a:r>
            <a:r>
              <a:rPr lang="af-ZA" sz="2000" dirty="0">
                <a:latin typeface="Georgia"/>
                <a:ea typeface="Segoe UI"/>
                <a:cs typeface="Segoe UI"/>
              </a:rPr>
              <a:t>;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    </a:t>
            </a:r>
            <a:r>
              <a:rPr lang="af-ZA" sz="2000" err="1">
                <a:latin typeface="Georgia"/>
                <a:ea typeface="Segoe UI"/>
                <a:cs typeface="Segoe UI"/>
              </a:rPr>
              <a:t>color</a:t>
            </a:r>
            <a:r>
              <a:rPr lang="af-ZA" sz="2000" dirty="0">
                <a:latin typeface="Georgia"/>
                <a:ea typeface="Segoe UI"/>
                <a:cs typeface="Segoe UI"/>
              </a:rPr>
              <a:t>: </a:t>
            </a:r>
            <a:r>
              <a:rPr lang="af-ZA" sz="2000" err="1">
                <a:latin typeface="Georgia"/>
                <a:ea typeface="Segoe UI"/>
                <a:cs typeface="Segoe UI"/>
              </a:rPr>
              <a:t>white</a:t>
            </a:r>
            <a:r>
              <a:rPr lang="af-ZA" sz="2000" dirty="0">
                <a:latin typeface="Georgia"/>
                <a:ea typeface="Segoe UI"/>
                <a:cs typeface="Segoe UI"/>
              </a:rPr>
              <a:t>;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    </a:t>
            </a:r>
            <a:r>
              <a:rPr lang="af-ZA" sz="2000" err="1">
                <a:latin typeface="Georgia"/>
                <a:ea typeface="Segoe UI"/>
                <a:cs typeface="Segoe UI"/>
              </a:rPr>
              <a:t>border</a:t>
            </a:r>
            <a:r>
              <a:rPr lang="af-ZA" sz="2000" dirty="0">
                <a:latin typeface="Georgia"/>
                <a:ea typeface="Segoe UI"/>
                <a:cs typeface="Segoe UI"/>
              </a:rPr>
              <a:t>: none;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}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endParaRPr lang="af-ZA" sz="2000" dirty="0">
              <a:latin typeface="Georgia"/>
              <a:ea typeface="Times New Roman"/>
              <a:cs typeface="Times New Roman"/>
            </a:endParaRP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// Button.js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import </a:t>
            </a:r>
            <a:r>
              <a:rPr lang="af-ZA" sz="2000" err="1">
                <a:latin typeface="Georgia"/>
                <a:ea typeface="Segoe UI"/>
                <a:cs typeface="Segoe UI"/>
              </a:rPr>
              <a:t>styles</a:t>
            </a:r>
            <a:r>
              <a:rPr lang="af-ZA" sz="2000" dirty="0">
                <a:latin typeface="Georgia"/>
                <a:ea typeface="Segoe UI"/>
                <a:cs typeface="Segoe UI"/>
              </a:rPr>
              <a:t> </a:t>
            </a:r>
            <a:r>
              <a:rPr lang="af-ZA" sz="2000" err="1">
                <a:latin typeface="Georgia"/>
                <a:ea typeface="Segoe UI"/>
                <a:cs typeface="Segoe UI"/>
              </a:rPr>
              <a:t>from</a:t>
            </a:r>
            <a:r>
              <a:rPr lang="af-ZA" sz="2000" dirty="0">
                <a:latin typeface="Georgia"/>
                <a:ea typeface="Segoe UI"/>
                <a:cs typeface="Segoe UI"/>
              </a:rPr>
              <a:t> './Button.module.css';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 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err="1">
                <a:latin typeface="Georgia"/>
                <a:ea typeface="Segoe UI"/>
                <a:cs typeface="Segoe UI"/>
              </a:rPr>
              <a:t>function</a:t>
            </a:r>
            <a:r>
              <a:rPr lang="af-ZA" sz="2000" dirty="0">
                <a:latin typeface="Georgia"/>
                <a:ea typeface="Segoe UI"/>
                <a:cs typeface="Segoe UI"/>
              </a:rPr>
              <a:t> </a:t>
            </a:r>
            <a:r>
              <a:rPr lang="af-ZA" sz="2000" err="1">
                <a:latin typeface="Georgia"/>
                <a:ea typeface="Segoe UI"/>
                <a:cs typeface="Segoe UI"/>
              </a:rPr>
              <a:t>Button</a:t>
            </a:r>
            <a:r>
              <a:rPr lang="af-ZA" sz="2000" dirty="0">
                <a:latin typeface="Georgia"/>
                <a:ea typeface="Segoe UI"/>
                <a:cs typeface="Segoe UI"/>
              </a:rPr>
              <a:t>() {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    </a:t>
            </a:r>
            <a:r>
              <a:rPr lang="af-ZA" sz="2000" err="1">
                <a:latin typeface="Georgia"/>
                <a:ea typeface="Segoe UI"/>
                <a:cs typeface="Segoe UI"/>
              </a:rPr>
              <a:t>return</a:t>
            </a:r>
            <a:r>
              <a:rPr lang="af-ZA" sz="2000" dirty="0">
                <a:latin typeface="Georgia"/>
                <a:ea typeface="Segoe UI"/>
                <a:cs typeface="Segoe UI"/>
              </a:rPr>
              <a:t> &lt;</a:t>
            </a:r>
            <a:r>
              <a:rPr lang="af-ZA" sz="2000" err="1">
                <a:latin typeface="Georgia"/>
                <a:ea typeface="Segoe UI"/>
                <a:cs typeface="Segoe UI"/>
              </a:rPr>
              <a:t>button</a:t>
            </a:r>
            <a:r>
              <a:rPr lang="af-ZA" sz="2000" dirty="0">
                <a:latin typeface="Georgia"/>
                <a:ea typeface="Segoe UI"/>
                <a:cs typeface="Segoe UI"/>
              </a:rPr>
              <a:t> </a:t>
            </a:r>
            <a:r>
              <a:rPr lang="af-ZA" sz="2000" err="1">
                <a:latin typeface="Georgia"/>
                <a:ea typeface="Segoe UI"/>
                <a:cs typeface="Segoe UI"/>
              </a:rPr>
              <a:t>className</a:t>
            </a:r>
            <a:r>
              <a:rPr lang="af-ZA" sz="2000" dirty="0">
                <a:latin typeface="Georgia"/>
                <a:ea typeface="Segoe UI"/>
                <a:cs typeface="Segoe UI"/>
              </a:rPr>
              <a:t>={</a:t>
            </a:r>
            <a:r>
              <a:rPr lang="af-ZA" sz="2000" err="1">
                <a:latin typeface="Georgia"/>
                <a:ea typeface="Segoe UI"/>
                <a:cs typeface="Segoe UI"/>
              </a:rPr>
              <a:t>styles.button</a:t>
            </a:r>
            <a:r>
              <a:rPr lang="af-ZA" sz="2000" dirty="0">
                <a:latin typeface="Georgia"/>
                <a:ea typeface="Segoe UI"/>
                <a:cs typeface="Segoe UI"/>
              </a:rPr>
              <a:t>}&gt;</a:t>
            </a:r>
            <a:r>
              <a:rPr lang="af-ZA" sz="2000" err="1">
                <a:latin typeface="Georgia"/>
                <a:ea typeface="Segoe UI"/>
                <a:cs typeface="Segoe UI"/>
              </a:rPr>
              <a:t>Click</a:t>
            </a:r>
            <a:r>
              <a:rPr lang="af-ZA" sz="2000" dirty="0">
                <a:latin typeface="Georgia"/>
                <a:ea typeface="Segoe UI"/>
                <a:cs typeface="Segoe UI"/>
              </a:rPr>
              <a:t> me&lt;/</a:t>
            </a:r>
            <a:r>
              <a:rPr lang="af-ZA" sz="2000" err="1">
                <a:latin typeface="Georgia"/>
                <a:ea typeface="Segoe UI"/>
                <a:cs typeface="Segoe UI"/>
              </a:rPr>
              <a:t>button</a:t>
            </a:r>
            <a:r>
              <a:rPr lang="af-ZA" sz="2000" dirty="0">
                <a:latin typeface="Georgia"/>
                <a:ea typeface="Segoe UI"/>
                <a:cs typeface="Segoe UI"/>
              </a:rPr>
              <a:t>&gt;;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</a:p>
          <a:p>
            <a:pPr rtl="0"/>
            <a:r>
              <a:rPr lang="af-ZA" sz="2000" dirty="0">
                <a:latin typeface="Georgia"/>
                <a:ea typeface="Segoe UI"/>
                <a:cs typeface="Segoe UI"/>
              </a:rPr>
              <a:t>}</a:t>
            </a:r>
            <a:r>
              <a:rPr lang="af-ZA" sz="2000" dirty="0">
                <a:latin typeface="Georgia"/>
                <a:ea typeface="Times New Roman"/>
                <a:cs typeface="Times New Roman"/>
              </a:rPr>
              <a:t> </a:t>
            </a:r>
            <a:endParaRPr lang="bg-BG" sz="200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5276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9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39" name="Group 31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3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88C4C498-8468-76F0-CFDF-A4ADD88DE4D4}"/>
              </a:ext>
            </a:extLst>
          </p:cNvPr>
          <p:cNvSpPr txBox="1"/>
          <p:nvPr/>
        </p:nvSpPr>
        <p:spPr>
          <a:xfrm>
            <a:off x="2708787" y="1590368"/>
            <a:ext cx="6762135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dirty="0">
                <a:latin typeface="Georgia"/>
                <a:cs typeface="Times New Roman"/>
              </a:rPr>
              <a:t>// Button.js</a:t>
            </a:r>
          </a:p>
          <a:p>
            <a:r>
              <a:rPr lang="bg-BG" sz="2000" dirty="0" err="1">
                <a:latin typeface="Georgia"/>
                <a:cs typeface="Times New Roman"/>
              </a:rPr>
              <a:t>import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dirty="0" err="1">
                <a:latin typeface="Georgia"/>
                <a:cs typeface="Times New Roman"/>
              </a:rPr>
              <a:t>styled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dirty="0" err="1">
                <a:latin typeface="Georgia"/>
                <a:cs typeface="Times New Roman"/>
              </a:rPr>
              <a:t>from</a:t>
            </a:r>
            <a:r>
              <a:rPr lang="bg-BG" sz="2000" dirty="0">
                <a:latin typeface="Georgia"/>
                <a:cs typeface="Times New Roman"/>
              </a:rPr>
              <a:t> '</a:t>
            </a:r>
            <a:r>
              <a:rPr lang="bg-BG" sz="2000" dirty="0" err="1">
                <a:latin typeface="Georgia"/>
                <a:cs typeface="Times New Roman"/>
              </a:rPr>
              <a:t>styled-components</a:t>
            </a:r>
            <a:r>
              <a:rPr lang="bg-BG" sz="2000" dirty="0">
                <a:latin typeface="Georgia"/>
                <a:cs typeface="Times New Roman"/>
              </a:rPr>
              <a:t>';</a:t>
            </a:r>
          </a:p>
          <a:p>
            <a:endParaRPr lang="bg-BG" sz="2000" dirty="0">
              <a:latin typeface="Georgia"/>
              <a:cs typeface="Times New Roman"/>
            </a:endParaRPr>
          </a:p>
          <a:p>
            <a:r>
              <a:rPr lang="bg-BG" sz="2000" err="1">
                <a:latin typeface="Georgia"/>
                <a:cs typeface="Times New Roman"/>
              </a:rPr>
              <a:t>const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 = </a:t>
            </a:r>
            <a:r>
              <a:rPr lang="bg-BG" sz="2000" err="1">
                <a:latin typeface="Georgia"/>
                <a:cs typeface="Times New Roman"/>
              </a:rPr>
              <a:t>styled.button</a:t>
            </a:r>
            <a:r>
              <a:rPr lang="bg-BG" sz="2000" dirty="0">
                <a:latin typeface="Georgia"/>
                <a:cs typeface="Times New Roman"/>
              </a:rPr>
              <a:t>`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background-color</a:t>
            </a:r>
            <a:r>
              <a:rPr lang="bg-BG" sz="2000" dirty="0">
                <a:latin typeface="Georgia"/>
                <a:cs typeface="Times New Roman"/>
              </a:rPr>
              <a:t>: </a:t>
            </a:r>
            <a:r>
              <a:rPr lang="bg-BG" sz="2000" err="1">
                <a:latin typeface="Georgia"/>
                <a:cs typeface="Times New Roman"/>
              </a:rPr>
              <a:t>blue</a:t>
            </a:r>
            <a:r>
              <a:rPr lang="bg-BG" sz="2000" dirty="0">
                <a:latin typeface="Georgia"/>
                <a:cs typeface="Times New Roman"/>
              </a:rPr>
              <a:t>;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color</a:t>
            </a:r>
            <a:r>
              <a:rPr lang="bg-BG" sz="2000" dirty="0">
                <a:latin typeface="Georgia"/>
                <a:cs typeface="Times New Roman"/>
              </a:rPr>
              <a:t>: </a:t>
            </a:r>
            <a:r>
              <a:rPr lang="bg-BG" sz="2000" err="1">
                <a:latin typeface="Georgia"/>
                <a:cs typeface="Times New Roman"/>
              </a:rPr>
              <a:t>white</a:t>
            </a:r>
            <a:r>
              <a:rPr lang="bg-BG" sz="2000" dirty="0">
                <a:latin typeface="Georgia"/>
                <a:cs typeface="Times New Roman"/>
              </a:rPr>
              <a:t>;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border</a:t>
            </a:r>
            <a:r>
              <a:rPr lang="bg-BG" sz="2000" dirty="0">
                <a:latin typeface="Georgia"/>
                <a:cs typeface="Times New Roman"/>
              </a:rPr>
              <a:t>: </a:t>
            </a:r>
            <a:r>
              <a:rPr lang="bg-BG" sz="2000" err="1">
                <a:latin typeface="Georgia"/>
                <a:cs typeface="Times New Roman"/>
              </a:rPr>
              <a:t>none</a:t>
            </a:r>
            <a:r>
              <a:rPr lang="bg-BG" sz="2000" dirty="0">
                <a:latin typeface="Georgia"/>
                <a:cs typeface="Times New Roman"/>
              </a:rPr>
              <a:t>;</a:t>
            </a:r>
          </a:p>
          <a:p>
            <a:r>
              <a:rPr lang="bg-BG" sz="2000" dirty="0">
                <a:latin typeface="Georgia"/>
                <a:cs typeface="Times New Roman"/>
              </a:rPr>
              <a:t>`;</a:t>
            </a:r>
          </a:p>
          <a:p>
            <a:endParaRPr lang="bg-BG" sz="2000" dirty="0">
              <a:latin typeface="Georgia"/>
              <a:cs typeface="Times New Roman"/>
            </a:endParaRPr>
          </a:p>
          <a:p>
            <a:r>
              <a:rPr lang="bg-BG" sz="2000" err="1">
                <a:latin typeface="Georgia"/>
                <a:cs typeface="Times New Roman"/>
              </a:rPr>
              <a:t>function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Button</a:t>
            </a:r>
            <a:r>
              <a:rPr lang="bg-BG" sz="2000" dirty="0">
                <a:latin typeface="Georgia"/>
                <a:cs typeface="Times New Roman"/>
              </a:rPr>
              <a:t>() {</a:t>
            </a:r>
          </a:p>
          <a:p>
            <a:r>
              <a:rPr lang="bg-BG" sz="2000" dirty="0">
                <a:latin typeface="Georgia"/>
                <a:cs typeface="Times New Roman"/>
              </a:rPr>
              <a:t>    </a:t>
            </a:r>
            <a:r>
              <a:rPr lang="bg-BG" sz="2000" err="1">
                <a:latin typeface="Georgia"/>
                <a:cs typeface="Times New Roman"/>
              </a:rPr>
              <a:t>return</a:t>
            </a:r>
            <a:r>
              <a:rPr lang="bg-BG" sz="2000" dirty="0">
                <a:latin typeface="Georgia"/>
                <a:cs typeface="Times New Roman"/>
              </a:rPr>
              <a:t> &lt;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&gt;</a:t>
            </a:r>
            <a:r>
              <a:rPr lang="bg-BG" sz="2000" err="1">
                <a:latin typeface="Georgia"/>
                <a:cs typeface="Times New Roman"/>
              </a:rPr>
              <a:t>Click</a:t>
            </a:r>
            <a:r>
              <a:rPr lang="bg-BG" sz="2000" dirty="0">
                <a:latin typeface="Georgia"/>
                <a:cs typeface="Times New Roman"/>
              </a:rPr>
              <a:t> </a:t>
            </a:r>
            <a:r>
              <a:rPr lang="bg-BG" sz="2000" err="1">
                <a:latin typeface="Georgia"/>
                <a:cs typeface="Times New Roman"/>
              </a:rPr>
              <a:t>me</a:t>
            </a:r>
            <a:r>
              <a:rPr lang="bg-BG" sz="2000" dirty="0">
                <a:latin typeface="Georgia"/>
                <a:cs typeface="Times New Roman"/>
              </a:rPr>
              <a:t>&lt;/</a:t>
            </a:r>
            <a:r>
              <a:rPr lang="bg-BG" sz="2000" err="1">
                <a:latin typeface="Georgia"/>
                <a:cs typeface="Times New Roman"/>
              </a:rPr>
              <a:t>StyledButton</a:t>
            </a:r>
            <a:r>
              <a:rPr lang="bg-BG" sz="2000" dirty="0">
                <a:latin typeface="Georgia"/>
                <a:cs typeface="Times New Roman"/>
              </a:rPr>
              <a:t>&gt;;</a:t>
            </a:r>
          </a:p>
          <a:p>
            <a:r>
              <a:rPr lang="bg-BG" sz="2000" dirty="0">
                <a:latin typeface="Georgia"/>
                <a:cs typeface="Times New Roman"/>
              </a:rPr>
              <a:t>}</a:t>
            </a:r>
          </a:p>
          <a:p>
            <a:endParaRPr lang="bg-BG" sz="1200" dirty="0">
              <a:latin typeface="Times New Roman"/>
              <a:cs typeface="Times New Roman"/>
            </a:endParaRPr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E2697763-B506-026F-BC78-D611B48E5FE3}"/>
              </a:ext>
            </a:extLst>
          </p:cNvPr>
          <p:cNvSpPr txBox="1"/>
          <p:nvPr/>
        </p:nvSpPr>
        <p:spPr>
          <a:xfrm>
            <a:off x="2711101" y="1051443"/>
            <a:ext cx="413162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bg-BG" sz="2000" b="1" dirty="0">
                <a:latin typeface="Georgia"/>
                <a:ea typeface="Calibri"/>
                <a:cs typeface="Calibri"/>
              </a:rPr>
              <a:t>2. По-лесно за управление</a:t>
            </a:r>
          </a:p>
        </p:txBody>
      </p:sp>
    </p:spTree>
    <p:extLst>
      <p:ext uri="{BB962C8B-B14F-4D97-AF65-F5344CB8AC3E}">
        <p14:creationId xmlns:p14="http://schemas.microsoft.com/office/powerpoint/2010/main" val="1534213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51</TotalTime>
  <Words>646</Words>
  <Application>Microsoft Office PowerPoint</Application>
  <PresentationFormat>Widescreen</PresentationFormat>
  <Paragraphs>145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Meiryo</vt:lpstr>
      <vt:lpstr>Arial</vt:lpstr>
      <vt:lpstr>Calibri</vt:lpstr>
      <vt:lpstr>Calibri Light</vt:lpstr>
      <vt:lpstr>Georgia</vt:lpstr>
      <vt:lpstr>system-ui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Mitko</dc:creator>
  <cp:lastModifiedBy>Dimitar Donkov</cp:lastModifiedBy>
  <cp:revision>1479</cp:revision>
  <dcterms:created xsi:type="dcterms:W3CDTF">2024-01-22T08:31:34Z</dcterms:created>
  <dcterms:modified xsi:type="dcterms:W3CDTF">2024-04-18T15:47:04Z</dcterms:modified>
</cp:coreProperties>
</file>