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C10C706-A793-411C-926E-F0026F10C0AD}">
  <a:tblStyle styleId="{DC10C706-A793-411C-926E-F0026F10C0AD}" styleName="Table_0">
    <a:wholeTbl>
      <a:tcTxStyle b="off" i="off">
        <a:font>
          <a:latin typeface="Avenir Next LT Pro Light"/>
          <a:ea typeface="Avenir Next LT Pro Light"/>
          <a:cs typeface="Avenir Next LT Pro Light"/>
        </a:font>
        <a:schemeClr val="dk1"/>
      </a:tcTxStyle>
      <a:tcStyle>
        <a:tcBdr>
          <a:lef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6795c079b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g36795c079b0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/>
          <p:nvPr>
            <p:ph type="ctrTitle"/>
          </p:nvPr>
        </p:nvSpPr>
        <p:spPr>
          <a:xfrm>
            <a:off x="1524000" y="1028700"/>
            <a:ext cx="9144000" cy="248126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venir"/>
              <a:buNone/>
              <a:defRPr sz="4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1524000" y="3824376"/>
            <a:ext cx="9144000" cy="143342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lvl="0" 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 cap="none"/>
            </a:lvl1pPr>
            <a:lvl2pPr lvl="1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lvl="2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lvl="3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0" type="dt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1" type="ftr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/>
          <p:cNvSpPr txBox="1"/>
          <p:nvPr>
            <p:ph type="title"/>
          </p:nvPr>
        </p:nvSpPr>
        <p:spPr>
          <a:xfrm>
            <a:off x="1371600" y="361666"/>
            <a:ext cx="9810376" cy="165940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" type="body"/>
          </p:nvPr>
        </p:nvSpPr>
        <p:spPr>
          <a:xfrm rot="5400000">
            <a:off x="4347883" y="-690282"/>
            <a:ext cx="3857811" cy="98103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0" type="dt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1" type="ftr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2" type="sldNum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/>
          <p:nvPr>
            <p:ph type="title"/>
          </p:nvPr>
        </p:nvSpPr>
        <p:spPr>
          <a:xfrm rot="5400000">
            <a:off x="7179469" y="2002631"/>
            <a:ext cx="5719763" cy="26289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" type="body"/>
          </p:nvPr>
        </p:nvSpPr>
        <p:spPr>
          <a:xfrm rot="5400000">
            <a:off x="1845469" y="-550069"/>
            <a:ext cx="5719763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0" type="dt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1" type="ftr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1371600" y="793080"/>
            <a:ext cx="10240903" cy="123348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" type="body"/>
          </p:nvPr>
        </p:nvSpPr>
        <p:spPr>
          <a:xfrm>
            <a:off x="1371600" y="2114939"/>
            <a:ext cx="10240903" cy="39561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0" type="dt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>
            <a:off x="1380930" y="1709738"/>
            <a:ext cx="9966519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venir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>
            <a:off x="1380930" y="4976327"/>
            <a:ext cx="9966520" cy="111332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0" type="dt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1044054" y="457200"/>
            <a:ext cx="10309745" cy="123348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1044054" y="1996141"/>
            <a:ext cx="4975746" cy="41808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2" type="body"/>
          </p:nvPr>
        </p:nvSpPr>
        <p:spPr>
          <a:xfrm>
            <a:off x="6172200" y="1996141"/>
            <a:ext cx="5181600" cy="41808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0" type="dt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1" type="ftr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/>
          <p:nvPr>
            <p:ph type="title"/>
          </p:nvPr>
        </p:nvSpPr>
        <p:spPr>
          <a:xfrm>
            <a:off x="1368490" y="457200"/>
            <a:ext cx="9986898" cy="123348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venir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" type="body"/>
          </p:nvPr>
        </p:nvSpPr>
        <p:spPr>
          <a:xfrm>
            <a:off x="1368490" y="1681163"/>
            <a:ext cx="4629085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2" type="body"/>
          </p:nvPr>
        </p:nvSpPr>
        <p:spPr>
          <a:xfrm>
            <a:off x="1368490" y="2505075"/>
            <a:ext cx="4629085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3" type="body"/>
          </p:nvPr>
        </p:nvSpPr>
        <p:spPr>
          <a:xfrm>
            <a:off x="6344816" y="1681163"/>
            <a:ext cx="5010572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6"/>
          <p:cNvSpPr txBox="1"/>
          <p:nvPr>
            <p:ph idx="4" type="body"/>
          </p:nvPr>
        </p:nvSpPr>
        <p:spPr>
          <a:xfrm>
            <a:off x="6344814" y="2505075"/>
            <a:ext cx="5010573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0" type="dt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1" type="ftr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 txBox="1"/>
          <p:nvPr>
            <p:ph type="title"/>
          </p:nvPr>
        </p:nvSpPr>
        <p:spPr>
          <a:xfrm>
            <a:off x="1371599" y="457200"/>
            <a:ext cx="9982199" cy="123348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0" type="dt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11" type="ftr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2" type="sldNum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8"/>
          <p:cNvSpPr txBox="1"/>
          <p:nvPr>
            <p:ph idx="10" type="dt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1" type="ftr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2" type="sldNum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/>
          <p:nvPr>
            <p:ph type="title"/>
          </p:nvPr>
        </p:nvSpPr>
        <p:spPr>
          <a:xfrm>
            <a:off x="1318755" y="457200"/>
            <a:ext cx="3932237" cy="192143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" type="body"/>
          </p:nvPr>
        </p:nvSpPr>
        <p:spPr>
          <a:xfrm>
            <a:off x="5648130" y="987425"/>
            <a:ext cx="5707257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4064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55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59" name="Google Shape;59;p9"/>
          <p:cNvSpPr txBox="1"/>
          <p:nvPr>
            <p:ph idx="2" type="body"/>
          </p:nvPr>
        </p:nvSpPr>
        <p:spPr>
          <a:xfrm>
            <a:off x="1318755" y="2799184"/>
            <a:ext cx="3932237" cy="306980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0" name="Google Shape;60;p9"/>
          <p:cNvSpPr txBox="1"/>
          <p:nvPr>
            <p:ph idx="10" type="dt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1" type="ftr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2" type="sldNum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/>
          <p:nvPr>
            <p:ph type="title"/>
          </p:nvPr>
        </p:nvSpPr>
        <p:spPr>
          <a:xfrm>
            <a:off x="1378966" y="681135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/>
          <p:nvPr>
            <p:ph idx="2" type="pic"/>
          </p:nvPr>
        </p:nvSpPr>
        <p:spPr>
          <a:xfrm>
            <a:off x="5834742" y="858417"/>
            <a:ext cx="5520645" cy="5002634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10"/>
          <p:cNvSpPr txBox="1"/>
          <p:nvPr>
            <p:ph idx="1" type="body"/>
          </p:nvPr>
        </p:nvSpPr>
        <p:spPr>
          <a:xfrm>
            <a:off x="1378966" y="2281335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7" name="Google Shape;67;p10"/>
          <p:cNvSpPr txBox="1"/>
          <p:nvPr>
            <p:ph idx="10" type="dt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11" type="ftr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0"/>
          <p:cNvSpPr txBox="1"/>
          <p:nvPr>
            <p:ph idx="12" type="sldNum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 flipH="1" rot="10800000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rgbClr val="FE4A00">
                  <a:alpha val="27843"/>
                </a:srgbClr>
              </a:gs>
              <a:gs pos="14000">
                <a:srgbClr val="FE4A00">
                  <a:alpha val="27843"/>
                </a:srgbClr>
              </a:gs>
              <a:gs pos="100000">
                <a:srgbClr val="DA002F">
                  <a:alpha val="84705"/>
                </a:srgbClr>
              </a:gs>
            </a:gsLst>
            <a:lin ang="600000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1"/>
          <p:cNvSpPr/>
          <p:nvPr/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D85FD4">
                  <a:alpha val="54901"/>
                </a:srgbClr>
              </a:gs>
              <a:gs pos="9000">
                <a:srgbClr val="D85FD4">
                  <a:alpha val="54901"/>
                </a:srgbClr>
              </a:gs>
              <a:gs pos="99000">
                <a:schemeClr val="accent2"/>
              </a:gs>
              <a:gs pos="100000">
                <a:schemeClr val="accent2"/>
              </a:gs>
            </a:gsLst>
            <a:lin ang="1440000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" name="Google Shape;8;p1"/>
          <p:cNvSpPr txBox="1"/>
          <p:nvPr>
            <p:ph type="title"/>
          </p:nvPr>
        </p:nvSpPr>
        <p:spPr>
          <a:xfrm>
            <a:off x="1371600" y="361666"/>
            <a:ext cx="9810376" cy="165940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venir"/>
              <a:buNone/>
              <a:defRPr b="1" i="0" sz="36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1"/>
          <p:cNvSpPr txBox="1"/>
          <p:nvPr>
            <p:ph idx="1" type="body"/>
          </p:nvPr>
        </p:nvSpPr>
        <p:spPr>
          <a:xfrm>
            <a:off x="1371600" y="2286000"/>
            <a:ext cx="9810376" cy="3857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355600" lvl="0" marL="45720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-355600" lvl="1" marL="9144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-342900" lvl="2" marL="13716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-330200" lvl="3" marL="18288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-330200" lvl="4" marL="22860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0" type="dt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1" type="ftr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288">
          <p15:clr>
            <a:srgbClr val="F26B43"/>
          </p15:clr>
        </p15:guide>
        <p15:guide id="4" pos="288">
          <p15:clr>
            <a:srgbClr val="F26B43"/>
          </p15:clr>
        </p15:guide>
        <p15:guide id="5" orient="horz" pos="4032">
          <p15:clr>
            <a:srgbClr val="F26B43"/>
          </p15:clr>
        </p15:guide>
        <p15:guide id="6" pos="7392">
          <p15:clr>
            <a:srgbClr val="F26B43"/>
          </p15:clr>
        </p15:guide>
        <p15:guide id="7" pos="5112">
          <p15:clr>
            <a:srgbClr val="F26B43"/>
          </p15:clr>
        </p15:guide>
        <p15:guide id="8" pos="2544">
          <p15:clr>
            <a:srgbClr val="F26B43"/>
          </p15:clr>
        </p15:guide>
        <p15:guide id="9" pos="864">
          <p15:clr>
            <a:srgbClr val="F26B43"/>
          </p15:clr>
        </p15:guide>
        <p15:guide id="10" orient="horz" pos="648">
          <p15:clr>
            <a:srgbClr val="F26B43"/>
          </p15:clr>
        </p15:guide>
        <p15:guide id="11" pos="681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8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hyperlink" Target="https://drive.google.com/drive/folders/1MxD_ZcxiM6HV8_Id3RdkUy9-dnf5Q-Og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1524000" y="332700"/>
            <a:ext cx="9144000" cy="314126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onsolas"/>
              <a:buNone/>
            </a:pPr>
            <a:r>
              <a:rPr lang="en-US" sz="4800">
                <a:latin typeface="Consolas"/>
                <a:ea typeface="Consolas"/>
                <a:cs typeface="Consolas"/>
                <a:sym typeface="Consolas"/>
              </a:rPr>
              <a:t>ОСОБЕНОСТИ НА </a:t>
            </a:r>
            <a:r>
              <a:rPr lang="en-US" sz="4800">
                <a:solidFill>
                  <a:srgbClr val="CC60AE"/>
                </a:solidFill>
                <a:latin typeface="Consolas"/>
                <a:ea typeface="Consolas"/>
                <a:cs typeface="Consolas"/>
                <a:sym typeface="Consolas"/>
              </a:rPr>
              <a:t>SERVER-SIDE RENDERING В ANGULAR</a:t>
            </a:r>
            <a:endParaRPr sz="4800">
              <a:solidFill>
                <a:srgbClr val="CC60AE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1164000" y="3752774"/>
            <a:ext cx="9504000" cy="2422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ЕКИП 9</a:t>
            </a:r>
            <a:endParaRPr/>
          </a:p>
          <a:p>
            <a:pPr indent="0" lvl="0" marL="0" rtl="0" 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ТЕОДОР НАЗЪРОВ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 КАЛОЯН ЦАНОВ</a:t>
            </a:r>
            <a:endParaRPr/>
          </a:p>
          <a:p>
            <a:pPr indent="0" lvl="0" marL="0" rtl="0" 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 НИКОЛ ТОПОЗЛИЙСКА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ЕЛЕНА КАРАБЕТЕВА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НИЯ ПОПОВА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2"/>
          <p:cNvSpPr txBox="1"/>
          <p:nvPr>
            <p:ph type="title"/>
          </p:nvPr>
        </p:nvSpPr>
        <p:spPr>
          <a:xfrm>
            <a:off x="842075" y="702674"/>
            <a:ext cx="10376513" cy="13626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nsolas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ИНТЕРЕСЕН ФАКТ ЗА </a:t>
            </a:r>
            <a:r>
              <a:rPr lang="en-US">
                <a:solidFill>
                  <a:srgbClr val="CC60AE"/>
                </a:solidFill>
                <a:latin typeface="Consolas"/>
                <a:ea typeface="Consolas"/>
                <a:cs typeface="Consolas"/>
                <a:sym typeface="Consolas"/>
              </a:rPr>
              <a:t>ANGULAR SSR</a:t>
            </a:r>
            <a:endParaRPr>
              <a:solidFill>
                <a:srgbClr val="CC60AE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46" name="Google Shape;146;p22"/>
          <p:cNvSpPr txBox="1"/>
          <p:nvPr>
            <p:ph idx="1" type="body"/>
          </p:nvPr>
        </p:nvSpPr>
        <p:spPr>
          <a:xfrm>
            <a:off x="838200" y="2902103"/>
            <a:ext cx="10515600" cy="17266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От Angular 17 има поддръжка за </a:t>
            </a:r>
            <a:r>
              <a:rPr b="1" lang="en-US" sz="2400">
                <a:latin typeface="Times New Roman"/>
                <a:ea typeface="Times New Roman"/>
                <a:cs typeface="Times New Roman"/>
                <a:sym typeface="Times New Roman"/>
              </a:rPr>
              <a:t>предварително рендериране</a:t>
            </a: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 на страници.</a:t>
            </a:r>
            <a:b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 Това е особено полезно за </a:t>
            </a:r>
            <a:r>
              <a:rPr b="1" lang="en-US" sz="2400">
                <a:latin typeface="Times New Roman"/>
                <a:ea typeface="Times New Roman"/>
                <a:cs typeface="Times New Roman"/>
                <a:sym typeface="Times New Roman"/>
              </a:rPr>
              <a:t>ботове и търсачки</a:t>
            </a: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 – те получават напълно рендериран HTML, без нужда от JavaScript.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762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"/>
          <p:cNvSpPr txBox="1"/>
          <p:nvPr>
            <p:ph type="title"/>
          </p:nvPr>
        </p:nvSpPr>
        <p:spPr>
          <a:xfrm>
            <a:off x="940200" y="1607126"/>
            <a:ext cx="10515600" cy="232003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Consolas"/>
              <a:buNone/>
            </a:pPr>
            <a:r>
              <a:rPr lang="en-US" sz="4600">
                <a:latin typeface="Consolas"/>
                <a:ea typeface="Consolas"/>
                <a:cs typeface="Consolas"/>
                <a:sym typeface="Consolas"/>
              </a:rPr>
              <a:t>CLIENT-SIDE RENDERING (CSR) И APP SHELL МОДЕЛ В </a:t>
            </a:r>
            <a:r>
              <a:rPr lang="en-US" sz="4600">
                <a:solidFill>
                  <a:srgbClr val="FC33A2"/>
                </a:solidFill>
                <a:latin typeface="Consolas"/>
                <a:ea typeface="Consolas"/>
                <a:cs typeface="Consolas"/>
                <a:sym typeface="Consolas"/>
              </a:rPr>
              <a:t>ANGULAR</a:t>
            </a:r>
            <a:endParaRPr sz="4600">
              <a:solidFill>
                <a:srgbClr val="FC33A2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4"/>
          <p:cNvSpPr txBox="1"/>
          <p:nvPr>
            <p:ph type="title"/>
          </p:nvPr>
        </p:nvSpPr>
        <p:spPr>
          <a:xfrm>
            <a:off x="975600" y="481080"/>
            <a:ext cx="10240903" cy="123348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nsolas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КАКВО Е </a:t>
            </a:r>
            <a:r>
              <a:rPr lang="en-US">
                <a:solidFill>
                  <a:srgbClr val="CC60AE"/>
                </a:solidFill>
                <a:latin typeface="Consolas"/>
                <a:ea typeface="Consolas"/>
                <a:cs typeface="Consolas"/>
                <a:sym typeface="Consolas"/>
              </a:rPr>
              <a:t>CSR (CLIENT-SIDE RENDERING)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?</a:t>
            </a:r>
            <a:endParaRPr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57" name="Google Shape;157;p24"/>
          <p:cNvSpPr txBox="1"/>
          <p:nvPr>
            <p:ph idx="1" type="body"/>
          </p:nvPr>
        </p:nvSpPr>
        <p:spPr>
          <a:xfrm>
            <a:off x="977685" y="2076193"/>
            <a:ext cx="10240903" cy="39561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Angular използва CSR по подразбиране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Приложението се рендерира в браузъра след зареждане на JavaScript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Бързо и подходящо за </a:t>
            </a:r>
            <a:r>
              <a:rPr b="1" lang="en-US" sz="2200">
                <a:latin typeface="Times New Roman"/>
                <a:ea typeface="Times New Roman"/>
                <a:cs typeface="Times New Roman"/>
                <a:sym typeface="Times New Roman"/>
              </a:rPr>
              <a:t>SPA (Single Page Applications)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Angular рендерира SPA директно в браузъра.</a:t>
            </a:r>
            <a:endParaRPr b="1"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JS файловете се зареждат след index.html, инициализират приложението и показват съдържание.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Използва се по подразбиране с</a:t>
            </a:r>
            <a:r>
              <a:rPr b="1" lang="en-US" sz="2200">
                <a:latin typeface="Times New Roman"/>
                <a:ea typeface="Times New Roman"/>
                <a:cs typeface="Times New Roman"/>
                <a:sym typeface="Times New Roman"/>
              </a:rPr>
              <a:t> ng serve.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/>
          </a:p>
          <a:p>
            <a:pPr indent="-101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5"/>
          <p:cNvSpPr txBox="1"/>
          <p:nvPr>
            <p:ph type="title"/>
          </p:nvPr>
        </p:nvSpPr>
        <p:spPr>
          <a:xfrm>
            <a:off x="975600" y="331080"/>
            <a:ext cx="10240903" cy="123348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nsolas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КАКВО Е </a:t>
            </a:r>
            <a:r>
              <a:rPr lang="en-US">
                <a:solidFill>
                  <a:srgbClr val="CC60AE"/>
                </a:solidFill>
                <a:latin typeface="Consolas"/>
                <a:ea typeface="Consolas"/>
                <a:cs typeface="Consolas"/>
                <a:sym typeface="Consolas"/>
              </a:rPr>
              <a:t>APP SHELL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?</a:t>
            </a:r>
            <a:endParaRPr/>
          </a:p>
        </p:txBody>
      </p:sp>
      <p:sp>
        <p:nvSpPr>
          <p:cNvPr id="163" name="Google Shape;163;p25"/>
          <p:cNvSpPr txBox="1"/>
          <p:nvPr>
            <p:ph idx="1" type="body"/>
          </p:nvPr>
        </p:nvSpPr>
        <p:spPr>
          <a:xfrm>
            <a:off x="1371600" y="2114939"/>
            <a:ext cx="10240903" cy="39561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Статична "обвивка" на приложението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Показва се моментално, преди Angular да зареди данните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Използва се със </a:t>
            </a:r>
            <a:r>
              <a:rPr b="1" lang="en-US" sz="2200">
                <a:latin typeface="Times New Roman"/>
                <a:ea typeface="Times New Roman"/>
                <a:cs typeface="Times New Roman"/>
                <a:sym typeface="Times New Roman"/>
              </a:rPr>
              <a:t>SSR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Статична обвивка на приложението – основна структура без данни.</a:t>
            </a:r>
            <a:endParaRPr b="1"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Показва се </a:t>
            </a:r>
            <a:r>
              <a:rPr b="1" lang="en-US" sz="2200">
                <a:latin typeface="Times New Roman"/>
                <a:ea typeface="Times New Roman"/>
                <a:cs typeface="Times New Roman"/>
                <a:sym typeface="Times New Roman"/>
              </a:rPr>
              <a:t>много бързо</a:t>
            </a: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, още преди Angular да зареди всичко.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Работи </a:t>
            </a:r>
            <a:r>
              <a:rPr b="1" lang="en-US" sz="2200">
                <a:latin typeface="Times New Roman"/>
                <a:ea typeface="Times New Roman"/>
                <a:cs typeface="Times New Roman"/>
                <a:sym typeface="Times New Roman"/>
              </a:rPr>
              <a:t>само със SSR (Angular Universal)</a:t>
            </a: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b="1" sz="2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6"/>
          <p:cNvSpPr txBox="1"/>
          <p:nvPr>
            <p:ph type="title"/>
          </p:nvPr>
        </p:nvSpPr>
        <p:spPr>
          <a:xfrm>
            <a:off x="813600" y="331080"/>
            <a:ext cx="10240903" cy="123348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nsolas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КАК РАБОТИ </a:t>
            </a:r>
            <a:r>
              <a:rPr lang="en-US">
                <a:solidFill>
                  <a:srgbClr val="CC60AE"/>
                </a:solidFill>
                <a:latin typeface="Consolas"/>
                <a:ea typeface="Consolas"/>
                <a:cs typeface="Consolas"/>
                <a:sym typeface="Consolas"/>
              </a:rPr>
              <a:t>APP SHELL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?</a:t>
            </a:r>
            <a:endParaRPr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69" name="Google Shape;169;p26"/>
          <p:cNvSpPr txBox="1"/>
          <p:nvPr>
            <p:ph idx="1" type="body"/>
          </p:nvPr>
        </p:nvSpPr>
        <p:spPr>
          <a:xfrm>
            <a:off x="816244" y="2179515"/>
            <a:ext cx="10240903" cy="17089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Създава се допълнителен route (/shell)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SSR рендерира App Shell при build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Работи съвместно със Service Worker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889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889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7"/>
          <p:cNvSpPr txBox="1"/>
          <p:nvPr>
            <p:ph type="title"/>
          </p:nvPr>
        </p:nvSpPr>
        <p:spPr>
          <a:xfrm>
            <a:off x="839559" y="1450559"/>
            <a:ext cx="10515600" cy="395954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Consolas"/>
              <a:buNone/>
            </a:pPr>
            <a:r>
              <a:rPr lang="en-US" sz="4600">
                <a:latin typeface="Consolas"/>
                <a:ea typeface="Consolas"/>
                <a:cs typeface="Consolas"/>
                <a:sym typeface="Consolas"/>
              </a:rPr>
              <a:t>PRERENDERING </a:t>
            </a:r>
            <a:br>
              <a:rPr lang="en-US" sz="4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4600">
                <a:latin typeface="Consolas"/>
                <a:ea typeface="Consolas"/>
                <a:cs typeface="Consolas"/>
                <a:sym typeface="Consolas"/>
              </a:rPr>
              <a:t>&amp; </a:t>
            </a:r>
            <a:br>
              <a:rPr lang="en-US" sz="4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4600">
                <a:latin typeface="Consolas"/>
                <a:ea typeface="Consolas"/>
                <a:cs typeface="Consolas"/>
                <a:sym typeface="Consolas"/>
              </a:rPr>
              <a:t>STATIC SITE GENERATION (SSG) </a:t>
            </a:r>
            <a:br>
              <a:rPr lang="en-US" sz="4600">
                <a:latin typeface="Consolas"/>
                <a:ea typeface="Consolas"/>
                <a:cs typeface="Consolas"/>
                <a:sym typeface="Consolas"/>
              </a:rPr>
            </a:br>
            <a:br>
              <a:rPr lang="en-US" sz="4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4600">
                <a:solidFill>
                  <a:srgbClr val="FC33A2"/>
                </a:solidFill>
                <a:latin typeface="Consolas"/>
                <a:ea typeface="Consolas"/>
                <a:cs typeface="Consolas"/>
                <a:sym typeface="Consolas"/>
              </a:rPr>
              <a:t>ANGULAR</a:t>
            </a:r>
            <a:endParaRPr sz="4600">
              <a:solidFill>
                <a:srgbClr val="FC33A2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8"/>
          <p:cNvSpPr txBox="1"/>
          <p:nvPr>
            <p:ph type="title"/>
          </p:nvPr>
        </p:nvSpPr>
        <p:spPr>
          <a:xfrm>
            <a:off x="1415774" y="726819"/>
            <a:ext cx="10274033" cy="80279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nsolas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КАКВО Е </a:t>
            </a:r>
            <a:r>
              <a:rPr lang="en-US">
                <a:solidFill>
                  <a:srgbClr val="CC60AE"/>
                </a:solidFill>
                <a:latin typeface="Consolas"/>
                <a:ea typeface="Consolas"/>
                <a:cs typeface="Consolas"/>
                <a:sym typeface="Consolas"/>
              </a:rPr>
              <a:t>PRERENDERING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?</a:t>
            </a:r>
            <a:endParaRPr/>
          </a:p>
        </p:txBody>
      </p:sp>
      <p:sp>
        <p:nvSpPr>
          <p:cNvPr id="180" name="Google Shape;180;p28"/>
          <p:cNvSpPr txBox="1"/>
          <p:nvPr>
            <p:ph idx="10" type="dt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5/31/2025</a:t>
            </a:r>
            <a:endParaRPr/>
          </a:p>
        </p:txBody>
      </p:sp>
      <p:sp>
        <p:nvSpPr>
          <p:cNvPr id="181" name="Google Shape;181;p28"/>
          <p:cNvSpPr txBox="1"/>
          <p:nvPr>
            <p:ph idx="11" type="ftr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US"/>
            </a:br>
            <a:r>
              <a:rPr lang="en-US"/>
              <a:t>              </a:t>
            </a:r>
            <a:endParaRPr/>
          </a:p>
        </p:txBody>
      </p:sp>
      <p:pic>
        <p:nvPicPr>
          <p:cNvPr descr="Картина, която съдържа Правоъгълник, цветност, символ, Графика&#10;&#10;Генерирано от ИИ съдържание може да е неправилно." id="182" name="Google Shape;182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68011" y="3935620"/>
            <a:ext cx="565979" cy="5659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Картина, която съдържа символ, изкуство, цветност, дизайн&#10;&#10;Генерирано от ИИ съдържание може да е неправилно." id="183" name="Google Shape;183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34880" y="2599358"/>
            <a:ext cx="588066" cy="577022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28"/>
          <p:cNvSpPr txBox="1"/>
          <p:nvPr/>
        </p:nvSpPr>
        <p:spPr>
          <a:xfrm>
            <a:off x="2206487" y="3940312"/>
            <a:ext cx="6729895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Статичните страници се създават предварително (преди да се поиска от клиентския браузър).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5" name="Google Shape;185;p28"/>
          <p:cNvSpPr txBox="1"/>
          <p:nvPr/>
        </p:nvSpPr>
        <p:spPr>
          <a:xfrm>
            <a:off x="2209014" y="2531333"/>
            <a:ext cx="6994939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Процес на генериране на статични HTML страници за динамични уеб приложения по време на build процеса.​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9"/>
          <p:cNvSpPr txBox="1"/>
          <p:nvPr>
            <p:ph type="title"/>
          </p:nvPr>
        </p:nvSpPr>
        <p:spPr>
          <a:xfrm>
            <a:off x="1415774" y="726819"/>
            <a:ext cx="10274033" cy="80279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nsolas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КАК РАБОТИ </a:t>
            </a:r>
            <a:r>
              <a:rPr lang="en-US">
                <a:solidFill>
                  <a:srgbClr val="CC60AE"/>
                </a:solidFill>
                <a:latin typeface="Consolas"/>
                <a:ea typeface="Consolas"/>
                <a:cs typeface="Consolas"/>
                <a:sym typeface="Consolas"/>
              </a:rPr>
              <a:t>PRERENDERING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?</a:t>
            </a:r>
            <a:endParaRPr/>
          </a:p>
        </p:txBody>
      </p:sp>
      <p:sp>
        <p:nvSpPr>
          <p:cNvPr id="191" name="Google Shape;191;p29"/>
          <p:cNvSpPr txBox="1"/>
          <p:nvPr>
            <p:ph idx="10" type="dt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5/31/2025</a:t>
            </a:r>
            <a:endParaRPr/>
          </a:p>
        </p:txBody>
      </p:sp>
      <p:sp>
        <p:nvSpPr>
          <p:cNvPr id="192" name="Google Shape;192;p29"/>
          <p:cNvSpPr txBox="1"/>
          <p:nvPr>
            <p:ph idx="11" type="ftr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US"/>
            </a:br>
            <a:r>
              <a:rPr lang="en-US"/>
              <a:t>              </a:t>
            </a:r>
            <a:endParaRPr/>
          </a:p>
        </p:txBody>
      </p:sp>
      <p:sp>
        <p:nvSpPr>
          <p:cNvPr id="193" name="Google Shape;193;p29"/>
          <p:cNvSpPr txBox="1"/>
          <p:nvPr/>
        </p:nvSpPr>
        <p:spPr>
          <a:xfrm>
            <a:off x="2255246" y="2146310"/>
            <a:ext cx="767963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Системата взима шаблон за страницата и нужната информация (данни). </a:t>
            </a:r>
            <a:endParaRPr/>
          </a:p>
        </p:txBody>
      </p:sp>
      <p:sp>
        <p:nvSpPr>
          <p:cNvPr id="194" name="Google Shape;194;p29"/>
          <p:cNvSpPr txBox="1"/>
          <p:nvPr/>
        </p:nvSpPr>
        <p:spPr>
          <a:xfrm>
            <a:off x="2261705" y="3200400"/>
            <a:ext cx="7502939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 база на това се създава готов HTML файл — още преди потребителят да е отворил страницата.</a:t>
            </a:r>
            <a:endParaRPr/>
          </a:p>
        </p:txBody>
      </p:sp>
      <p:sp>
        <p:nvSpPr>
          <p:cNvPr id="195" name="Google Shape;195;p29"/>
          <p:cNvSpPr txBox="1"/>
          <p:nvPr/>
        </p:nvSpPr>
        <p:spPr>
          <a:xfrm>
            <a:off x="2261705" y="4326835"/>
            <a:ext cx="767963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Когато потребителят отвори страницата, системата директно му показва вече готовия HTML.​</a:t>
            </a:r>
            <a:endParaRPr/>
          </a:p>
        </p:txBody>
      </p:sp>
      <p:pic>
        <p:nvPicPr>
          <p:cNvPr descr="Картина, която съдържа символ, Графика, кръг, Шрифт&#10;&#10;Генерирано от ИИ съдържание може да е неправилно." id="196" name="Google Shape;196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12185" y="2146576"/>
            <a:ext cx="621196" cy="64328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Картина, която съдържа Графика, кръг, символ, Шрифт&#10;&#10;Генерирано от ИИ съдържание може да е неправилно." id="197" name="Google Shape;197;p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412183" y="3184662"/>
            <a:ext cx="632241" cy="64328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Картина, която съдържа кръг, Графика, символ&#10;&#10;Генерирано от ИИ съдържание може да е неправилно." id="198" name="Google Shape;198;p2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412185" y="4322141"/>
            <a:ext cx="632240" cy="6432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0"/>
          <p:cNvSpPr txBox="1"/>
          <p:nvPr>
            <p:ph type="title"/>
          </p:nvPr>
        </p:nvSpPr>
        <p:spPr>
          <a:xfrm>
            <a:off x="989759" y="507260"/>
            <a:ext cx="10799439" cy="102235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nsolas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КАКВО Е </a:t>
            </a:r>
            <a:r>
              <a:rPr lang="en-US">
                <a:solidFill>
                  <a:srgbClr val="CC60AE"/>
                </a:solidFill>
                <a:latin typeface="Consolas"/>
                <a:ea typeface="Consolas"/>
                <a:cs typeface="Consolas"/>
                <a:sym typeface="Consolas"/>
              </a:rPr>
              <a:t>STATIC SITE GENERATION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?</a:t>
            </a:r>
            <a:endParaRPr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04" name="Google Shape;204;p30"/>
          <p:cNvSpPr txBox="1"/>
          <p:nvPr>
            <p:ph idx="10" type="dt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5/31/2025</a:t>
            </a:r>
            <a:endParaRPr/>
          </a:p>
        </p:txBody>
      </p:sp>
      <p:sp>
        <p:nvSpPr>
          <p:cNvPr id="205" name="Google Shape;205;p30"/>
          <p:cNvSpPr txBox="1"/>
          <p:nvPr>
            <p:ph idx="11" type="ftr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US"/>
            </a:br>
            <a:r>
              <a:rPr lang="en-US"/>
              <a:t>              </a:t>
            </a:r>
            <a:endParaRPr/>
          </a:p>
        </p:txBody>
      </p:sp>
      <p:sp>
        <p:nvSpPr>
          <p:cNvPr id="206" name="Google Shape;206;p30"/>
          <p:cNvSpPr txBox="1"/>
          <p:nvPr/>
        </p:nvSpPr>
        <p:spPr>
          <a:xfrm>
            <a:off x="2140226" y="3840921"/>
            <a:ext cx="741459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Подобно на Prerendering, но SSG обхваща целия сайт, а не само динамични страници.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7" name="Google Shape;207;p30"/>
          <p:cNvSpPr txBox="1"/>
          <p:nvPr/>
        </p:nvSpPr>
        <p:spPr>
          <a:xfrm>
            <a:off x="2140226" y="2581964"/>
            <a:ext cx="739250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 SSG целият сайт се генерира като статични HTML страници, обикновено по време на build процеса.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Картина, която съдържа Правоъгълник, цветност, символ, Графика&#10;&#10;Генерирано от ИИ съдържание може да е неправилно." id="208" name="Google Shape;208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01750" y="3968750"/>
            <a:ext cx="565979" cy="5659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Картина, която съдържа символ, изкуство, цветност, дизайн&#10;&#10;Генерирано от ИИ съдържание може да е неправилно." id="209" name="Google Shape;209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68619" y="2632488"/>
            <a:ext cx="588066" cy="5770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1"/>
          <p:cNvSpPr txBox="1"/>
          <p:nvPr>
            <p:ph type="title"/>
          </p:nvPr>
        </p:nvSpPr>
        <p:spPr>
          <a:xfrm>
            <a:off x="989992" y="1583708"/>
            <a:ext cx="10522903" cy="2614311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venir"/>
              <a:buNone/>
            </a:pPr>
            <a:r>
              <a:t/>
            </a:r>
            <a:endParaRPr b="0">
              <a:solidFill>
                <a:srgbClr val="1F1F1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Consolas"/>
              <a:buNone/>
            </a:pPr>
            <a:br>
              <a:rPr lang="en-US" sz="4600">
                <a:latin typeface="Consolas"/>
                <a:ea typeface="Consolas"/>
                <a:cs typeface="Consolas"/>
                <a:sym typeface="Consolas"/>
              </a:rPr>
            </a:br>
            <a:r>
              <a:rPr lang="en-US" sz="4600">
                <a:solidFill>
                  <a:srgbClr val="FC33A2"/>
                </a:solidFill>
                <a:latin typeface="Consolas"/>
                <a:ea typeface="Consolas"/>
                <a:cs typeface="Consolas"/>
                <a:sym typeface="Consolas"/>
              </a:rPr>
              <a:t>TRANSFERSTATE API</a:t>
            </a:r>
            <a:r>
              <a:rPr lang="en-US" sz="4600">
                <a:solidFill>
                  <a:srgbClr val="1F1F1F"/>
                </a:solidFill>
                <a:latin typeface="Consolas"/>
                <a:ea typeface="Consolas"/>
                <a:cs typeface="Consolas"/>
                <a:sym typeface="Consolas"/>
              </a:rPr>
              <a:t> И ИЗБЯГВАНЕ НА ПОВТОРНИ ЗАЯВКИ В </a:t>
            </a:r>
            <a:r>
              <a:rPr lang="en-US" sz="4600">
                <a:solidFill>
                  <a:srgbClr val="FC33A2"/>
                </a:solidFill>
                <a:latin typeface="Consolas"/>
                <a:ea typeface="Consolas"/>
                <a:cs typeface="Consolas"/>
                <a:sym typeface="Consolas"/>
              </a:rPr>
              <a:t>ANGULAR</a:t>
            </a:r>
            <a:endParaRPr sz="4600">
              <a:solidFill>
                <a:srgbClr val="FC33A2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</a:pPr>
            <a:r>
              <a:t/>
            </a:r>
            <a:endParaRPr sz="3200"/>
          </a:p>
        </p:txBody>
      </p:sp>
      <p:sp>
        <p:nvSpPr>
          <p:cNvPr id="215" name="Google Shape;215;p31"/>
          <p:cNvSpPr txBox="1"/>
          <p:nvPr>
            <p:ph idx="10" type="dt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5/31/2025</a:t>
            </a:r>
            <a:endParaRPr/>
          </a:p>
        </p:txBody>
      </p:sp>
      <p:sp>
        <p:nvSpPr>
          <p:cNvPr id="216" name="Google Shape;216;p31"/>
          <p:cNvSpPr txBox="1"/>
          <p:nvPr>
            <p:ph idx="11" type="ftr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US"/>
            </a:br>
            <a:r>
              <a:rPr lang="en-US"/>
              <a:t>              </a:t>
            </a:r>
            <a:endParaRPr/>
          </a:p>
        </p:txBody>
      </p:sp>
      <p:sp>
        <p:nvSpPr>
          <p:cNvPr id="217" name="Google Shape;217;p31"/>
          <p:cNvSpPr txBox="1"/>
          <p:nvPr>
            <p:ph idx="12" type="sldNum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1385495" y="2503314"/>
            <a:ext cx="9192567" cy="14249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Consolas"/>
              <a:buNone/>
            </a:pPr>
            <a:r>
              <a:rPr lang="en-US" sz="460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ОСНОВИ И ТИПОВЕ РЕНДЕРИРАНЕ В </a:t>
            </a:r>
            <a:r>
              <a:rPr lang="en-US" sz="4600">
                <a:solidFill>
                  <a:srgbClr val="FC33A2"/>
                </a:solidFill>
                <a:latin typeface="Consolas"/>
                <a:ea typeface="Consolas"/>
                <a:cs typeface="Consolas"/>
                <a:sym typeface="Consolas"/>
              </a:rPr>
              <a:t>ANGULAR</a:t>
            </a:r>
            <a:endParaRPr sz="4600">
              <a:solidFill>
                <a:srgbClr val="FC33A2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2"/>
          <p:cNvSpPr txBox="1"/>
          <p:nvPr>
            <p:ph type="title"/>
          </p:nvPr>
        </p:nvSpPr>
        <p:spPr>
          <a:xfrm>
            <a:off x="1371600" y="793080"/>
            <a:ext cx="10240903" cy="123348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60AE"/>
              </a:buClr>
              <a:buSzPts val="3600"/>
              <a:buFont typeface="Consolas"/>
              <a:buNone/>
            </a:pPr>
            <a:r>
              <a:rPr lang="en-US">
                <a:solidFill>
                  <a:srgbClr val="CC60AE"/>
                </a:solidFill>
                <a:latin typeface="Consolas"/>
                <a:ea typeface="Consolas"/>
                <a:cs typeface="Consolas"/>
                <a:sym typeface="Consolas"/>
              </a:rPr>
              <a:t>HYDRATION</a:t>
            </a:r>
            <a:endParaRPr>
              <a:solidFill>
                <a:srgbClr val="CC60AE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3" name="Google Shape;223;p32"/>
          <p:cNvSpPr txBox="1"/>
          <p:nvPr>
            <p:ph idx="1" type="body"/>
          </p:nvPr>
        </p:nvSpPr>
        <p:spPr>
          <a:xfrm>
            <a:off x="1316383" y="2468330"/>
            <a:ext cx="3460208" cy="39451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/>
          <a:p>
            <a:pPr indent="-228600" lvl="0" marL="2286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Hydration е процесът, при който Angular „съживява“ HTML-а, генериран от сървъра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4" name="Google Shape;224;p32"/>
          <p:cNvSpPr txBox="1"/>
          <p:nvPr>
            <p:ph idx="10" type="dt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5/31/2025</a:t>
            </a:r>
            <a:endParaRPr/>
          </a:p>
        </p:txBody>
      </p:sp>
      <p:sp>
        <p:nvSpPr>
          <p:cNvPr id="225" name="Google Shape;225;p32"/>
          <p:cNvSpPr txBox="1"/>
          <p:nvPr>
            <p:ph idx="11" type="ftr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US"/>
            </a:br>
            <a:r>
              <a:rPr lang="en-US"/>
              <a:t>              </a:t>
            </a:r>
            <a:endParaRPr/>
          </a:p>
        </p:txBody>
      </p:sp>
      <p:sp>
        <p:nvSpPr>
          <p:cNvPr id="226" name="Google Shape;226;p32"/>
          <p:cNvSpPr txBox="1"/>
          <p:nvPr>
            <p:ph idx="12" type="sldNum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descr="Картина, която съдържа екранна снимка, Графика, графичен дизайн, Магента&#10;&#10;Генерирано от ИИ съдържание може да е неправилно." id="227" name="Google Shape;227;p32"/>
          <p:cNvPicPr preferRelativeResize="0"/>
          <p:nvPr/>
        </p:nvPicPr>
        <p:blipFill rotWithShape="1">
          <a:blip r:embed="rId3">
            <a:alphaModFix/>
          </a:blip>
          <a:srcRect b="-3636" l="27074" r="27549" t="196"/>
          <a:stretch/>
        </p:blipFill>
        <p:spPr>
          <a:xfrm>
            <a:off x="6495222" y="2473117"/>
            <a:ext cx="4653435" cy="27372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3"/>
          <p:cNvSpPr txBox="1"/>
          <p:nvPr>
            <p:ph type="title"/>
          </p:nvPr>
        </p:nvSpPr>
        <p:spPr>
          <a:xfrm>
            <a:off x="969034" y="879344"/>
            <a:ext cx="10240903" cy="123348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nsolas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КАКЪВ Е ПРОБЛЕМЪТ ПРИ </a:t>
            </a:r>
            <a:r>
              <a:rPr lang="en-US">
                <a:solidFill>
                  <a:srgbClr val="CC60AE"/>
                </a:solidFill>
                <a:latin typeface="Consolas"/>
                <a:ea typeface="Consolas"/>
                <a:cs typeface="Consolas"/>
                <a:sym typeface="Consolas"/>
              </a:rPr>
              <a:t>SSR И ANGULAR</a:t>
            </a:r>
            <a:r>
              <a:rPr lang="en-US">
                <a:latin typeface="Consolas"/>
                <a:ea typeface="Consolas"/>
                <a:cs typeface="Consolas"/>
                <a:sym typeface="Consolas"/>
              </a:rPr>
              <a:t>?</a:t>
            </a:r>
            <a:endParaRPr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33" name="Google Shape;233;p33"/>
          <p:cNvSpPr txBox="1"/>
          <p:nvPr>
            <p:ph idx="1" type="body"/>
          </p:nvPr>
        </p:nvSpPr>
        <p:spPr>
          <a:xfrm>
            <a:off x="969034" y="2416864"/>
            <a:ext cx="10240903" cy="39561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След като приложението се „rehydrate“-не в браузъра, клиентската част на Angular не знае, че сървърът вече е направил API заявка. Затова тои прави отново същата HTTP заявка. Това води до: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Излишен трафик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Забавяне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По-слаб потребителски опит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01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4"/>
          <p:cNvSpPr txBox="1"/>
          <p:nvPr>
            <p:ph type="title"/>
          </p:nvPr>
        </p:nvSpPr>
        <p:spPr>
          <a:xfrm>
            <a:off x="839881" y="659785"/>
            <a:ext cx="10240903" cy="123348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nsolas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РЕШЕНИЕТО: </a:t>
            </a:r>
            <a:r>
              <a:rPr lang="en-US">
                <a:solidFill>
                  <a:srgbClr val="CC60AE"/>
                </a:solidFill>
                <a:latin typeface="Consolas"/>
                <a:ea typeface="Consolas"/>
                <a:cs typeface="Consolas"/>
                <a:sym typeface="Consolas"/>
              </a:rPr>
              <a:t>TRANSFERSTATE API</a:t>
            </a:r>
            <a:endParaRPr>
              <a:solidFill>
                <a:srgbClr val="CC60AE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39" name="Google Shape;239;p34"/>
          <p:cNvSpPr txBox="1"/>
          <p:nvPr>
            <p:ph idx="1" type="body"/>
          </p:nvPr>
        </p:nvSpPr>
        <p:spPr>
          <a:xfrm>
            <a:off x="969034" y="2632524"/>
            <a:ext cx="10240903" cy="39561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Angular предлага TransferState като решение. Това е механизъм, чрез който: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Сървърът може да „инжектира“ данни в DOM (като JSON)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Клиентът може да ги прочете, преди да направи HTTP заявка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889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5"/>
          <p:cNvSpPr txBox="1"/>
          <p:nvPr>
            <p:ph type="title"/>
          </p:nvPr>
        </p:nvSpPr>
        <p:spPr>
          <a:xfrm>
            <a:off x="813600" y="331080"/>
            <a:ext cx="10240800" cy="12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nsolas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ПРИМЕРИ ОТ ПРЕЗЕНТАЦИЯТА </a:t>
            </a:r>
            <a:endParaRPr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45" name="Google Shape;245;p35"/>
          <p:cNvSpPr txBox="1"/>
          <p:nvPr>
            <p:ph idx="1" type="body"/>
          </p:nvPr>
        </p:nvSpPr>
        <p:spPr>
          <a:xfrm>
            <a:off x="816244" y="2179515"/>
            <a:ext cx="10240800" cy="17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889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Може да ги откриете тук:</a:t>
            </a:r>
            <a:b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20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https://drive.google.com/drive/folders/1MxD_ZcxiM6HV8_Id3RdkUy9-dnf5Q-Og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625719" y="181775"/>
            <a:ext cx="10733918" cy="157589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nsolas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КАК ANGULAR РЕНДЕРИРА КОМПОНЕНТИ – </a:t>
            </a:r>
            <a:r>
              <a:rPr lang="en-US">
                <a:solidFill>
                  <a:srgbClr val="CC60AE"/>
                </a:solidFill>
                <a:latin typeface="Consolas"/>
                <a:ea typeface="Consolas"/>
                <a:cs typeface="Consolas"/>
                <a:sym typeface="Consolas"/>
              </a:rPr>
              <a:t>VIEW ENGINE VS IVY</a:t>
            </a:r>
            <a:endParaRPr>
              <a:solidFill>
                <a:srgbClr val="CC60AE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6577347" y="2348989"/>
            <a:ext cx="4808295" cy="37757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Char char="•"/>
            </a:pPr>
            <a:r>
              <a:rPr lang="en-US" sz="2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Angular </a:t>
            </a:r>
            <a:r>
              <a:rPr b="1" lang="en-US" sz="2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превръща шаблоните</a:t>
            </a:r>
            <a:r>
              <a:rPr lang="en-US" sz="2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JavaScript код, който създава DOM елементи.</a:t>
            </a:r>
            <a:endParaRPr sz="21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100"/>
              <a:buChar char="•"/>
            </a:pPr>
            <a:r>
              <a:rPr b="1" lang="en-US" sz="2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View Engine</a:t>
            </a:r>
            <a:r>
              <a:rPr lang="en-US" sz="2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е старият механизъм – по-бавен и по-сложен.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100"/>
              <a:buChar char="•"/>
            </a:pPr>
            <a:r>
              <a:rPr b="1" lang="en-US" sz="2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Ivy</a:t>
            </a:r>
            <a:r>
              <a:rPr lang="en-US" sz="21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е новият компилатор – по-бърз, с по-малък размер на приложенията и по-добра дебъг информация.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15900" lvl="0" marL="3429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9" name="Google Shape;99;p15"/>
          <p:cNvSpPr txBox="1"/>
          <p:nvPr/>
        </p:nvSpPr>
        <p:spPr>
          <a:xfrm>
            <a:off x="398822" y="2034069"/>
            <a:ext cx="5305653" cy="44012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@</a:t>
            </a:r>
            <a:r>
              <a:rPr b="1" i="0" lang="en-US" sz="2800" u="none" cap="none" strike="noStrike">
                <a:solidFill>
                  <a:srgbClr val="61AFEF"/>
                </a:solidFill>
                <a:latin typeface="Avenir"/>
                <a:ea typeface="Avenir"/>
                <a:cs typeface="Avenir"/>
                <a:sym typeface="Avenir"/>
              </a:rPr>
              <a:t>Component</a:t>
            </a:r>
            <a:r>
              <a:rPr b="1" i="0" lang="en-US" sz="2800" u="none" cap="none" strike="noStrike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({</a:t>
            </a:r>
            <a:endParaRPr b="1" sz="28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E06C75"/>
                </a:solidFill>
                <a:latin typeface="Avenir"/>
                <a:ea typeface="Avenir"/>
                <a:cs typeface="Avenir"/>
                <a:sym typeface="Avenir"/>
              </a:rPr>
              <a:t>  selector</a:t>
            </a:r>
            <a:r>
              <a:rPr b="1" lang="en-US" sz="28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: </a:t>
            </a:r>
            <a:r>
              <a:rPr b="1" lang="en-US" sz="2800">
                <a:solidFill>
                  <a:srgbClr val="98C379"/>
                </a:solidFill>
                <a:latin typeface="Avenir"/>
                <a:ea typeface="Avenir"/>
                <a:cs typeface="Avenir"/>
                <a:sym typeface="Avenir"/>
              </a:rPr>
              <a:t>'app-hello'</a:t>
            </a:r>
            <a:r>
              <a:rPr b="1" lang="en-US" sz="28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,</a:t>
            </a:r>
            <a:endParaRPr b="1" sz="28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  </a:t>
            </a:r>
            <a:r>
              <a:rPr b="1" lang="en-US" sz="2800">
                <a:solidFill>
                  <a:srgbClr val="E06C75"/>
                </a:solidFill>
                <a:latin typeface="Avenir"/>
                <a:ea typeface="Avenir"/>
                <a:cs typeface="Avenir"/>
                <a:sym typeface="Avenir"/>
              </a:rPr>
              <a:t>template</a:t>
            </a:r>
            <a:r>
              <a:rPr b="1" lang="en-US" sz="28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: `</a:t>
            </a:r>
            <a:r>
              <a:rPr b="1" lang="en-US" sz="2800">
                <a:solidFill>
                  <a:srgbClr val="98C379"/>
                </a:solidFill>
                <a:latin typeface="Avenir"/>
                <a:ea typeface="Avenir"/>
                <a:cs typeface="Avenir"/>
                <a:sym typeface="Avenir"/>
              </a:rPr>
              <a:t>&lt;h1&gt;Hello {{ name }}&lt;/h1&gt;</a:t>
            </a:r>
            <a:r>
              <a:rPr b="1" lang="en-US" sz="28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`</a:t>
            </a:r>
            <a:endParaRPr b="1" sz="28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})</a:t>
            </a:r>
            <a:endParaRPr b="1" sz="28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C678DD"/>
                </a:solidFill>
                <a:latin typeface="Avenir"/>
                <a:ea typeface="Avenir"/>
                <a:cs typeface="Avenir"/>
                <a:sym typeface="Avenir"/>
              </a:rPr>
              <a:t>export</a:t>
            </a:r>
            <a:r>
              <a:rPr b="1" lang="en-US" sz="28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b="1" lang="en-US" sz="2800">
                <a:solidFill>
                  <a:srgbClr val="C678DD"/>
                </a:solidFill>
                <a:latin typeface="Avenir"/>
                <a:ea typeface="Avenir"/>
                <a:cs typeface="Avenir"/>
                <a:sym typeface="Avenir"/>
              </a:rPr>
              <a:t>class</a:t>
            </a:r>
            <a:r>
              <a:rPr b="1" lang="en-US" sz="28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b="1" lang="en-US" sz="2800">
                <a:solidFill>
                  <a:srgbClr val="E5C07B"/>
                </a:solidFill>
                <a:latin typeface="Avenir"/>
                <a:ea typeface="Avenir"/>
                <a:cs typeface="Avenir"/>
                <a:sym typeface="Avenir"/>
              </a:rPr>
              <a:t>HelloComponent</a:t>
            </a:r>
            <a:r>
              <a:rPr b="1" lang="en-US" sz="28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 {</a:t>
            </a:r>
            <a:endParaRPr b="1" sz="28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b="1" lang="en-US" sz="2800">
                <a:solidFill>
                  <a:srgbClr val="E06C75"/>
                </a:solidFill>
                <a:latin typeface="Avenir"/>
                <a:ea typeface="Avenir"/>
                <a:cs typeface="Avenir"/>
                <a:sym typeface="Avenir"/>
              </a:rPr>
              <a:t> name</a:t>
            </a:r>
            <a:r>
              <a:rPr b="1" lang="en-US" sz="28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b="1" lang="en-US" sz="2800">
                <a:solidFill>
                  <a:srgbClr val="56B6C2"/>
                </a:solidFill>
                <a:latin typeface="Avenir"/>
                <a:ea typeface="Avenir"/>
                <a:cs typeface="Avenir"/>
                <a:sym typeface="Avenir"/>
              </a:rPr>
              <a:t>=</a:t>
            </a:r>
            <a:r>
              <a:rPr b="1" lang="en-US" sz="28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b="1" lang="en-US" sz="2800">
                <a:solidFill>
                  <a:srgbClr val="98C379"/>
                </a:solidFill>
                <a:latin typeface="Avenir"/>
                <a:ea typeface="Avenir"/>
                <a:cs typeface="Avenir"/>
                <a:sym typeface="Avenir"/>
              </a:rPr>
              <a:t>'Angular'</a:t>
            </a:r>
            <a:r>
              <a:rPr b="1" lang="en-US" sz="28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;</a:t>
            </a:r>
            <a:endParaRPr b="1" sz="28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}</a:t>
            </a:r>
            <a:br>
              <a:rPr lang="en-US" sz="18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</a:br>
            <a:endParaRPr b="1" sz="28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2794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sz="2800">
              <a:solidFill>
                <a:srgbClr val="ABB2B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/>
          <p:nvPr>
            <p:ph type="title"/>
          </p:nvPr>
        </p:nvSpPr>
        <p:spPr>
          <a:xfrm>
            <a:off x="972105" y="423177"/>
            <a:ext cx="10240903" cy="804401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nsolas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ВИДОВЕ РЕНДЕРИНГ В</a:t>
            </a:r>
            <a:r>
              <a:rPr lang="en-US">
                <a:solidFill>
                  <a:srgbClr val="CC60AE"/>
                </a:solidFill>
                <a:latin typeface="Consolas"/>
                <a:ea typeface="Consolas"/>
                <a:cs typeface="Consolas"/>
                <a:sym typeface="Consolas"/>
              </a:rPr>
              <a:t> ANGULAR</a:t>
            </a:r>
            <a:endParaRPr>
              <a:solidFill>
                <a:srgbClr val="CC60AE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05" name="Google Shape;105;p16"/>
          <p:cNvSpPr txBox="1"/>
          <p:nvPr>
            <p:ph idx="1" type="body"/>
          </p:nvPr>
        </p:nvSpPr>
        <p:spPr>
          <a:xfrm>
            <a:off x="853737" y="2085347"/>
            <a:ext cx="4958689" cy="39857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BB2BF"/>
              </a:buClr>
              <a:buSzPts val="2400"/>
              <a:buChar char="•"/>
            </a:pPr>
            <a:r>
              <a:rPr b="1" lang="en-US" sz="2400">
                <a:solidFill>
                  <a:srgbClr val="ABB2BF"/>
                </a:solidFill>
              </a:rPr>
              <a:t># </a:t>
            </a:r>
            <a:r>
              <a:rPr b="1" lang="en-US" sz="2400">
                <a:solidFill>
                  <a:srgbClr val="E5C07B"/>
                </a:solidFill>
              </a:rPr>
              <a:t>CSR</a:t>
            </a:r>
            <a:endParaRPr b="1" sz="2400"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06C75"/>
              </a:buClr>
              <a:buSzPts val="2400"/>
              <a:buChar char="•"/>
            </a:pPr>
            <a:r>
              <a:rPr b="1" lang="en-US" sz="2400">
                <a:solidFill>
                  <a:srgbClr val="E06C75"/>
                </a:solidFill>
              </a:rPr>
              <a:t>ng</a:t>
            </a:r>
            <a:r>
              <a:rPr b="1" lang="en-US" sz="2400">
                <a:solidFill>
                  <a:srgbClr val="ABB2BF"/>
                </a:solidFill>
              </a:rPr>
              <a:t> </a:t>
            </a:r>
            <a:r>
              <a:rPr b="1" lang="en-US" sz="2400">
                <a:solidFill>
                  <a:srgbClr val="E06C75"/>
                </a:solidFill>
              </a:rPr>
              <a:t>serve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BB2BF"/>
              </a:buClr>
              <a:buSzPts val="2400"/>
              <a:buChar char="•"/>
            </a:pPr>
            <a:r>
              <a:rPr b="1" lang="en-US" sz="2400">
                <a:solidFill>
                  <a:srgbClr val="ABB2BF"/>
                </a:solidFill>
              </a:rPr>
              <a:t># </a:t>
            </a:r>
            <a:r>
              <a:rPr b="1" lang="en-US" sz="2400">
                <a:solidFill>
                  <a:srgbClr val="E5C07B"/>
                </a:solidFill>
              </a:rPr>
              <a:t>SSR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06C75"/>
              </a:buClr>
              <a:buSzPts val="2400"/>
              <a:buChar char="•"/>
            </a:pPr>
            <a:r>
              <a:rPr b="1" lang="en-US" sz="2400">
                <a:solidFill>
                  <a:srgbClr val="E06C75"/>
                </a:solidFill>
              </a:rPr>
              <a:t>ng</a:t>
            </a:r>
            <a:r>
              <a:rPr b="1" lang="en-US" sz="2400">
                <a:solidFill>
                  <a:srgbClr val="ABB2BF"/>
                </a:solidFill>
              </a:rPr>
              <a:t> </a:t>
            </a:r>
            <a:r>
              <a:rPr b="1" lang="en-US" sz="2400">
                <a:solidFill>
                  <a:srgbClr val="E06C75"/>
                </a:solidFill>
              </a:rPr>
              <a:t>add</a:t>
            </a:r>
            <a:r>
              <a:rPr b="1" lang="en-US" sz="2400">
                <a:solidFill>
                  <a:srgbClr val="ABB2BF"/>
                </a:solidFill>
              </a:rPr>
              <a:t> @</a:t>
            </a:r>
            <a:r>
              <a:rPr b="1" lang="en-US" sz="2400">
                <a:solidFill>
                  <a:srgbClr val="E06C75"/>
                </a:solidFill>
              </a:rPr>
              <a:t>nguniversal</a:t>
            </a:r>
            <a:r>
              <a:rPr b="1" lang="en-US" sz="2400">
                <a:solidFill>
                  <a:srgbClr val="56B6C2"/>
                </a:solidFill>
              </a:rPr>
              <a:t>/</a:t>
            </a:r>
            <a:r>
              <a:rPr b="1" lang="en-US" sz="2400">
                <a:solidFill>
                  <a:srgbClr val="E06C75"/>
                </a:solidFill>
              </a:rPr>
              <a:t>express</a:t>
            </a:r>
            <a:r>
              <a:rPr b="1" lang="en-US" sz="2400">
                <a:solidFill>
                  <a:srgbClr val="56B6C2"/>
                </a:solidFill>
              </a:rPr>
              <a:t>-</a:t>
            </a:r>
            <a:r>
              <a:rPr b="1" lang="en-US" sz="2400">
                <a:solidFill>
                  <a:srgbClr val="E06C75"/>
                </a:solidFill>
              </a:rPr>
              <a:t>engine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BB2BF"/>
              </a:buClr>
              <a:buSzPts val="2400"/>
              <a:buChar char="•"/>
            </a:pPr>
            <a:r>
              <a:rPr b="1" lang="en-US" sz="2400">
                <a:solidFill>
                  <a:srgbClr val="ABB2BF"/>
                </a:solidFill>
              </a:rPr>
              <a:t># </a:t>
            </a:r>
            <a:r>
              <a:rPr b="1" lang="en-US" sz="2400">
                <a:solidFill>
                  <a:srgbClr val="E06C75"/>
                </a:solidFill>
              </a:rPr>
              <a:t>Prerender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06C75"/>
              </a:buClr>
              <a:buSzPts val="2400"/>
              <a:buChar char="•"/>
            </a:pPr>
            <a:r>
              <a:rPr b="1" lang="en-US" sz="2400">
                <a:solidFill>
                  <a:srgbClr val="E06C75"/>
                </a:solidFill>
              </a:rPr>
              <a:t>ng</a:t>
            </a:r>
            <a:r>
              <a:rPr b="1" lang="en-US" sz="2400">
                <a:solidFill>
                  <a:srgbClr val="ABB2BF"/>
                </a:solidFill>
              </a:rPr>
              <a:t> </a:t>
            </a:r>
            <a:r>
              <a:rPr b="1" lang="en-US" sz="2400">
                <a:solidFill>
                  <a:srgbClr val="E06C75"/>
                </a:solidFill>
              </a:rPr>
              <a:t>run</a:t>
            </a:r>
            <a:r>
              <a:rPr b="1" lang="en-US" sz="2400">
                <a:solidFill>
                  <a:srgbClr val="ABB2BF"/>
                </a:solidFill>
              </a:rPr>
              <a:t> </a:t>
            </a:r>
            <a:r>
              <a:rPr b="1" lang="en-US" sz="2400">
                <a:solidFill>
                  <a:srgbClr val="E06C75"/>
                </a:solidFill>
              </a:rPr>
              <a:t>my</a:t>
            </a:r>
            <a:r>
              <a:rPr b="1" lang="en-US" sz="2400">
                <a:solidFill>
                  <a:srgbClr val="56B6C2"/>
                </a:solidFill>
              </a:rPr>
              <a:t>-</a:t>
            </a:r>
            <a:r>
              <a:rPr b="1" lang="en-US" sz="2400">
                <a:solidFill>
                  <a:srgbClr val="ABB2BF"/>
                </a:solidFill>
              </a:rPr>
              <a:t>app:</a:t>
            </a:r>
            <a:r>
              <a:rPr b="1" lang="en-US" sz="2400">
                <a:solidFill>
                  <a:srgbClr val="E06C75"/>
                </a:solidFill>
              </a:rPr>
              <a:t>prerender</a:t>
            </a:r>
            <a:br>
              <a:rPr b="1" lang="en-US"/>
            </a:br>
            <a:endParaRPr b="1" sz="2400"/>
          </a:p>
          <a:p>
            <a:pPr indent="-762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b="1" sz="2400"/>
          </a:p>
        </p:txBody>
      </p:sp>
      <p:sp>
        <p:nvSpPr>
          <p:cNvPr id="106" name="Google Shape;106;p16"/>
          <p:cNvSpPr txBox="1"/>
          <p:nvPr/>
        </p:nvSpPr>
        <p:spPr>
          <a:xfrm>
            <a:off x="6570027" y="1877820"/>
            <a:ext cx="4641875" cy="25853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Angular може да рендерира страниците по няколко начина: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Client-side (CSR)</a:t>
            </a:r>
            <a:endParaRPr b="1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Server-side (SSR)</a:t>
            </a:r>
            <a:endParaRPr b="1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Prerendering</a:t>
            </a:r>
            <a:endParaRPr b="1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 Shell</a:t>
            </a:r>
            <a:endParaRPr b="1"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7"/>
          <p:cNvSpPr txBox="1"/>
          <p:nvPr>
            <p:ph type="title"/>
          </p:nvPr>
        </p:nvSpPr>
        <p:spPr>
          <a:xfrm>
            <a:off x="876433" y="451139"/>
            <a:ext cx="10434631" cy="98646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nsolas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СРАВНЕНИЕ НА </a:t>
            </a:r>
            <a:r>
              <a:rPr lang="en-US">
                <a:solidFill>
                  <a:srgbClr val="CC60AE"/>
                </a:solidFill>
                <a:latin typeface="Consolas"/>
                <a:ea typeface="Consolas"/>
                <a:cs typeface="Consolas"/>
                <a:sym typeface="Consolas"/>
              </a:rPr>
              <a:t>РЕНДЕРИНГ ПОДХОДИТЕ</a:t>
            </a:r>
            <a:endParaRPr>
              <a:solidFill>
                <a:srgbClr val="CC60AE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aphicFrame>
        <p:nvGraphicFramePr>
          <p:cNvPr id="112" name="Google Shape;112;p17"/>
          <p:cNvGraphicFramePr/>
          <p:nvPr/>
        </p:nvGraphicFramePr>
        <p:xfrm>
          <a:off x="1080116" y="2212019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{DC10C706-A793-411C-926E-F0026F10C0AD}</a:tableStyleId>
              </a:tblPr>
              <a:tblGrid>
                <a:gridCol w="2560250"/>
                <a:gridCol w="2560250"/>
                <a:gridCol w="2560250"/>
                <a:gridCol w="2560250"/>
              </a:tblGrid>
              <a:tr h="4692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cap="none" strike="noStrike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Тип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SEO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Скорост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Подходящ за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CSR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❌ Лошо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✅ Бърз за UX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SPA, административни панели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SSR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✅ Добро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⚠️ Зависим от сървъра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Блогове, SEO сайтове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Prerender</a:t>
                      </a:r>
                      <a:endParaRPr sz="1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✅ Отлично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✅ Много бърз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Статични уебсайтове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App Shell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⚠️ Средно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✅ UX подобрение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Мобилни и прогресивни приложения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"/>
          <p:cNvSpPr txBox="1"/>
          <p:nvPr>
            <p:ph type="title"/>
          </p:nvPr>
        </p:nvSpPr>
        <p:spPr>
          <a:xfrm>
            <a:off x="972105" y="1488"/>
            <a:ext cx="10240903" cy="123348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nsolas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КАК ANGULAR "ЗНАЕ" КОГА ДА ОБНОВИ DOM – </a:t>
            </a:r>
            <a:r>
              <a:rPr lang="en-US">
                <a:solidFill>
                  <a:srgbClr val="CC60AE"/>
                </a:solidFill>
                <a:latin typeface="Consolas"/>
                <a:ea typeface="Consolas"/>
                <a:cs typeface="Consolas"/>
                <a:sym typeface="Consolas"/>
              </a:rPr>
              <a:t>ZONE.JS</a:t>
            </a:r>
            <a:endParaRPr>
              <a:solidFill>
                <a:srgbClr val="CC60AE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18" name="Google Shape;118;p18"/>
          <p:cNvSpPr txBox="1"/>
          <p:nvPr>
            <p:ph idx="1" type="body"/>
          </p:nvPr>
        </p:nvSpPr>
        <p:spPr>
          <a:xfrm>
            <a:off x="365464" y="1937385"/>
            <a:ext cx="7037545" cy="14926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 fontScale="92500" lnSpcReduction="20000"/>
          </a:bodyPr>
          <a:lstStyle/>
          <a:p>
            <a:pPr indent="-228600" lvl="0" marL="2286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6B6C2"/>
              </a:buClr>
              <a:buSzPct val="100000"/>
              <a:buChar char="•"/>
            </a:pPr>
            <a:r>
              <a:rPr b="1" lang="en-US">
                <a:solidFill>
                  <a:srgbClr val="56B6C2"/>
                </a:solidFill>
              </a:rPr>
              <a:t>setTimeout</a:t>
            </a:r>
            <a:r>
              <a:rPr b="1" lang="en-US">
                <a:solidFill>
                  <a:srgbClr val="ABB2BF"/>
                </a:solidFill>
              </a:rPr>
              <a:t>(() </a:t>
            </a:r>
            <a:r>
              <a:rPr b="1" lang="en-US">
                <a:solidFill>
                  <a:srgbClr val="C678DD"/>
                </a:solidFill>
              </a:rPr>
              <a:t>=&gt;</a:t>
            </a:r>
            <a:r>
              <a:rPr b="1" lang="en-US">
                <a:solidFill>
                  <a:srgbClr val="ABB2BF"/>
                </a:solidFill>
              </a:rPr>
              <a:t> {</a:t>
            </a:r>
            <a:endParaRPr b="1"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ABB2BF"/>
              </a:buClr>
              <a:buSzPct val="100000"/>
              <a:buChar char="•"/>
            </a:pPr>
            <a:r>
              <a:rPr b="1" lang="en-US">
                <a:solidFill>
                  <a:srgbClr val="ABB2BF"/>
                </a:solidFill>
              </a:rPr>
              <a:t>  </a:t>
            </a:r>
            <a:r>
              <a:rPr b="1" lang="en-US">
                <a:solidFill>
                  <a:srgbClr val="E5C07B"/>
                </a:solidFill>
              </a:rPr>
              <a:t>this</a:t>
            </a:r>
            <a:r>
              <a:rPr b="1" lang="en-US">
                <a:solidFill>
                  <a:srgbClr val="ABB2BF"/>
                </a:solidFill>
              </a:rPr>
              <a:t>.</a:t>
            </a:r>
            <a:r>
              <a:rPr b="1" lang="en-US">
                <a:solidFill>
                  <a:srgbClr val="E06C75"/>
                </a:solidFill>
              </a:rPr>
              <a:t>counter</a:t>
            </a:r>
            <a:r>
              <a:rPr b="1" lang="en-US">
                <a:solidFill>
                  <a:srgbClr val="56B6C2"/>
                </a:solidFill>
              </a:rPr>
              <a:t>++</a:t>
            </a:r>
            <a:r>
              <a:rPr b="1" lang="en-US">
                <a:solidFill>
                  <a:srgbClr val="ABB2BF"/>
                </a:solidFill>
              </a:rPr>
              <a:t>; </a:t>
            </a:r>
            <a:r>
              <a:rPr b="1" i="1" lang="en-US">
                <a:solidFill>
                  <a:srgbClr val="7F848E"/>
                </a:solidFill>
              </a:rPr>
              <a:t>// Angular засича промяната и пререндерира</a:t>
            </a:r>
            <a:endParaRPr b="1" i="1">
              <a:solidFill>
                <a:srgbClr val="7F848E"/>
              </a:solidFill>
            </a:endParaRPr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ABB2BF"/>
              </a:buClr>
              <a:buSzPct val="100000"/>
              <a:buChar char="•"/>
            </a:pPr>
            <a:r>
              <a:rPr b="1" lang="en-US">
                <a:solidFill>
                  <a:srgbClr val="ABB2BF"/>
                </a:solidFill>
              </a:rPr>
              <a:t>}, </a:t>
            </a:r>
            <a:r>
              <a:rPr b="1" lang="en-US">
                <a:solidFill>
                  <a:srgbClr val="D19A66"/>
                </a:solidFill>
              </a:rPr>
              <a:t>1000</a:t>
            </a:r>
            <a:r>
              <a:rPr b="1" lang="en-US">
                <a:solidFill>
                  <a:srgbClr val="ABB2BF"/>
                </a:solidFill>
              </a:rPr>
              <a:t>);</a:t>
            </a:r>
            <a:br>
              <a:rPr lang="en-US"/>
            </a:br>
            <a:endParaRPr/>
          </a:p>
          <a:p>
            <a:pPr indent="-111125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119" name="Google Shape;119;p18"/>
          <p:cNvSpPr txBox="1"/>
          <p:nvPr/>
        </p:nvSpPr>
        <p:spPr>
          <a:xfrm>
            <a:off x="5031128" y="4366563"/>
            <a:ext cx="6735467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E5C07B"/>
              </a:buClr>
              <a:buSzPts val="2000"/>
              <a:buFont typeface="Arial"/>
              <a:buChar char="•"/>
            </a:pPr>
            <a:r>
              <a:rPr b="1" lang="en-US" sz="2000">
                <a:solidFill>
                  <a:srgbClr val="E5C07B"/>
                </a:solidFill>
                <a:latin typeface="Avenir"/>
                <a:ea typeface="Avenir"/>
                <a:cs typeface="Avenir"/>
                <a:sym typeface="Avenir"/>
              </a:rPr>
              <a:t>this</a:t>
            </a:r>
            <a:r>
              <a:rPr b="1" lang="en-US" sz="20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.</a:t>
            </a:r>
            <a:r>
              <a:rPr b="1" lang="en-US" sz="2000">
                <a:solidFill>
                  <a:srgbClr val="E06C75"/>
                </a:solidFill>
                <a:latin typeface="Avenir"/>
                <a:ea typeface="Avenir"/>
                <a:cs typeface="Avenir"/>
                <a:sym typeface="Avenir"/>
              </a:rPr>
              <a:t>http</a:t>
            </a:r>
            <a:r>
              <a:rPr b="1" lang="en-US" sz="20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.</a:t>
            </a:r>
            <a:r>
              <a:rPr b="1" lang="en-US" sz="2000">
                <a:solidFill>
                  <a:srgbClr val="61AFEF"/>
                </a:solidFill>
                <a:latin typeface="Avenir"/>
                <a:ea typeface="Avenir"/>
                <a:cs typeface="Avenir"/>
                <a:sym typeface="Avenir"/>
              </a:rPr>
              <a:t>get</a:t>
            </a:r>
            <a:r>
              <a:rPr b="1" lang="en-US" sz="20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(</a:t>
            </a:r>
            <a:r>
              <a:rPr b="1" lang="en-US" sz="2000">
                <a:solidFill>
                  <a:srgbClr val="98C379"/>
                </a:solidFill>
                <a:latin typeface="Avenir"/>
                <a:ea typeface="Avenir"/>
                <a:cs typeface="Avenir"/>
                <a:sym typeface="Avenir"/>
              </a:rPr>
              <a:t>'/api/data'</a:t>
            </a:r>
            <a:r>
              <a:rPr b="1" lang="en-US" sz="20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).</a:t>
            </a:r>
            <a:r>
              <a:rPr b="1" lang="en-US" sz="2000">
                <a:solidFill>
                  <a:srgbClr val="61AFEF"/>
                </a:solidFill>
                <a:latin typeface="Avenir"/>
                <a:ea typeface="Avenir"/>
                <a:cs typeface="Avenir"/>
                <a:sym typeface="Avenir"/>
              </a:rPr>
              <a:t>subscribe</a:t>
            </a:r>
            <a:r>
              <a:rPr b="1" lang="en-US" sz="20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(</a:t>
            </a:r>
            <a:r>
              <a:rPr b="1" i="1" lang="en-US" sz="2000">
                <a:solidFill>
                  <a:srgbClr val="9CDCFE"/>
                </a:solidFill>
                <a:latin typeface="Avenir"/>
                <a:ea typeface="Avenir"/>
                <a:cs typeface="Avenir"/>
                <a:sym typeface="Avenir"/>
              </a:rPr>
              <a:t>data</a:t>
            </a:r>
            <a:r>
              <a:rPr b="1" lang="en-US" sz="20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b="1" lang="en-US" sz="2000">
                <a:solidFill>
                  <a:srgbClr val="C678DD"/>
                </a:solidFill>
                <a:latin typeface="Avenir"/>
                <a:ea typeface="Avenir"/>
                <a:cs typeface="Avenir"/>
                <a:sym typeface="Avenir"/>
              </a:rPr>
              <a:t>=&gt;</a:t>
            </a:r>
            <a:r>
              <a:rPr b="1" lang="en-US" sz="20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 {</a:t>
            </a:r>
            <a:endParaRPr b="1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ABB2BF"/>
              </a:buClr>
              <a:buSzPts val="2000"/>
              <a:buFont typeface="Arial"/>
              <a:buChar char="•"/>
            </a:pPr>
            <a:r>
              <a:rPr b="1" lang="en-US" sz="20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  </a:t>
            </a:r>
            <a:r>
              <a:rPr b="1" lang="en-US" sz="2000">
                <a:solidFill>
                  <a:srgbClr val="E5C07B"/>
                </a:solidFill>
                <a:latin typeface="Avenir"/>
                <a:ea typeface="Avenir"/>
                <a:cs typeface="Avenir"/>
                <a:sym typeface="Avenir"/>
              </a:rPr>
              <a:t>this</a:t>
            </a:r>
            <a:r>
              <a:rPr b="1" lang="en-US" sz="20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.</a:t>
            </a:r>
            <a:r>
              <a:rPr b="1" lang="en-US" sz="2000">
                <a:solidFill>
                  <a:srgbClr val="E06C75"/>
                </a:solidFill>
                <a:latin typeface="Avenir"/>
                <a:ea typeface="Avenir"/>
                <a:cs typeface="Avenir"/>
                <a:sym typeface="Avenir"/>
              </a:rPr>
              <a:t>items</a:t>
            </a:r>
            <a:r>
              <a:rPr b="1" lang="en-US" sz="20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b="1" lang="en-US" sz="2000">
                <a:solidFill>
                  <a:srgbClr val="56B6C2"/>
                </a:solidFill>
                <a:latin typeface="Avenir"/>
                <a:ea typeface="Avenir"/>
                <a:cs typeface="Avenir"/>
                <a:sym typeface="Avenir"/>
              </a:rPr>
              <a:t>=</a:t>
            </a:r>
            <a:r>
              <a:rPr b="1" lang="en-US" sz="20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b="1" lang="en-US" sz="2000">
                <a:solidFill>
                  <a:srgbClr val="E06C75"/>
                </a:solidFill>
                <a:latin typeface="Avenir"/>
                <a:ea typeface="Avenir"/>
                <a:cs typeface="Avenir"/>
                <a:sym typeface="Avenir"/>
              </a:rPr>
              <a:t>data</a:t>
            </a:r>
            <a:r>
              <a:rPr b="1" lang="en-US" sz="20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; </a:t>
            </a:r>
            <a:r>
              <a:rPr b="1" i="1" lang="en-US" sz="2000">
                <a:solidFill>
                  <a:srgbClr val="7F848E"/>
                </a:solidFill>
                <a:latin typeface="Avenir"/>
                <a:ea typeface="Avenir"/>
                <a:cs typeface="Avenir"/>
                <a:sym typeface="Avenir"/>
              </a:rPr>
              <a:t>// DOM ще се обнови автоматично</a:t>
            </a:r>
            <a:endParaRPr b="1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ABB2BF"/>
              </a:buClr>
              <a:buSzPts val="2000"/>
              <a:buFont typeface="Arial"/>
              <a:buChar char="•"/>
            </a:pPr>
            <a:r>
              <a:rPr b="1" lang="en-US" sz="2000">
                <a:solidFill>
                  <a:srgbClr val="ABB2BF"/>
                </a:solidFill>
                <a:latin typeface="Avenir"/>
                <a:ea typeface="Avenir"/>
                <a:cs typeface="Avenir"/>
                <a:sym typeface="Avenir"/>
              </a:rPr>
              <a:t>});</a:t>
            </a:r>
            <a:endParaRPr b="1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0" name="Google Shape;120;p18"/>
          <p:cNvSpPr txBox="1"/>
          <p:nvPr/>
        </p:nvSpPr>
        <p:spPr>
          <a:xfrm>
            <a:off x="7555986" y="1455424"/>
            <a:ext cx="4092650" cy="28007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След 1 секунда броячът (counter) се увеличава.</a:t>
            </a:r>
            <a:br>
              <a:rPr lang="en-US" sz="2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Zone.js засича, че се е случила асинхронна операция (setTimeout)</a:t>
            </a:r>
            <a:br>
              <a:rPr lang="en-US" sz="2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Angular автоматично обновява изгледа (DOM), без нужда от ръчна намеса.</a:t>
            </a:r>
            <a:endParaRPr sz="2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1" name="Google Shape;121;p18"/>
          <p:cNvSpPr txBox="1"/>
          <p:nvPr/>
        </p:nvSpPr>
        <p:spPr>
          <a:xfrm>
            <a:off x="362448" y="3228018"/>
            <a:ext cx="3752617" cy="31393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Когато се получат данни от API-то, те се записват в this.items.</a:t>
            </a:r>
            <a:br>
              <a:rPr lang="en-US" sz="2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Zone.js засича края на асинхронната заявка и Angular автоматично пререндерира изгледа, така че новите данни се появяват на екрана.</a:t>
            </a:r>
            <a:endParaRPr sz="2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 txBox="1"/>
          <p:nvPr>
            <p:ph type="title"/>
          </p:nvPr>
        </p:nvSpPr>
        <p:spPr>
          <a:xfrm>
            <a:off x="3050297" y="1825060"/>
            <a:ext cx="6499059" cy="22194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onsolas"/>
              <a:buNone/>
            </a:pPr>
            <a:r>
              <a:rPr b="1" lang="en-US" sz="4800">
                <a:latin typeface="Consolas"/>
                <a:ea typeface="Consolas"/>
                <a:cs typeface="Consolas"/>
                <a:sym typeface="Consolas"/>
              </a:rPr>
              <a:t>SSR</a:t>
            </a:r>
            <a:r>
              <a:rPr lang="en-US" sz="4800">
                <a:latin typeface="Consolas"/>
                <a:ea typeface="Consolas"/>
                <a:cs typeface="Consolas"/>
                <a:sym typeface="Consolas"/>
              </a:rPr>
              <a:t> В </a:t>
            </a:r>
            <a:r>
              <a:rPr lang="en-US" sz="4800">
                <a:solidFill>
                  <a:srgbClr val="FC33A2"/>
                </a:solidFill>
                <a:latin typeface="Consolas"/>
                <a:ea typeface="Consolas"/>
                <a:cs typeface="Consolas"/>
                <a:sym typeface="Consolas"/>
              </a:rPr>
              <a:t>ANGULAR</a:t>
            </a:r>
            <a:r>
              <a:rPr lang="en-US" sz="4800">
                <a:solidFill>
                  <a:srgbClr val="FC33A2"/>
                </a:solidFill>
              </a:rPr>
              <a:t> </a:t>
            </a:r>
            <a:endParaRPr sz="4800">
              <a:solidFill>
                <a:srgbClr val="FC33A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0"/>
          <p:cNvSpPr txBox="1"/>
          <p:nvPr>
            <p:ph type="title"/>
          </p:nvPr>
        </p:nvSpPr>
        <p:spPr>
          <a:xfrm>
            <a:off x="825285" y="177855"/>
            <a:ext cx="10528515" cy="131500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nsolas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КАКВО Е SERVER-</a:t>
            </a:r>
            <a:r>
              <a:rPr lang="en-US">
                <a:solidFill>
                  <a:srgbClr val="CC60AE"/>
                </a:solidFill>
                <a:latin typeface="Consolas"/>
                <a:ea typeface="Consolas"/>
                <a:cs typeface="Consolas"/>
                <a:sym typeface="Consolas"/>
              </a:rPr>
              <a:t>SIDE RENDERING(SSR)</a:t>
            </a:r>
            <a:endParaRPr>
              <a:solidFill>
                <a:srgbClr val="CC60AE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2" name="Google Shape;132;p20"/>
          <p:cNvSpPr txBox="1"/>
          <p:nvPr>
            <p:ph idx="1" type="body"/>
          </p:nvPr>
        </p:nvSpPr>
        <p:spPr>
          <a:xfrm>
            <a:off x="838200" y="1807585"/>
            <a:ext cx="10515600" cy="40249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SSR означава </a:t>
            </a:r>
            <a:r>
              <a:rPr i="1" lang="en-US" sz="2200">
                <a:latin typeface="Times New Roman"/>
                <a:ea typeface="Times New Roman"/>
                <a:cs typeface="Times New Roman"/>
                <a:sym typeface="Times New Roman"/>
              </a:rPr>
              <a:t>Server-Side Rendering</a:t>
            </a: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 — т.е. генериране на HTML на сървъра вместо в браузъра.</a:t>
            </a:r>
            <a:endParaRPr/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В Angular това се постига чрез </a:t>
            </a:r>
            <a:r>
              <a:rPr b="1" lang="en-US" sz="2200">
                <a:latin typeface="Times New Roman"/>
                <a:ea typeface="Times New Roman"/>
                <a:cs typeface="Times New Roman"/>
                <a:sym typeface="Times New Roman"/>
              </a:rPr>
              <a:t>Angular Universal</a:t>
            </a: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 – официалната библиотека, която прави приложението ни SSR-съвместимо.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Използваме пакета</a:t>
            </a:r>
            <a:r>
              <a:rPr lang="en-US" sz="2200">
                <a:solidFill>
                  <a:schemeClr val="accent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@nguniversal/express-engine</a:t>
            </a: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, който интегрира Angular с </a:t>
            </a:r>
            <a:r>
              <a:rPr b="1" lang="en-US" sz="2200">
                <a:latin typeface="Times New Roman"/>
                <a:ea typeface="Times New Roman"/>
                <a:cs typeface="Times New Roman"/>
                <a:sym typeface="Times New Roman"/>
              </a:rPr>
              <a:t>Express сървър</a:t>
            </a: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Times New Roman"/>
                <a:ea typeface="Times New Roman"/>
                <a:cs typeface="Times New Roman"/>
                <a:sym typeface="Times New Roman"/>
              </a:rPr>
              <a:t>Express приема заявките от клиентите и използва Angular, за да рендерира HTML още преди той да достигне до браузъра</a:t>
            </a:r>
            <a:endParaRPr sz="2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1"/>
          <p:cNvSpPr txBox="1"/>
          <p:nvPr>
            <p:ph type="title"/>
          </p:nvPr>
        </p:nvSpPr>
        <p:spPr>
          <a:xfrm>
            <a:off x="619666" y="-10237"/>
            <a:ext cx="10504325" cy="1253401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onsolas"/>
              <a:buNone/>
            </a:pPr>
            <a:r>
              <a:rPr lang="en-US">
                <a:latin typeface="Consolas"/>
                <a:ea typeface="Consolas"/>
                <a:cs typeface="Consolas"/>
                <a:sym typeface="Consolas"/>
              </a:rPr>
              <a:t>ПОТОК НА ЗАЯВКАТА В </a:t>
            </a:r>
            <a:r>
              <a:rPr lang="en-US">
                <a:solidFill>
                  <a:srgbClr val="CC60AE"/>
                </a:solidFill>
                <a:latin typeface="Consolas"/>
                <a:ea typeface="Consolas"/>
                <a:cs typeface="Consolas"/>
                <a:sym typeface="Consolas"/>
              </a:rPr>
              <a:t>SSR ПРИЛОЖЕНИЕ</a:t>
            </a:r>
            <a:endParaRPr>
              <a:solidFill>
                <a:srgbClr val="CC60AE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8" name="Google Shape;138;p21"/>
          <p:cNvSpPr txBox="1"/>
          <p:nvPr>
            <p:ph idx="1" type="body"/>
          </p:nvPr>
        </p:nvSpPr>
        <p:spPr>
          <a:xfrm>
            <a:off x="850295" y="4655910"/>
            <a:ext cx="10503505" cy="1339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Веднага след първата заявка, клиентът получава готов HTML и може да започне да вижда съдържанието още преди Angular да се инициализира напълно от страна на браузъра.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" name="Google Shape;139;p21"/>
          <p:cNvSpPr/>
          <p:nvPr/>
        </p:nvSpPr>
        <p:spPr>
          <a:xfrm>
            <a:off x="838866" y="2156157"/>
            <a:ext cx="10077847" cy="1263006"/>
          </a:xfrm>
          <a:prstGeom prst="roundRect">
            <a:avLst>
              <a:gd fmla="val 16667" name="adj"/>
            </a:avLst>
          </a:prstGeom>
          <a:noFill/>
          <a:ln cap="flat" cmpd="sng" w="12700">
            <a:solidFill>
              <a:srgbClr val="4600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6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40" name="Google Shape;140;p21"/>
          <p:cNvSpPr txBox="1"/>
          <p:nvPr/>
        </p:nvSpPr>
        <p:spPr>
          <a:xfrm>
            <a:off x="1567543" y="2426307"/>
            <a:ext cx="9069009" cy="10054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539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Заявка → Express сървър → Angular Universal →​</a:t>
            </a:r>
            <a:endParaRPr/>
          </a:p>
          <a:p>
            <a:pPr indent="0" lvl="0" marL="0" marR="0" rtl="0" algn="l">
              <a:lnSpc>
                <a:spcPct val="53906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Рендериране на компонентите → HTML → Клиент​</a:t>
            </a:r>
            <a:b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​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radientRiseVTI">
  <a:themeElements>
    <a:clrScheme name="GradientRiseVTI">
      <a:dk1>
        <a:srgbClr val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