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5143500" cx="9144000"/>
  <p:notesSz cx="6858000" cy="9144000"/>
  <p:embeddedFontLst>
    <p:embeddedFont>
      <p:font typeface="Play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Радин Цочев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057D28-1866-479B-AF02-B9F5986512CE}">
  <a:tblStyle styleId="{91057D28-1866-479B-AF02-B9F5986512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Play-bold.fntdata"/><Relationship Id="rId14" Type="http://schemas.openxmlformats.org/officeDocument/2006/relationships/slide" Target="slides/slide6.xml"/><Relationship Id="rId36" Type="http://schemas.openxmlformats.org/officeDocument/2006/relationships/font" Target="fonts/Play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5-08T20:47:40.715">
    <p:pos x="6000" y="0"/>
    <p:text>хмм изглежда много чатско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08ad5886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08ad5886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08ad588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08ad588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6394405f3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6394405f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1af04b3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1af04b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1af04b3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1af04b3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5d164da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5d164da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5d164da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5d164da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6394405f3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56394405f3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6394405f3_4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56394405f3_4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6394405f3_4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56394405f3_4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08ad5886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08ad5886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6394405f3_4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56394405f3_4_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6394405f3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56394405f3_4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6394405f3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56394405f3_4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6394405f3_4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56394405f3_4_1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6394405f3_4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56394405f3_4_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6394405f3_4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56394405f3_4_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6394405f3_4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56394405f3_4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6394405f3_4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56394405f3_4_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6394405f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6394405f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6394405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6394405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6394405f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6394405f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6394405f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6394405f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6394405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6394405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6394405f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6394405f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08ad5886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08ad5886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ен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съдържание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е съдържания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ка разд.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амо заглавие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разен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ъдържание с надпис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а с надпис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вертикален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но заглавие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документация, дизайн, генерация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Екип 3: </a:t>
            </a:r>
            <a:r>
              <a:rPr lang="en"/>
              <a:t>Иво Гьошков, Радин Цочев, Георги Манчев, Иван Иванов, </a:t>
            </a:r>
            <a:r>
              <a:rPr lang="en"/>
              <a:t>Радослав Ангелов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Основни компоненти на спецификацията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Paths - Относителен път до отделна крайна точка.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Components - Съдържа набор от преизползваеми обекти за различни аспекти на OpenAPI спец. (schemas, responses, parameters и други).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Responses - map, изглеждащ така { HTTP-код | предефиниран-отговор }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Защо е толкова популярен?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11700" y="1152475"/>
            <a:ext cx="349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Широка поддръжка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Генериране на код и документация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Стандартизация и съвместимост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Голямо community и много tooling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000" y="1152475"/>
            <a:ext cx="4993301" cy="21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Екосистема Swagger</a:t>
            </a:r>
            <a:endParaRPr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Три от най-използваните инструмента на Swagger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Подобряват: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Проектиране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Документиране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Интегриране</a:t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350" y="2759825"/>
            <a:ext cx="4051875" cy="227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Swagger UI</a:t>
            </a:r>
            <a:endParaRPr/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Swagger	 UI - уеб приложение, което служи за  визуализиране на OpenAPI спецификацият</a:t>
            </a:r>
            <a:r>
              <a:rPr lang="en"/>
              <a:t>а</a:t>
            </a:r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00" y="1960025"/>
            <a:ext cx="8388526" cy="29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Swagger Editor</a:t>
            </a:r>
            <a:endParaRPr/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Swagger Editor - уеб базиран редактор за писане и валидиране на OpenAPI спецификации</a:t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200" y="1877400"/>
            <a:ext cx="6658300" cy="312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Swagger Codegen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Swagger Codegen е библиотека с отворен код, която позволява да генерирате автоматично код за клиент или сървър, на базата на OpenAPI спецификация. Това значително ускорява разработката на приложения и намалява човешките грешки.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1746050" y="153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200"/>
              <a:t>LIVE DEMO</a:t>
            </a:r>
            <a:endParaRPr sz="7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</a:pPr>
            <a:r>
              <a:rPr lang="en"/>
              <a:t>Алтернативи на OpenAPI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/>
          <p:nvPr/>
        </p:nvSpPr>
        <p:spPr>
          <a:xfrm rot="-5400000">
            <a:off x="600075" y="1118507"/>
            <a:ext cx="2500312" cy="2624327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2"/>
          <p:cNvSpPr txBox="1"/>
          <p:nvPr>
            <p:ph type="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lay"/>
              <a:buNone/>
            </a:pPr>
            <a:r>
              <a:rPr lang="en" sz="27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RAML (RESTful API Modeling Language)</a:t>
            </a: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2987" y="663805"/>
            <a:ext cx="5085525" cy="381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а, която съдържа текст, екранна снимка, Шрифт&#10;&#10;Генерираното от ИИ съдържание може да е неправилно."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26" y="782240"/>
            <a:ext cx="8947547" cy="357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API?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550" y="1152475"/>
            <a:ext cx="6467550" cy="35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3839100" y="970875"/>
            <a:ext cx="3609300" cy="3001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idx="1" type="body"/>
          </p:nvPr>
        </p:nvSpPr>
        <p:spPr>
          <a:xfrm>
            <a:off x="628650" y="477674"/>
            <a:ext cx="3886200" cy="4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" sz="2700"/>
              <a:t>Предимства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Ясен и четим YAML синтаксис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Модуларност – поддържа includes, resourceTypes, traits, които улесняват повторното използване на код.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Добър за предварително API планиране – позволява дефиниране на интерфейси преди реалната имплементация.</a:t>
            </a:r>
            <a:endParaRPr sz="1800"/>
          </a:p>
        </p:txBody>
      </p:sp>
      <p:sp>
        <p:nvSpPr>
          <p:cNvPr id="257" name="Google Shape;257;p44"/>
          <p:cNvSpPr txBox="1"/>
          <p:nvPr>
            <p:ph idx="2" type="body"/>
          </p:nvPr>
        </p:nvSpPr>
        <p:spPr>
          <a:xfrm>
            <a:off x="4629150" y="477674"/>
            <a:ext cx="3886200" cy="4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" sz="2700"/>
              <a:t>Недостатъци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Ограничена екосистема – по-малко налични инструменти в сравнение с OpenAPI.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Слаба популярност в индустрията – рядко използван в нови проекти.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Слаба интеграция с CI/CD и DevOps инструменти – по-малко поддръжка от автоматизирани инструменти.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/>
          <p:nvPr/>
        </p:nvSpPr>
        <p:spPr>
          <a:xfrm rot="-5400000">
            <a:off x="600075" y="1118507"/>
            <a:ext cx="2500312" cy="2624327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5"/>
          <p:cNvSpPr txBox="1"/>
          <p:nvPr>
            <p:ph type="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lay"/>
              <a:buNone/>
            </a:pPr>
            <a:r>
              <a:rPr lang="en" sz="27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API Blueprint</a:t>
            </a:r>
            <a:endParaRPr/>
          </a:p>
        </p:txBody>
      </p:sp>
      <p:pic>
        <p:nvPicPr>
          <p:cNvPr descr="Картина, която съдържа екранна снимка, Електриково синьо, място, Графика&#10;&#10;Генерираното от ИИ съдържание може да е неправилно." id="264" name="Google Shape;2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7472" y="482599"/>
            <a:ext cx="4176554" cy="41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а, която съдържа текст, екранна снимка, Шрифт, номер&#10;&#10;Генерираното от ИИ съдържание може да е неправилно."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291" y="333494"/>
            <a:ext cx="7765417" cy="435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idx="1" type="body"/>
          </p:nvPr>
        </p:nvSpPr>
        <p:spPr>
          <a:xfrm>
            <a:off x="628650" y="477675"/>
            <a:ext cx="3886200" cy="4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" sz="2700"/>
              <a:t>Предимства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Markdown синтаксис – изключително лесен за писане и разбиране.</a:t>
            </a:r>
            <a:r>
              <a:rPr lang="en" sz="1800"/>
              <a:t> 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Добър за документация и бърз прототип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Интеграция със симулатори като Apiary – позволява бързо тестване и валидиране на API поведението.</a:t>
            </a:r>
            <a:endParaRPr sz="1800"/>
          </a:p>
        </p:txBody>
      </p:sp>
      <p:sp>
        <p:nvSpPr>
          <p:cNvPr id="275" name="Google Shape;275;p47"/>
          <p:cNvSpPr txBox="1"/>
          <p:nvPr>
            <p:ph idx="2" type="body"/>
          </p:nvPr>
        </p:nvSpPr>
        <p:spPr>
          <a:xfrm>
            <a:off x="4629150" y="477675"/>
            <a:ext cx="3886200" cy="4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" sz="2700"/>
              <a:t>Недостатъци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Ограничени възможности за автоматично генериране на код – не поддържа сложна генерация на сървър или клиент.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Сравнително малка общност и поддръжка – по-малко ресурси и примери.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Не е подходящ за сложни API спецификации – липсва гъвкавост при дефиниране на типове, валидации и зависимости.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/>
          <p:nvPr/>
        </p:nvSpPr>
        <p:spPr>
          <a:xfrm rot="-5400000">
            <a:off x="600075" y="1118507"/>
            <a:ext cx="2500312" cy="2624327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8"/>
          <p:cNvSpPr txBox="1"/>
          <p:nvPr>
            <p:ph type="title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Play"/>
              <a:buNone/>
            </a:pPr>
            <a:r>
              <a:rPr lang="en" sz="27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Postman Collections</a:t>
            </a:r>
            <a:endParaRPr/>
          </a:p>
        </p:txBody>
      </p:sp>
      <p:pic>
        <p:nvPicPr>
          <p:cNvPr descr="Картина, която съдържа кръг, Графика, дизайн, илюстрация&#10;&#10;Генерираното от ИИ съдържание може да е неправилно." id="282" name="Google Shape;28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7472" y="482599"/>
            <a:ext cx="4176554" cy="41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а, която съдържа текст, екранна снимка, дисплей, софтуер&#10;&#10;Генерираното от ИИ съдържание може да е неправилно." id="287" name="Google Shape;28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75" y="300038"/>
            <a:ext cx="542925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/>
          <p:nvPr>
            <p:ph idx="1" type="body"/>
          </p:nvPr>
        </p:nvSpPr>
        <p:spPr>
          <a:xfrm>
            <a:off x="628650" y="477674"/>
            <a:ext cx="3886200" cy="4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" sz="2700"/>
              <a:t>Предимства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Интерактивна среда за тестове</a:t>
            </a:r>
            <a:r>
              <a:rPr lang="en" sz="1800"/>
              <a:t> – </a:t>
            </a:r>
            <a:r>
              <a:rPr lang="en" sz="1800"/>
              <a:t>позволява лесно изпращане на заявки и получаване на отговори.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Удобно споделяне в екип – улеснява колаборация чрез колекции и работни пространства.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Интеграция с CI/CD – поддържа автоматизирани тестове чрез Newman и други инструменти.</a:t>
            </a:r>
            <a:endParaRPr sz="1800"/>
          </a:p>
        </p:txBody>
      </p:sp>
      <p:sp>
        <p:nvSpPr>
          <p:cNvPr id="293" name="Google Shape;293;p50"/>
          <p:cNvSpPr txBox="1"/>
          <p:nvPr>
            <p:ph idx="2" type="body"/>
          </p:nvPr>
        </p:nvSpPr>
        <p:spPr>
          <a:xfrm>
            <a:off x="4629150" y="477674"/>
            <a:ext cx="3886200" cy="4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" sz="2700"/>
              <a:t>Недостатъци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Не е език за описване на API – колекциите не са формална спецификация</a:t>
            </a:r>
            <a:r>
              <a:rPr lang="en" sz="1800"/>
              <a:t> (по-скоро инструмент)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Трудна поддръжка при големи/сложни проекти – липсва йерархия и модуларност като при RAML/OpenAPI.</a:t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Ограничена автоматизация извън Postman екосистемата – по-малко интеграции с външни code generators.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51"/>
          <p:cNvGraphicFramePr/>
          <p:nvPr/>
        </p:nvGraphicFramePr>
        <p:xfrm>
          <a:off x="121974" y="15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{91057D28-1866-479B-AF02-B9F5986512CE}</a:tableStyleId>
              </a:tblPr>
              <a:tblGrid>
                <a:gridCol w="1782875"/>
                <a:gridCol w="1782875"/>
                <a:gridCol w="1782875"/>
                <a:gridCol w="1782875"/>
                <a:gridCol w="1782875"/>
              </a:tblGrid>
              <a:tr h="60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Критерий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OpenAPI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RAML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API Blueprint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Postman Collections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Популярност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⭐⭐⭐⭐⭐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⭐⭐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⭐⭐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⭐⭐⭐⭐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Поддръжка от инструменти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Отлична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Средна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Слаба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Много добра (в Postman)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Четимост за хора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Средна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Добра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Отлична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Отлична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Генериране на код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Да (Swagger/OpenAPI tools)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Ограничено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Почти никакво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Не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Подходящ за дизайн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Да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Да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Да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Не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Подходящ за тестване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Ограничено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Не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С Apiary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Отлично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Кога да се използва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Най-добър all-around избор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Ако искаш модуларност и яснота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За документация с Markdown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За тестване и споделяне на заявки</a:t>
                      </a:r>
                      <a:endParaRPr sz="1100"/>
                    </a:p>
                  </a:txBody>
                  <a:tcPr marT="29150" marB="29150" marR="58275" marL="58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325" y="511725"/>
            <a:ext cx="5978525" cy="41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03" y="-40300"/>
            <a:ext cx="77113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00" y="696625"/>
            <a:ext cx="6668599" cy="37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Дизайн на API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350" y="1290627"/>
            <a:ext cx="6970175" cy="29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1800" y="58900"/>
            <a:ext cx="1843000" cy="18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Документация на API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150" y="1152472"/>
            <a:ext cx="5190025" cy="3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Специализирани инструменти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Интеграция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Автоматизация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Четимост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Стандартизация </a:t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375" y="959650"/>
            <a:ext cx="2171124" cy="217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613" y="3331425"/>
            <a:ext cx="404812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представлява OpenAPI?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879650"/>
            <a:ext cx="8520600" cy="26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Спецификация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Независима от езика на програмиране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Работи с HTTP APIs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Лесно четима и от човек и от машина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756" y="0"/>
            <a:ext cx="3596844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на Office">
  <a:themeElements>
    <a:clrScheme name="О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