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31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0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12192000" cy="6858000"/>
  <p:notesSz cx="7772400" cy="100584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6E9C23F-E476-4386-A6BC-6A813BB7159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FE5203-ADF3-4AF0-AE84-06379BA3E45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BEE3A8-3474-4930-8A31-88CADB04FBB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C3DBC2-1946-4AE1-AC2E-F1339AAA96C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2D1DF6D-0A07-4CF8-B5C4-F9AEDEE2687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38DF80F-D49B-4CD3-B056-7B7EB03D4B1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FC2ECE2-0744-4D3E-A4C5-97FA8E2220E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83BCEA-F308-40D7-AF1E-66CB5967435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107C81D-2212-4379-BDAA-3334FA5A5EC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472741-A7FE-4128-8999-96E72189377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C4425D-1390-4907-962B-6EA5B983470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CC99E93-5B24-4B0C-8B3B-ECEDE25852CE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CAD55D-9121-486D-A775-F1F1CC60725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85B573C-E3E1-415E-9E3E-76E3C1B10BB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E725D75-8850-40ED-9AB7-F4D6B0366A5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323D1CC-924B-4519-B05A-49E6AE3D09C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C663D07-FECC-42B8-ADE8-471D4164E58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CAD66A5-80E1-4B3B-8A88-7C87B94FC0E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218BFB3-DAE5-47D6-9FC5-45E5B9A8390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D95A0CF-173D-492C-ADD7-FCBCF4547D0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78C23A1-3CBC-4F04-94D3-BDA9E8E079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1D096FB-F406-442C-A271-7965470C2C7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490B92-3C3A-4045-9CCA-0F943FC71B6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D0625C0-CBEF-403F-8180-89F1B6562C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EEE29A4-7E21-4559-A1C8-5984E089DD7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9D34E9E-AB47-4E63-8B07-DCE10519AB5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12D8EB0-BE04-433C-8B1E-DB75EABA695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0E3BAA3-C7A4-4AD4-978F-0DDD67D3FAD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734A562-580E-4437-9BE5-9D4F277F167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F59D614-81F2-45E6-A5D1-E6C02CF3695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3EDDA31-E217-4D38-A2B7-B3C22D91219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E9B261-EDC3-4FF1-A1F5-739D4C7A26B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2FABA88-6633-4918-B652-0D9DEA84581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509D4B9-EF24-4FF4-9B72-33EB6F5D134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33A7A1-9150-40A6-8FF9-724D0AE382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0D5A81-8905-4C65-8E8E-604DC92A586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CCDABE1-D9B7-4C5B-9C9F-995A259794D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4FB53FE-768C-4DFD-9F50-029285D18A8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894C01-BFC2-466B-885E-3B10A6BE59E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3467ED0-E9A7-47BD-B5ED-B9F52BF0D5B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F1BE7F6-D600-4ACE-B2FC-1332598E34E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F6DD155-C5C0-439A-B687-A12965C6AF2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1650B9A-BBB5-4592-9AF1-30BFF5B2766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AB2E53-012F-4FDB-B176-686126946D2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D427A6-2E30-48C1-BD41-DE23B828114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DE3592-7850-41E6-9284-E991368744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AAAAB41-CF66-44F3-869D-14DBDAFD6F1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C324B17-4851-489B-A352-935CA06E588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CE4508-E5A4-4C46-A9ED-7E9CF41F8F0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8EF42C3-A651-4665-ADDE-30418280A3B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CB054F-587D-43B4-A4A5-0BBDFB8B5A4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193696D-0E74-40BF-98D8-D4335EF784F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53568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6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6000" b="1" strike="noStrike" spc="-1">
                <a:solidFill>
                  <a:srgbClr val="000000"/>
                </a:solidFill>
                <a:latin typeface="Times New Roman"/>
              </a:rPr>
              <a:t>First-Class Citizens Functions, Closures </a:t>
            </a:r>
            <a:r>
              <a:rPr lang="ru-RU" sz="6000" b="1" strike="noStrike" spc="-1">
                <a:solidFill>
                  <a:srgbClr val="000000"/>
                </a:solidFill>
                <a:latin typeface="Times New Roman"/>
              </a:rPr>
              <a:t>и ФП библиотеки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bg-BG" sz="3200" b="0" strike="noStrike" spc="-1">
                <a:solidFill>
                  <a:srgbClr val="000000"/>
                </a:solidFill>
                <a:latin typeface="Times New Roman"/>
              </a:rPr>
              <a:t>от: екип 5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5"/>
          <p:cNvPicPr/>
          <p:nvPr/>
        </p:nvPicPr>
        <p:blipFill>
          <a:blip r:embed="rId2"/>
          <a:stretch/>
        </p:blipFill>
        <p:spPr>
          <a:xfrm>
            <a:off x="1426704" y="343302"/>
            <a:ext cx="10765296" cy="6110273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1208" y="374904"/>
            <a:ext cx="8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3"/>
          <p:cNvPicPr/>
          <p:nvPr/>
        </p:nvPicPr>
        <p:blipFill>
          <a:blip r:embed="rId2"/>
          <a:stretch/>
        </p:blipFill>
        <p:spPr>
          <a:xfrm>
            <a:off x="1444992" y="345068"/>
            <a:ext cx="10747008" cy="5991363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1208" y="374904"/>
            <a:ext cx="8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5"/>
          <p:cNvPicPr/>
          <p:nvPr/>
        </p:nvPicPr>
        <p:blipFill>
          <a:blip r:embed="rId2"/>
          <a:srcRect r="51181"/>
          <a:stretch/>
        </p:blipFill>
        <p:spPr>
          <a:xfrm>
            <a:off x="2313432" y="165600"/>
            <a:ext cx="9047880" cy="6692400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" y="795528"/>
            <a:ext cx="179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3"/>
          <p:cNvPicPr/>
          <p:nvPr/>
        </p:nvPicPr>
        <p:blipFill>
          <a:blip r:embed="rId2"/>
          <a:srcRect r="51343"/>
          <a:stretch/>
        </p:blipFill>
        <p:spPr>
          <a:xfrm>
            <a:off x="2340864" y="105168"/>
            <a:ext cx="8917056" cy="6533376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8640" y="777240"/>
            <a:ext cx="179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5"/>
          <p:cNvPicPr/>
          <p:nvPr/>
        </p:nvPicPr>
        <p:blipFill>
          <a:blip r:embed="rId2"/>
          <a:srcRect r="63322"/>
          <a:stretch/>
        </p:blipFill>
        <p:spPr>
          <a:xfrm>
            <a:off x="2714616" y="283464"/>
            <a:ext cx="8603640" cy="6444504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" y="795528"/>
            <a:ext cx="179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3"/>
          <p:cNvPicPr/>
          <p:nvPr/>
        </p:nvPicPr>
        <p:blipFill>
          <a:blip r:embed="rId2"/>
          <a:srcRect r="55248"/>
          <a:stretch/>
        </p:blipFill>
        <p:spPr>
          <a:xfrm>
            <a:off x="2217672" y="105480"/>
            <a:ext cx="9213480" cy="6752520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" y="795528"/>
            <a:ext cx="179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/>
          </p:nvPr>
        </p:nvSpPr>
        <p:spPr>
          <a:xfrm>
            <a:off x="829440" y="182880"/>
            <a:ext cx="10515240" cy="584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80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80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8000" b="1" strike="noStrike" spc="-1">
                <a:solidFill>
                  <a:srgbClr val="000000"/>
                </a:solidFill>
                <a:latin typeface="Times New Roman"/>
              </a:rPr>
              <a:t>Closures</a:t>
            </a:r>
            <a:endParaRPr lang="en-US" sz="8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1. Пътят към </a:t>
            </a: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Closures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Какво става с променливите, които са били част от една функция, но трябва да се използват по-късно?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Picture 3"/>
          <p:cNvPicPr/>
          <p:nvPr/>
        </p:nvPicPr>
        <p:blipFill>
          <a:blip r:embed="rId2"/>
          <a:stretch/>
        </p:blipFill>
        <p:spPr>
          <a:xfrm>
            <a:off x="838080" y="2752200"/>
            <a:ext cx="9568080" cy="4000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243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en-US" sz="4400" b="1" strike="noStrike" spc="-1" dirty="0">
                <a:solidFill>
                  <a:srgbClr val="000000"/>
                </a:solidFill>
                <a:latin typeface="Times New Roman"/>
              </a:rPr>
              <a:t>Closures</a:t>
            </a:r>
            <a:r>
              <a:rPr lang="de-DE" sz="4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bg-BG" sz="4400" b="1" strike="noStrike" spc="-1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de-DE" sz="4400" b="1" strike="noStrike" spc="-1" dirty="0">
                <a:solidFill>
                  <a:srgbClr val="000000"/>
                </a:solidFill>
                <a:latin typeface="Times New Roman"/>
              </a:rPr>
              <a:t>Javascript</a:t>
            </a:r>
            <a:r>
              <a:rPr lang="bg-BG" sz="4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38080" y="15688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Closure е функция, която запазва достъп до обкръжаващата ѝ лексикална област на видимост, дори след като тази област е затворена.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Closure позволява на вътрешната функция да “помни” променливите от обкръжаващата я функция, дори след като тя се е изпълнила.”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3"/>
          <p:cNvPicPr/>
          <p:nvPr/>
        </p:nvPicPr>
        <p:blipFill>
          <a:blip r:embed="rId2"/>
          <a:stretch/>
        </p:blipFill>
        <p:spPr>
          <a:xfrm>
            <a:off x="90720" y="186480"/>
            <a:ext cx="11938320" cy="631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/>
          </p:nvPr>
        </p:nvSpPr>
        <p:spPr>
          <a:xfrm>
            <a:off x="838080" y="226440"/>
            <a:ext cx="10515240" cy="5950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bg-BG" sz="7200" b="1" strike="noStrike" spc="-1">
                <a:solidFill>
                  <a:srgbClr val="000000"/>
                </a:solidFill>
                <a:latin typeface="Times New Roman"/>
              </a:rPr>
              <a:t>Функциите като </a:t>
            </a:r>
            <a:endParaRPr lang="en-US" sz="72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bg-BG" sz="7200" b="1" strike="noStrike" spc="-1">
                <a:solidFill>
                  <a:srgbClr val="000000"/>
                </a:solidFill>
                <a:latin typeface="Times New Roman"/>
              </a:rPr>
              <a:t>"First class citizens" </a:t>
            </a:r>
            <a:endParaRPr lang="en-US" sz="72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bg-BG" sz="7200" b="1" strike="noStrike" spc="-1">
                <a:solidFill>
                  <a:srgbClr val="000000"/>
                </a:solidFill>
                <a:latin typeface="Times New Roman"/>
              </a:rPr>
              <a:t>в езиците за програмине</a:t>
            </a:r>
            <a:endParaRPr lang="en-US" sz="7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"/>
          <p:cNvPicPr/>
          <p:nvPr/>
        </p:nvPicPr>
        <p:blipFill>
          <a:blip r:embed="rId2"/>
          <a:stretch/>
        </p:blipFill>
        <p:spPr>
          <a:xfrm>
            <a:off x="1316520" y="0"/>
            <a:ext cx="955872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"/>
          <p:cNvPicPr/>
          <p:nvPr/>
        </p:nvPicPr>
        <p:blipFill>
          <a:blip r:embed="rId2"/>
          <a:stretch/>
        </p:blipFill>
        <p:spPr>
          <a:xfrm>
            <a:off x="0" y="852120"/>
            <a:ext cx="12191760" cy="515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"/>
          <p:cNvPicPr/>
          <p:nvPr/>
        </p:nvPicPr>
        <p:blipFill>
          <a:blip r:embed="rId2"/>
          <a:stretch/>
        </p:blipFill>
        <p:spPr>
          <a:xfrm>
            <a:off x="0" y="544680"/>
            <a:ext cx="12191760" cy="576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"/>
          <p:cNvPicPr/>
          <p:nvPr/>
        </p:nvPicPr>
        <p:blipFill>
          <a:blip r:embed="rId2"/>
          <a:stretch/>
        </p:blipFill>
        <p:spPr>
          <a:xfrm>
            <a:off x="0" y="1124280"/>
            <a:ext cx="12191760" cy="460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"/>
          <p:cNvPicPr/>
          <p:nvPr/>
        </p:nvPicPr>
        <p:blipFill>
          <a:blip r:embed="rId2"/>
          <a:stretch/>
        </p:blipFill>
        <p:spPr>
          <a:xfrm>
            <a:off x="0" y="635040"/>
            <a:ext cx="12191760" cy="558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"/>
          <p:cNvPicPr/>
          <p:nvPr/>
        </p:nvPicPr>
        <p:blipFill>
          <a:blip r:embed="rId2"/>
          <a:stretch/>
        </p:blipFill>
        <p:spPr>
          <a:xfrm>
            <a:off x="740160" y="0"/>
            <a:ext cx="1023228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"/>
          <p:cNvPicPr/>
          <p:nvPr/>
        </p:nvPicPr>
        <p:blipFill>
          <a:blip r:embed="rId2"/>
          <a:stretch/>
        </p:blipFill>
        <p:spPr>
          <a:xfrm>
            <a:off x="1167120" y="0"/>
            <a:ext cx="95180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"/>
          <p:cNvPicPr/>
          <p:nvPr/>
        </p:nvPicPr>
        <p:blipFill>
          <a:blip r:embed="rId2"/>
          <a:stretch/>
        </p:blipFill>
        <p:spPr>
          <a:xfrm>
            <a:off x="1724400" y="0"/>
            <a:ext cx="860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1"/>
          <p:cNvPicPr/>
          <p:nvPr/>
        </p:nvPicPr>
        <p:blipFill>
          <a:blip r:embed="rId2"/>
          <a:stretch/>
        </p:blipFill>
        <p:spPr>
          <a:xfrm>
            <a:off x="0" y="-38880"/>
            <a:ext cx="12191760" cy="693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38080" y="243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 dirty="0">
                <a:solidFill>
                  <a:srgbClr val="000000"/>
                </a:solidFill>
                <a:latin typeface="Times New Roman"/>
              </a:rPr>
              <a:t>2.1 Емулиране на частни методи с closure-и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6" name="Picture 195"/>
          <p:cNvPicPr/>
          <p:nvPr/>
        </p:nvPicPr>
        <p:blipFill>
          <a:blip r:embed="rId2"/>
          <a:stretch/>
        </p:blipFill>
        <p:spPr>
          <a:xfrm>
            <a:off x="2171880" y="1783080"/>
            <a:ext cx="2400120" cy="49903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96"/>
          <p:cNvPicPr/>
          <p:nvPr/>
        </p:nvPicPr>
        <p:blipFill>
          <a:blip r:embed="rId3"/>
          <a:stretch/>
        </p:blipFill>
        <p:spPr>
          <a:xfrm>
            <a:off x="5668200" y="2798640"/>
            <a:ext cx="3173400" cy="2266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/>
          </p:nvPr>
        </p:nvSpPr>
        <p:spPr>
          <a:xfrm>
            <a:off x="408312" y="905256"/>
            <a:ext cx="10515240" cy="4333608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Обекти, които са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class citizens 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могат да се обработват по същия начин като основните типове данни.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Свойства на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first class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citizens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Могат да бъдат присвоени на променливи</a:t>
            </a:r>
          </a:p>
          <a:p>
            <a:pPr>
              <a:spcBef>
                <a:spcPts val="1800"/>
              </a:spcBef>
            </a:pP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Могат да бъдат подадени като аргументи на функции</a:t>
            </a:r>
          </a:p>
          <a:p>
            <a:pPr>
              <a:spcBef>
                <a:spcPts val="1800"/>
              </a:spcBef>
            </a:pP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Могат да бъдат върнати от функции</a:t>
            </a:r>
          </a:p>
          <a:p>
            <a:pPr>
              <a:spcBef>
                <a:spcPts val="1800"/>
              </a:spcBef>
            </a:pP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Могат да бъдат съхранявани в структури от данни</a:t>
            </a:r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81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243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2.1 Емулиране на частни методи с closure-и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9" name="Picture 198"/>
          <p:cNvPicPr/>
          <p:nvPr/>
        </p:nvPicPr>
        <p:blipFill>
          <a:blip r:embed="rId2"/>
          <a:stretch/>
        </p:blipFill>
        <p:spPr>
          <a:xfrm>
            <a:off x="2134440" y="2671200"/>
            <a:ext cx="7099200" cy="251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8080" y="243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2.2 Верига от обхвати на closure-и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1" name="Picture 200"/>
          <p:cNvPicPr/>
          <p:nvPr/>
        </p:nvPicPr>
        <p:blipFill>
          <a:blip r:embed="rId2"/>
          <a:stretch/>
        </p:blipFill>
        <p:spPr>
          <a:xfrm>
            <a:off x="3886200" y="1553760"/>
            <a:ext cx="2971800" cy="507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243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2.3 Closure-и в блок и модул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3" name="Picture 202"/>
          <p:cNvPicPr/>
          <p:nvPr/>
        </p:nvPicPr>
        <p:blipFill>
          <a:blip r:embed="rId2"/>
          <a:stretch/>
        </p:blipFill>
        <p:spPr>
          <a:xfrm>
            <a:off x="2971800" y="2286000"/>
            <a:ext cx="3935160" cy="3769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38080" y="243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2.3 Closure-и в блок и модул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" name="Picture 204"/>
          <p:cNvPicPr/>
          <p:nvPr/>
        </p:nvPicPr>
        <p:blipFill>
          <a:blip r:embed="rId2"/>
          <a:stretch/>
        </p:blipFill>
        <p:spPr>
          <a:xfrm>
            <a:off x="372600" y="2971800"/>
            <a:ext cx="3812760" cy="20574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205"/>
          <p:cNvPicPr/>
          <p:nvPr/>
        </p:nvPicPr>
        <p:blipFill>
          <a:blip r:embed="rId3"/>
          <a:stretch/>
        </p:blipFill>
        <p:spPr>
          <a:xfrm>
            <a:off x="4163400" y="3281400"/>
            <a:ext cx="3886200" cy="124200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206"/>
          <p:cNvPicPr/>
          <p:nvPr/>
        </p:nvPicPr>
        <p:blipFill>
          <a:blip r:embed="rId4"/>
          <a:stretch/>
        </p:blipFill>
        <p:spPr>
          <a:xfrm>
            <a:off x="8038440" y="3070440"/>
            <a:ext cx="3848760" cy="188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38080" y="243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2.4 Грешки при създаване на closure-и в цикли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9" name="Picture 208"/>
          <p:cNvPicPr/>
          <p:nvPr/>
        </p:nvPicPr>
        <p:blipFill>
          <a:blip r:embed="rId2"/>
          <a:stretch/>
        </p:blipFill>
        <p:spPr>
          <a:xfrm>
            <a:off x="3128400" y="1043280"/>
            <a:ext cx="5486400" cy="581004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209"/>
          <p:cNvPicPr/>
          <p:nvPr/>
        </p:nvPicPr>
        <p:blipFill>
          <a:blip r:embed="rId3"/>
          <a:stretch/>
        </p:blipFill>
        <p:spPr>
          <a:xfrm>
            <a:off x="8395200" y="4343400"/>
            <a:ext cx="2120400" cy="1239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38080" y="243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2.4 Грешки при създаване на closure-и в цикли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2" name="Picture 211"/>
          <p:cNvPicPr/>
          <p:nvPr/>
        </p:nvPicPr>
        <p:blipFill>
          <a:blip r:embed="rId2"/>
          <a:stretch/>
        </p:blipFill>
        <p:spPr>
          <a:xfrm>
            <a:off x="3042360" y="1107000"/>
            <a:ext cx="5822280" cy="5648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8080" y="243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2.4 Грешки при създаване на closure-и в цикли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213"/>
          <p:cNvPicPr/>
          <p:nvPr/>
        </p:nvPicPr>
        <p:blipFill>
          <a:blip r:embed="rId2"/>
          <a:stretch/>
        </p:blipFill>
        <p:spPr>
          <a:xfrm>
            <a:off x="685800" y="2743200"/>
            <a:ext cx="4654800" cy="215244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214"/>
          <p:cNvPicPr/>
          <p:nvPr/>
        </p:nvPicPr>
        <p:blipFill>
          <a:blip r:embed="rId3"/>
          <a:stretch/>
        </p:blipFill>
        <p:spPr>
          <a:xfrm>
            <a:off x="6136200" y="1790640"/>
            <a:ext cx="4118760" cy="171036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215"/>
          <p:cNvPicPr/>
          <p:nvPr/>
        </p:nvPicPr>
        <p:blipFill>
          <a:blip r:embed="rId4"/>
          <a:stretch/>
        </p:blipFill>
        <p:spPr>
          <a:xfrm>
            <a:off x="6145920" y="4055760"/>
            <a:ext cx="4429080" cy="19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216"/>
          <p:cNvPicPr/>
          <p:nvPr/>
        </p:nvPicPr>
        <p:blipFill>
          <a:blip r:embed="rId5"/>
          <a:stretch/>
        </p:blipFill>
        <p:spPr>
          <a:xfrm>
            <a:off x="9601200" y="2583720"/>
            <a:ext cx="1175040" cy="84528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217"/>
          <p:cNvPicPr/>
          <p:nvPr/>
        </p:nvPicPr>
        <p:blipFill>
          <a:blip r:embed="rId6"/>
          <a:stretch/>
        </p:blipFill>
        <p:spPr>
          <a:xfrm>
            <a:off x="9405360" y="4965840"/>
            <a:ext cx="2181240" cy="154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/>
          </p:nvPr>
        </p:nvSpPr>
        <p:spPr>
          <a:xfrm>
            <a:off x="838080" y="374400"/>
            <a:ext cx="10515240" cy="580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8000" b="1" strike="noStrike" spc="-1">
                <a:solidFill>
                  <a:srgbClr val="000000"/>
                </a:solidFill>
                <a:latin typeface="Times New Roman"/>
              </a:rPr>
              <a:t>Lodas</a:t>
            </a:r>
            <a:r>
              <a:rPr lang="en-US" sz="8000" b="1" strike="noStrike" spc="-1">
                <a:solidFill>
                  <a:srgbClr val="000000"/>
                </a:solidFill>
                <a:latin typeface="Times New Roman"/>
              </a:rPr>
              <a:t>h</a:t>
            </a:r>
            <a:endParaRPr lang="en-US" sz="8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3"/>
          <p:cNvPicPr/>
          <p:nvPr/>
        </p:nvPicPr>
        <p:blipFill>
          <a:blip r:embed="rId2"/>
          <a:stretch/>
        </p:blipFill>
        <p:spPr>
          <a:xfrm>
            <a:off x="427320" y="2047680"/>
            <a:ext cx="3248280" cy="42260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4"/>
          <p:cNvPicPr/>
          <p:nvPr/>
        </p:nvPicPr>
        <p:blipFill>
          <a:blip r:embed="rId3"/>
          <a:stretch/>
        </p:blipFill>
        <p:spPr>
          <a:xfrm>
            <a:off x="4079520" y="2047680"/>
            <a:ext cx="3307680" cy="4236480"/>
          </a:xfrm>
          <a:prstGeom prst="rect">
            <a:avLst/>
          </a:prstGeom>
          <a:ln w="0">
            <a:noFill/>
          </a:ln>
        </p:spPr>
      </p:pic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47120" y="3826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1. Масиви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11"/>
          <p:cNvPicPr/>
          <p:nvPr/>
        </p:nvPicPr>
        <p:blipFill>
          <a:blip r:embed="rId4"/>
          <a:stretch/>
        </p:blipFill>
        <p:spPr>
          <a:xfrm>
            <a:off x="7791120" y="2047680"/>
            <a:ext cx="3399120" cy="4248360"/>
          </a:xfrm>
          <a:prstGeom prst="rect">
            <a:avLst/>
          </a:prstGeom>
          <a:ln w="0">
            <a:noFill/>
          </a:ln>
        </p:spPr>
      </p:pic>
      <p:sp>
        <p:nvSpPr>
          <p:cNvPr id="225" name="Rectangle 5"/>
          <p:cNvSpPr/>
          <p:nvPr/>
        </p:nvSpPr>
        <p:spPr>
          <a:xfrm>
            <a:off x="447120" y="1508040"/>
            <a:ext cx="32630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</a:rPr>
              <a:t>const _ = require('lodash');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38080" y="3391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1. Масиви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7" name="Picture 5"/>
          <p:cNvPicPr/>
          <p:nvPr/>
        </p:nvPicPr>
        <p:blipFill>
          <a:blip r:embed="rId2"/>
          <a:stretch/>
        </p:blipFill>
        <p:spPr>
          <a:xfrm>
            <a:off x="5654160" y="1664640"/>
            <a:ext cx="4334040" cy="15051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6"/>
          <p:cNvPicPr/>
          <p:nvPr/>
        </p:nvPicPr>
        <p:blipFill>
          <a:blip r:embed="rId3"/>
          <a:srcRect t="2773"/>
          <a:stretch/>
        </p:blipFill>
        <p:spPr>
          <a:xfrm>
            <a:off x="5654160" y="3335400"/>
            <a:ext cx="3086280" cy="1541160"/>
          </a:xfrm>
          <a:prstGeom prst="rect">
            <a:avLst/>
          </a:prstGeom>
          <a:ln w="0">
            <a:noFill/>
          </a:ln>
        </p:spPr>
      </p:pic>
      <p:grpSp>
        <p:nvGrpSpPr>
          <p:cNvPr id="229" name="Group 1"/>
          <p:cNvGrpSpPr/>
          <p:nvPr/>
        </p:nvGrpSpPr>
        <p:grpSpPr>
          <a:xfrm>
            <a:off x="621360" y="1664640"/>
            <a:ext cx="4816080" cy="3211560"/>
            <a:chOff x="621360" y="1664640"/>
            <a:chExt cx="4816080" cy="3211560"/>
          </a:xfrm>
        </p:grpSpPr>
        <p:pic>
          <p:nvPicPr>
            <p:cNvPr id="230" name="Picture 3"/>
            <p:cNvPicPr/>
            <p:nvPr/>
          </p:nvPicPr>
          <p:blipFill>
            <a:blip r:embed="rId4"/>
            <a:srcRect b="51093"/>
            <a:stretch/>
          </p:blipFill>
          <p:spPr>
            <a:xfrm>
              <a:off x="621720" y="1664640"/>
              <a:ext cx="4815720" cy="2166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1" name="Picture 8"/>
            <p:cNvPicPr/>
            <p:nvPr/>
          </p:nvPicPr>
          <p:blipFill>
            <a:blip r:embed="rId4"/>
            <a:srcRect t="76460" b="-37"/>
            <a:stretch/>
          </p:blipFill>
          <p:spPr>
            <a:xfrm>
              <a:off x="621360" y="3831480"/>
              <a:ext cx="4815720" cy="10447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32" name="Picture 9"/>
          <p:cNvPicPr/>
          <p:nvPr/>
        </p:nvPicPr>
        <p:blipFill>
          <a:blip r:embed="rId5"/>
          <a:srcRect t="9350"/>
          <a:stretch/>
        </p:blipFill>
        <p:spPr>
          <a:xfrm>
            <a:off x="9071640" y="3335400"/>
            <a:ext cx="2819520" cy="154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3"/>
          <p:cNvPicPr/>
          <p:nvPr/>
        </p:nvPicPr>
        <p:blipFill>
          <a:blip r:embed="rId2"/>
          <a:stretch/>
        </p:blipFill>
        <p:spPr>
          <a:xfrm>
            <a:off x="3118104" y="12600"/>
            <a:ext cx="7918704" cy="684540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5176" y="374904"/>
            <a:ext cx="278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2. </a:t>
            </a: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Обекти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4" name="Picture 4"/>
          <p:cNvPicPr/>
          <p:nvPr/>
        </p:nvPicPr>
        <p:blipFill>
          <a:blip r:embed="rId2"/>
          <a:stretch/>
        </p:blipFill>
        <p:spPr>
          <a:xfrm>
            <a:off x="7506720" y="1567440"/>
            <a:ext cx="4310280" cy="343080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5"/>
          <p:cNvPicPr/>
          <p:nvPr/>
        </p:nvPicPr>
        <p:blipFill>
          <a:blip r:embed="rId3"/>
          <a:stretch/>
        </p:blipFill>
        <p:spPr>
          <a:xfrm>
            <a:off x="838080" y="1558800"/>
            <a:ext cx="6382440" cy="343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3. Низове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Picture 3"/>
          <p:cNvPicPr/>
          <p:nvPr/>
        </p:nvPicPr>
        <p:blipFill>
          <a:blip r:embed="rId2"/>
          <a:stretch/>
        </p:blipFill>
        <p:spPr>
          <a:xfrm>
            <a:off x="838080" y="1690560"/>
            <a:ext cx="4726080" cy="38390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6"/>
          <p:cNvPicPr/>
          <p:nvPr/>
        </p:nvPicPr>
        <p:blipFill>
          <a:blip r:embed="rId3"/>
          <a:srcRect t="38013"/>
          <a:stretch/>
        </p:blipFill>
        <p:spPr>
          <a:xfrm>
            <a:off x="6009480" y="1690560"/>
            <a:ext cx="5599440" cy="383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3"/>
          <p:cNvPicPr/>
          <p:nvPr/>
        </p:nvPicPr>
        <p:blipFill>
          <a:blip r:embed="rId2"/>
          <a:srcRect t="8458"/>
          <a:stretch/>
        </p:blipFill>
        <p:spPr>
          <a:xfrm>
            <a:off x="5183640" y="1558800"/>
            <a:ext cx="6295320" cy="14104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4"/>
          <p:cNvPicPr/>
          <p:nvPr/>
        </p:nvPicPr>
        <p:blipFill>
          <a:blip r:embed="rId3"/>
          <a:stretch/>
        </p:blipFill>
        <p:spPr>
          <a:xfrm>
            <a:off x="923760" y="1558800"/>
            <a:ext cx="3882960" cy="5068080"/>
          </a:xfrm>
          <a:prstGeom prst="rect">
            <a:avLst/>
          </a:prstGeom>
          <a:ln w="0">
            <a:noFill/>
          </a:ln>
        </p:spPr>
      </p:pic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3. Низове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4. Други функции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3" name="Picture 3"/>
          <p:cNvPicPr/>
          <p:nvPr/>
        </p:nvPicPr>
        <p:blipFill>
          <a:blip r:embed="rId2"/>
          <a:stretch/>
        </p:blipFill>
        <p:spPr>
          <a:xfrm>
            <a:off x="909000" y="1629360"/>
            <a:ext cx="4991400" cy="311616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6"/>
          <p:cNvPicPr/>
          <p:nvPr/>
        </p:nvPicPr>
        <p:blipFill>
          <a:blip r:embed="rId3"/>
          <a:stretch/>
        </p:blipFill>
        <p:spPr>
          <a:xfrm>
            <a:off x="6095880" y="1629360"/>
            <a:ext cx="5812560" cy="311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/>
          </p:nvPr>
        </p:nvSpPr>
        <p:spPr>
          <a:xfrm>
            <a:off x="838080" y="478800"/>
            <a:ext cx="10515240" cy="5697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8000" b="1" strike="noStrike" spc="-1">
                <a:solidFill>
                  <a:srgbClr val="000000"/>
                </a:solidFill>
                <a:latin typeface="Times New Roman"/>
              </a:rPr>
              <a:t>Lodas</a:t>
            </a:r>
            <a:r>
              <a:rPr lang="en-US" sz="8000" b="1" strike="noStrike" spc="-1">
                <a:solidFill>
                  <a:srgbClr val="000000"/>
                </a:solidFill>
                <a:latin typeface="Times New Roman"/>
              </a:rPr>
              <a:t>h/FP</a:t>
            </a:r>
            <a:r>
              <a:rPr lang="bg-BG" sz="80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8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1.Immutable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7" name="Контейнер за съдържание 3" descr="Картина, която съдържа текст, екранна снимка, Шрифт, дизайн&#10;&#10;Генерирано от ИИ съдържание може да е неправилно."/>
          <p:cNvPicPr/>
          <p:nvPr/>
        </p:nvPicPr>
        <p:blipFill>
          <a:blip r:embed="rId2"/>
          <a:stretch/>
        </p:blipFill>
        <p:spPr>
          <a:xfrm>
            <a:off x="0" y="983880"/>
            <a:ext cx="6730200" cy="3840480"/>
          </a:xfrm>
          <a:prstGeom prst="rect">
            <a:avLst/>
          </a:prstGeom>
          <a:ln w="0">
            <a:noFill/>
          </a:ln>
        </p:spPr>
      </p:pic>
      <p:pic>
        <p:nvPicPr>
          <p:cNvPr id="248" name="Контейнер за съдържание 10" descr="Картина, която съдържа текст, екранна снимка, Шрифт&#10;&#10;Генерирано от ИИ съдържание може да е неправилно."/>
          <p:cNvPicPr/>
          <p:nvPr/>
        </p:nvPicPr>
        <p:blipFill>
          <a:blip r:embed="rId3"/>
          <a:stretch/>
        </p:blipFill>
        <p:spPr>
          <a:xfrm>
            <a:off x="4980600" y="2904480"/>
            <a:ext cx="7420320" cy="3939120"/>
          </a:xfrm>
          <a:prstGeom prst="rect">
            <a:avLst/>
          </a:prstGeom>
          <a:ln w="0">
            <a:noFill/>
          </a:ln>
        </p:spPr>
      </p:pic>
      <p:sp>
        <p:nvSpPr>
          <p:cNvPr id="249" name="Текстово поле 8"/>
          <p:cNvSpPr/>
          <p:nvPr/>
        </p:nvSpPr>
        <p:spPr>
          <a:xfrm>
            <a:off x="796320" y="4039560"/>
            <a:ext cx="418392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400" b="0" i="1" strike="noStrike" spc="-1">
                <a:solidFill>
                  <a:srgbClr val="000000"/>
                </a:solidFill>
                <a:latin typeface="Times New Roman"/>
              </a:rPr>
              <a:t>lodash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Текстово поле 9"/>
          <p:cNvSpPr/>
          <p:nvPr/>
        </p:nvSpPr>
        <p:spPr>
          <a:xfrm>
            <a:off x="10339560" y="3278520"/>
            <a:ext cx="27428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highlight>
                  <a:srgbClr val="F5F5F5"/>
                </a:highlight>
                <a:latin typeface="Times New Roman"/>
              </a:rPr>
              <a:t>​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lodash/fp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Текстово поле 10"/>
          <p:cNvSpPr/>
          <p:nvPr/>
        </p:nvSpPr>
        <p:spPr>
          <a:xfrm>
            <a:off x="6719040" y="1095480"/>
            <a:ext cx="4956480" cy="11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400" b="0" strike="noStrike" spc="-1">
                <a:solidFill>
                  <a:srgbClr val="000000"/>
                </a:solidFill>
                <a:latin typeface="Times New Roman"/>
              </a:rPr>
              <a:t>_.pull(array, [values])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2400" b="0" strike="noStrike" spc="-1">
                <a:solidFill>
                  <a:srgbClr val="000000"/>
                </a:solidFill>
                <a:latin typeface="Times New Roman"/>
              </a:rPr>
              <a:t>  </a:t>
            </a:r>
            <a:r>
              <a:rPr lang="bg-BG" sz="2400" b="0" i="1" strike="noStrike" spc="-1">
                <a:solidFill>
                  <a:srgbClr val="000000"/>
                </a:solidFill>
                <a:latin typeface="Times New Roman"/>
              </a:rPr>
              <a:t>Премахва всички срещания на [values] от масива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2. Auto-curried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3" name="Контейнер за съдържание 3" descr="Картина, която съдържа текст, екранна снимка, Шрифт, дисплей&#10;&#10;Генерирано от ИИ съдържание може да е неправилно."/>
          <p:cNvPicPr/>
          <p:nvPr/>
        </p:nvPicPr>
        <p:blipFill>
          <a:blip r:embed="rId2"/>
          <a:stretch/>
        </p:blipFill>
        <p:spPr>
          <a:xfrm>
            <a:off x="0" y="755640"/>
            <a:ext cx="9573480" cy="640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Контейнер за съдържание 4" descr="Картина, която съдържа текст, екранна снимка, Шрифт, дисплей&#10;&#10;Генерирано от ИИ съдържание може да е неправилно."/>
          <p:cNvPicPr/>
          <p:nvPr/>
        </p:nvPicPr>
        <p:blipFill>
          <a:blip r:embed="rId2"/>
          <a:stretch/>
        </p:blipFill>
        <p:spPr>
          <a:xfrm>
            <a:off x="-3240" y="888480"/>
            <a:ext cx="7864200" cy="6312600"/>
          </a:xfrm>
          <a:prstGeom prst="rect">
            <a:avLst/>
          </a:prstGeom>
          <a:ln w="0">
            <a:noFill/>
          </a:ln>
        </p:spPr>
      </p:pic>
      <p:sp>
        <p:nvSpPr>
          <p:cNvPr id="255" name="PlaceHolder 1"/>
          <p:cNvSpPr>
            <a:spLocks noGrp="1"/>
          </p:cNvSpPr>
          <p:nvPr>
            <p:ph/>
          </p:nvPr>
        </p:nvSpPr>
        <p:spPr>
          <a:xfrm>
            <a:off x="7370640" y="2071800"/>
            <a:ext cx="47419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bg-BG" sz="2800" b="0" strike="noStrike" spc="-1" dirty="0">
                <a:solidFill>
                  <a:srgbClr val="000000"/>
                </a:solidFill>
                <a:latin typeface="Times New Roman"/>
              </a:rPr>
              <a:t>Един начин да постигнем </a:t>
            </a:r>
            <a:r>
              <a:rPr lang="en-US" sz="2800" spc="-1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urrying</a:t>
            </a:r>
            <a:r>
              <a:rPr lang="bg-BG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bg-BG" sz="2800" b="0" strike="noStrike" spc="-1" dirty="0">
                <a:solidFill>
                  <a:srgbClr val="000000"/>
                </a:solidFill>
                <a:latin typeface="Times New Roman"/>
              </a:rPr>
              <a:t>е използвайки Closure-и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6" name="Картина 5" descr="Картина, която съдържа текст, екранна снимка, Шрифт&#10;&#10;Генерирано от ИИ съдържание може да е неправилно."/>
          <p:cNvPicPr/>
          <p:nvPr/>
        </p:nvPicPr>
        <p:blipFill>
          <a:blip r:embed="rId3"/>
          <a:stretch/>
        </p:blipFill>
        <p:spPr>
          <a:xfrm>
            <a:off x="6837840" y="2499480"/>
            <a:ext cx="5807520" cy="4140720"/>
          </a:xfrm>
          <a:prstGeom prst="rect">
            <a:avLst/>
          </a:prstGeom>
          <a:ln w="0">
            <a:noFill/>
          </a:ln>
        </p:spPr>
      </p:pic>
      <p:sp>
        <p:nvSpPr>
          <p:cNvPr id="257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 dirty="0">
                <a:solidFill>
                  <a:srgbClr val="000000"/>
                </a:solidFill>
                <a:latin typeface="Times New Roman"/>
              </a:rPr>
              <a:t>2. Auto-curried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Контейнер за съдържание 4" descr="Картина, която съдържа текст, екранна снимка, Шрифт&#10;&#10;Генерирано от ИИ съдържание може да е неправилно."/>
          <p:cNvPicPr/>
          <p:nvPr/>
        </p:nvPicPr>
        <p:blipFill>
          <a:blip r:embed="rId2"/>
          <a:stretch/>
        </p:blipFill>
        <p:spPr>
          <a:xfrm>
            <a:off x="-229680" y="2193120"/>
            <a:ext cx="9142200" cy="5121720"/>
          </a:xfrm>
          <a:prstGeom prst="rect">
            <a:avLst/>
          </a:prstGeom>
          <a:ln w="0">
            <a:noFill/>
          </a:ln>
        </p:spPr>
      </p:pic>
      <p:sp>
        <p:nvSpPr>
          <p:cNvPr id="259" name="PlaceHolder 1"/>
          <p:cNvSpPr>
            <a:spLocks noGrp="1"/>
          </p:cNvSpPr>
          <p:nvPr>
            <p:ph/>
          </p:nvPr>
        </p:nvSpPr>
        <p:spPr>
          <a:xfrm>
            <a:off x="5156640" y="1064520"/>
            <a:ext cx="6966000" cy="190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bg-BG" sz="2800" b="0" strike="noStrike" spc="-1">
                <a:solidFill>
                  <a:srgbClr val="000000"/>
                </a:solidFill>
                <a:latin typeface="Times New Roman"/>
              </a:rPr>
              <a:t>_.curry(func, [arity=func.length])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bg-BG" sz="2800" b="0" strike="noStrike" spc="-1">
                <a:solidFill>
                  <a:srgbClr val="000000"/>
                </a:solidFill>
                <a:latin typeface="Times New Roman"/>
              </a:rPr>
              <a:t>func</a:t>
            </a:r>
            <a:r>
              <a:rPr lang="bg-BG" sz="2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(функцията, която да приложи)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bg-BG" sz="2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arity(броя аргументи, който функцията очаква)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Текстово поле 5"/>
          <p:cNvSpPr/>
          <p:nvPr/>
        </p:nvSpPr>
        <p:spPr>
          <a:xfrm>
            <a:off x="8640000" y="3444840"/>
            <a:ext cx="3107160" cy="268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,Sans-Serif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Times New Roman"/>
              </a:rPr>
              <a:t>ако са подадени достатъчно аргументи (според arity), извиква func и връща резултата ѝ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,Sans-Serif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Times New Roman"/>
              </a:rPr>
              <a:t>ако не са достатъчни, връща нова функция, която очаква останалите аргументи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Заглавие 1"/>
          <p:cNvSpPr/>
          <p:nvPr/>
        </p:nvSpPr>
        <p:spPr>
          <a:xfrm>
            <a:off x="838080" y="401760"/>
            <a:ext cx="10515240" cy="13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2. Auto-curried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2. Auto-curried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3" name="Контейнер за съдържание 4" descr="Картина, която съдържа текст, екранна снимка, Шрифт, Операционна система&#10;&#10;Генерирано от ИИ съдържание може да е неправилно."/>
          <p:cNvPicPr/>
          <p:nvPr/>
        </p:nvPicPr>
        <p:blipFill>
          <a:blip r:embed="rId2"/>
          <a:stretch/>
        </p:blipFill>
        <p:spPr>
          <a:xfrm>
            <a:off x="3240" y="1153080"/>
            <a:ext cx="7661880" cy="5020920"/>
          </a:xfrm>
          <a:prstGeom prst="rect">
            <a:avLst/>
          </a:prstGeom>
          <a:ln w="0">
            <a:noFill/>
          </a:ln>
        </p:spPr>
      </p:pic>
      <p:pic>
        <p:nvPicPr>
          <p:cNvPr id="264" name="Контейнер за съдържание 5" descr="Картина, която съдържа текст, екранна снимка, Шрифт&#10;&#10;Генерирано от ИИ съдържание може да е неправилно."/>
          <p:cNvPicPr/>
          <p:nvPr/>
        </p:nvPicPr>
        <p:blipFill>
          <a:blip r:embed="rId3"/>
          <a:stretch/>
        </p:blipFill>
        <p:spPr>
          <a:xfrm>
            <a:off x="6238440" y="1410840"/>
            <a:ext cx="6323400" cy="5891760"/>
          </a:xfrm>
          <a:prstGeom prst="rect">
            <a:avLst/>
          </a:prstGeom>
          <a:ln w="0">
            <a:noFill/>
          </a:ln>
        </p:spPr>
      </p:pic>
      <p:sp>
        <p:nvSpPr>
          <p:cNvPr id="265" name="Текстово поле 6"/>
          <p:cNvSpPr/>
          <p:nvPr/>
        </p:nvSpPr>
        <p:spPr>
          <a:xfrm>
            <a:off x="7982280" y="1603080"/>
            <a:ext cx="5439240" cy="82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400" b="0" strike="noStrike" spc="-1">
                <a:solidFill>
                  <a:srgbClr val="000000"/>
                </a:solidFill>
                <a:latin typeface="Times New Roman"/>
              </a:rPr>
              <a:t>fp.pipe([funcs]) </a:t>
            </a:r>
            <a:r>
              <a:rPr lang="bg-BG" sz="2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е псевдоним за  _.flow([funcs])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Content Placeholder 3"/>
          <p:cNvPicPr/>
          <p:nvPr/>
        </p:nvPicPr>
        <p:blipFill>
          <a:blip r:embed="rId2"/>
          <a:stretch/>
        </p:blipFill>
        <p:spPr>
          <a:xfrm>
            <a:off x="3561840" y="219240"/>
            <a:ext cx="7445520" cy="6638760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5176" y="374904"/>
            <a:ext cx="278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2. Advantages of curry-ing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bg-BG" sz="32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Повторна употреба на кода и частично прилагане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bg-BG" sz="32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Композиция на функции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bg-BG" sz="32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По-добра четимост и поддръжка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bg-BG" sz="32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По-лесно използване с техники на функционалното програмиране, като работа с функции от по-висок ред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3 &amp; 4. iteratee-first, data-last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69" name="Таблица 3"/>
          <p:cNvGraphicFramePr/>
          <p:nvPr/>
        </p:nvGraphicFramePr>
        <p:xfrm>
          <a:off x="2008080" y="3429000"/>
          <a:ext cx="8168400" cy="1483200"/>
        </p:xfrm>
        <a:graphic>
          <a:graphicData uri="http://schemas.openxmlformats.org/drawingml/2006/table">
            <a:tbl>
              <a:tblPr/>
              <a:tblGrid>
                <a:gridCol w="4084200"/>
                <a:gridCol w="4084200"/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18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Arity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18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Order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(a, b)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(b, a)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(a, b, c)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(b, c, a)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(a, b, c, d)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(c, d, b, a)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sp>
        <p:nvSpPr>
          <p:cNvPr id="270" name="Текстово поле 4"/>
          <p:cNvSpPr/>
          <p:nvPr/>
        </p:nvSpPr>
        <p:spPr>
          <a:xfrm>
            <a:off x="2012040" y="1889280"/>
            <a:ext cx="816732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3200" b="0" i="1" strike="noStrike" spc="-1">
                <a:solidFill>
                  <a:srgbClr val="000000"/>
                </a:solidFill>
                <a:latin typeface="Times New Roman"/>
              </a:rPr>
              <a:t>Правила за броя на аргументите: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2400" b="0" i="1" strike="noStrike" spc="-1">
                <a:solidFill>
                  <a:srgbClr val="000000"/>
                </a:solidFill>
                <a:latin typeface="Times New Roman"/>
              </a:rPr>
              <a:t>Ако основния ред на аргументите е (a, b, c, d), то: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  <a:ea typeface="Calibri Light"/>
              </a:rPr>
              <a:t>Двуаргументни функции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2" name="Контейнер за съдържание 9" descr="Картина, която съдържа текст, екранна снимка, Шрифт, дисплей&#10;&#10;Генерирано от ИИ съдържание може да е неправилно."/>
          <p:cNvPicPr/>
          <p:nvPr/>
        </p:nvPicPr>
        <p:blipFill>
          <a:blip r:embed="rId2"/>
          <a:stretch/>
        </p:blipFill>
        <p:spPr>
          <a:xfrm>
            <a:off x="2331360" y="1222560"/>
            <a:ext cx="8120520" cy="552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Триаргументни функции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4" name="Контейнер за съдържание 3" descr="Картина, която съдържа текст, екранна снимка, Шрифт, дисплей&#10;&#10;Генерирано от ИИ съдържание може да е неправилно."/>
          <p:cNvPicPr/>
          <p:nvPr/>
        </p:nvPicPr>
        <p:blipFill>
          <a:blip r:embed="rId2"/>
          <a:stretch/>
        </p:blipFill>
        <p:spPr>
          <a:xfrm>
            <a:off x="2880" y="1382040"/>
            <a:ext cx="8864640" cy="5298120"/>
          </a:xfrm>
          <a:prstGeom prst="rect">
            <a:avLst/>
          </a:prstGeom>
          <a:ln w="0">
            <a:noFill/>
          </a:ln>
        </p:spPr>
      </p:pic>
      <p:sp>
        <p:nvSpPr>
          <p:cNvPr id="275" name="Текстово поле 4"/>
          <p:cNvSpPr/>
          <p:nvPr/>
        </p:nvSpPr>
        <p:spPr>
          <a:xfrm>
            <a:off x="4433040" y="1551960"/>
            <a:ext cx="8417520" cy="216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latin typeface="Consolas"/>
              </a:rPr>
              <a:t>_</a:t>
            </a:r>
            <a:r>
              <a:rPr lang="bg-BG" sz="2400" b="0" strike="noStrike" spc="-1">
                <a:solidFill>
                  <a:srgbClr val="000000"/>
                </a:solidFill>
                <a:latin typeface="Consolas"/>
              </a:rPr>
              <a:t>.replace([string=''], pattern, replacement)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600" b="0" strike="noStrike" spc="-1">
                <a:solidFill>
                  <a:srgbClr val="5F5F5F"/>
                </a:solidFill>
                <a:latin typeface="Segoe UI"/>
              </a:rPr>
              <a:t>                    </a:t>
            </a:r>
            <a:r>
              <a:rPr lang="bg-BG" sz="1600" b="0" strike="noStrike" spc="-1">
                <a:solidFill>
                  <a:srgbClr val="000000"/>
                </a:solidFill>
                <a:latin typeface="Times New Roman"/>
              </a:rPr>
              <a:t>Заменя срещанията на </a:t>
            </a:r>
            <a:r>
              <a:rPr lang="bg-BG" sz="1600" b="1" strike="noStrike" spc="-1">
                <a:solidFill>
                  <a:srgbClr val="000000"/>
                </a:solidFill>
                <a:latin typeface="Times New Roman"/>
              </a:rPr>
              <a:t>pattern</a:t>
            </a:r>
            <a:r>
              <a:rPr lang="bg-BG" sz="1600" b="0" strike="noStrike" spc="-1">
                <a:solidFill>
                  <a:srgbClr val="000000"/>
                </a:solidFill>
                <a:latin typeface="Times New Roman"/>
              </a:rPr>
              <a:t> в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600" b="0" strike="noStrike" spc="-1">
                <a:solidFill>
                  <a:srgbClr val="000000"/>
                </a:solidFill>
                <a:latin typeface="Times New Roman"/>
              </a:rPr>
              <a:t>                    </a:t>
            </a:r>
            <a:r>
              <a:rPr lang="bg-BG" sz="1600" b="1" strike="noStrike" spc="-1">
                <a:solidFill>
                  <a:srgbClr val="000000"/>
                </a:solidFill>
                <a:latin typeface="Times New Roman"/>
              </a:rPr>
              <a:t>string</a:t>
            </a:r>
            <a:r>
              <a:rPr lang="bg-BG" sz="1600" b="0" strike="noStrike" spc="-1">
                <a:solidFill>
                  <a:srgbClr val="000000"/>
                </a:solidFill>
                <a:latin typeface="Times New Roman"/>
              </a:rPr>
              <a:t> с </a:t>
            </a:r>
            <a:r>
              <a:rPr lang="bg-BG" sz="1600" b="1" strike="noStrike" spc="-1">
                <a:solidFill>
                  <a:srgbClr val="000000"/>
                </a:solidFill>
                <a:latin typeface="Times New Roman"/>
              </a:rPr>
              <a:t>replacement</a:t>
            </a:r>
            <a:r>
              <a:rPr sz="1600"/>
              <a:t/>
            </a:r>
            <a:br>
              <a:rPr sz="1600"/>
            </a:b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Текстово поле 5"/>
          <p:cNvSpPr/>
          <p:nvPr/>
        </p:nvSpPr>
        <p:spPr>
          <a:xfrm>
            <a:off x="8532720" y="3432960"/>
            <a:ext cx="3488040" cy="243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600" b="0" strike="noStrike" spc="-1">
                <a:solidFill>
                  <a:srgbClr val="000000"/>
                </a:solidFill>
                <a:latin typeface="Segoe UI"/>
              </a:rPr>
              <a:t>Arguments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600" b="1" strike="noStrike" spc="-1">
                <a:solidFill>
                  <a:srgbClr val="3492FF"/>
                </a:solidFill>
                <a:latin typeface="Consolas"/>
              </a:rPr>
              <a:t>[string='']</a:t>
            </a:r>
            <a:r>
              <a:rPr lang="bg-BG" sz="1600" b="0" strike="noStrike" spc="-1">
                <a:solidFill>
                  <a:srgbClr val="5F5F5F"/>
                </a:solidFill>
                <a:latin typeface="Segoe UI"/>
              </a:rPr>
              <a:t> </a:t>
            </a:r>
            <a:r>
              <a:rPr lang="bg-BG" sz="1600" b="1" i="1" strike="noStrike" spc="-1">
                <a:solidFill>
                  <a:srgbClr val="3492FF"/>
                </a:solidFill>
                <a:latin typeface="Consolas"/>
              </a:rPr>
              <a:t>(string)</a:t>
            </a:r>
            <a:r>
              <a:rPr lang="bg-BG" sz="1600" b="0" strike="noStrike" spc="-1">
                <a:solidFill>
                  <a:srgbClr val="5F5F5F"/>
                </a:solidFill>
                <a:latin typeface="Segoe UI"/>
              </a:rPr>
              <a:t>: </a:t>
            </a:r>
            <a:r>
              <a:rPr lang="bg-BG" sz="1600" b="0" strike="noStrike" spc="-1">
                <a:solidFill>
                  <a:srgbClr val="000000"/>
                </a:solidFill>
                <a:latin typeface="Segoe UI"/>
              </a:rPr>
              <a:t>The string to modify.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600" b="1" strike="noStrike" spc="-1">
                <a:solidFill>
                  <a:srgbClr val="3492FF"/>
                </a:solidFill>
                <a:latin typeface="Consolas"/>
              </a:rPr>
              <a:t>pattern</a:t>
            </a:r>
            <a:r>
              <a:rPr lang="bg-BG" sz="1600" b="0" strike="noStrike" spc="-1">
                <a:solidFill>
                  <a:srgbClr val="5F5F5F"/>
                </a:solidFill>
                <a:latin typeface="Segoe UI"/>
              </a:rPr>
              <a:t> </a:t>
            </a:r>
            <a:r>
              <a:rPr lang="bg-BG" sz="1600" b="1" i="1" strike="noStrike" spc="-1">
                <a:solidFill>
                  <a:srgbClr val="3492FF"/>
                </a:solidFill>
                <a:latin typeface="Consolas"/>
              </a:rPr>
              <a:t>(RegExp|string)</a:t>
            </a:r>
            <a:r>
              <a:rPr lang="bg-BG" sz="1600" b="0" strike="noStrike" spc="-1">
                <a:solidFill>
                  <a:srgbClr val="5F5F5F"/>
                </a:solidFill>
                <a:latin typeface="Segoe UI"/>
              </a:rPr>
              <a:t>: </a:t>
            </a:r>
            <a:r>
              <a:rPr lang="bg-BG" sz="1600" b="0" strike="noStrike" spc="-1">
                <a:solidFill>
                  <a:srgbClr val="000000"/>
                </a:solidFill>
                <a:latin typeface="Segoe UI"/>
              </a:rPr>
              <a:t>The pattern to replace.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600" b="1" strike="noStrike" spc="-1">
                <a:solidFill>
                  <a:srgbClr val="3492FF"/>
                </a:solidFill>
                <a:latin typeface="Consolas"/>
              </a:rPr>
              <a:t>replacement</a:t>
            </a:r>
            <a:r>
              <a:rPr lang="bg-BG" sz="1600" b="0" strike="noStrike" spc="-1">
                <a:solidFill>
                  <a:srgbClr val="5F5F5F"/>
                </a:solidFill>
                <a:latin typeface="Segoe UI"/>
              </a:rPr>
              <a:t> </a:t>
            </a:r>
            <a:r>
              <a:rPr lang="bg-BG" sz="1600" b="1" i="1" strike="noStrike" spc="-1">
                <a:solidFill>
                  <a:srgbClr val="3492FF"/>
                </a:solidFill>
                <a:latin typeface="Consolas"/>
              </a:rPr>
              <a:t>(Function|string)</a:t>
            </a:r>
            <a:r>
              <a:rPr lang="bg-BG" sz="1600" b="0" strike="noStrike" spc="-1">
                <a:solidFill>
                  <a:srgbClr val="5F5F5F"/>
                </a:solidFill>
                <a:latin typeface="Segoe UI"/>
              </a:rPr>
              <a:t>: </a:t>
            </a:r>
            <a:r>
              <a:rPr lang="bg-BG" sz="1600" b="0" strike="noStrike" spc="-1">
                <a:solidFill>
                  <a:srgbClr val="000000"/>
                </a:solidFill>
                <a:latin typeface="Segoe UI"/>
              </a:rPr>
              <a:t>The match replacement.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Изключения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8" name="Контейнер за съдържание 6" descr="Картина, която съдържа текст, екранна снимка, Шрифт, визитка&#10;&#10;Генерирано от ИИ съдържание може да е неправилно."/>
          <p:cNvPicPr/>
          <p:nvPr/>
        </p:nvPicPr>
        <p:blipFill>
          <a:blip r:embed="rId2"/>
          <a:stretch/>
        </p:blipFill>
        <p:spPr>
          <a:xfrm>
            <a:off x="0" y="2262240"/>
            <a:ext cx="8722800" cy="4408920"/>
          </a:xfrm>
          <a:prstGeom prst="rect">
            <a:avLst/>
          </a:prstGeom>
          <a:ln w="0">
            <a:noFill/>
          </a:ln>
        </p:spPr>
      </p:pic>
      <p:sp>
        <p:nvSpPr>
          <p:cNvPr id="279" name="Текстово поле 8"/>
          <p:cNvSpPr/>
          <p:nvPr/>
        </p:nvSpPr>
        <p:spPr>
          <a:xfrm>
            <a:off x="3718800" y="2262240"/>
            <a:ext cx="8214840" cy="67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000" b="0" strike="noStrike" spc="-1">
                <a:solidFill>
                  <a:srgbClr val="000000"/>
                </a:solidFill>
                <a:latin typeface="Times New Roman"/>
              </a:rPr>
              <a:t>_.endsWith([string=''], [target], [position=string.length])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Текстово поле 9"/>
          <p:cNvSpPr/>
          <p:nvPr/>
        </p:nvSpPr>
        <p:spPr>
          <a:xfrm>
            <a:off x="8322480" y="3683160"/>
            <a:ext cx="2690280" cy="11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400" b="0" strike="noStrike" spc="-1">
                <a:solidFill>
                  <a:srgbClr val="000000"/>
                </a:solidFill>
                <a:latin typeface="Times New Roman"/>
              </a:rPr>
              <a:t>Част от функциите имат намален брой аргументи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bg-BG" sz="4400" b="1" strike="noStrike" spc="-1">
                <a:solidFill>
                  <a:srgbClr val="000000"/>
                </a:solidFill>
                <a:latin typeface="Times New Roman"/>
              </a:rPr>
              <a:t>Изключения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2" name="Контейнер за съдържание 3" descr="Картина, която съдържа текст, екранна снимка, дисплей, Операционна система&#10;&#10;Генерирано от ИИ съдържание може да е неправилно."/>
          <p:cNvPicPr/>
          <p:nvPr/>
        </p:nvPicPr>
        <p:blipFill>
          <a:blip r:embed="rId2"/>
          <a:stretch/>
        </p:blipFill>
        <p:spPr>
          <a:xfrm>
            <a:off x="1532520" y="1028160"/>
            <a:ext cx="9131040" cy="5601960"/>
          </a:xfrm>
          <a:prstGeom prst="rect">
            <a:avLst/>
          </a:prstGeom>
          <a:ln w="0">
            <a:noFill/>
          </a:ln>
        </p:spPr>
      </p:pic>
      <p:sp>
        <p:nvSpPr>
          <p:cNvPr id="283" name="Текстово поле 4"/>
          <p:cNvSpPr/>
          <p:nvPr/>
        </p:nvSpPr>
        <p:spPr>
          <a:xfrm>
            <a:off x="6060240" y="3107520"/>
            <a:ext cx="2854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1" i="1" strike="noStrike" spc="-1">
                <a:solidFill>
                  <a:srgbClr val="828282"/>
                </a:solidFill>
                <a:latin typeface="Calibri"/>
              </a:rPr>
              <a:t>a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Текстово поле 5"/>
          <p:cNvSpPr/>
          <p:nvPr/>
        </p:nvSpPr>
        <p:spPr>
          <a:xfrm>
            <a:off x="6810480" y="3107520"/>
            <a:ext cx="2138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1" i="1" strike="noStrike" spc="-1">
                <a:solidFill>
                  <a:srgbClr val="828282"/>
                </a:solidFill>
                <a:latin typeface="Calibri"/>
              </a:rPr>
              <a:t>b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Текстово поле 6"/>
          <p:cNvSpPr/>
          <p:nvPr/>
        </p:nvSpPr>
        <p:spPr>
          <a:xfrm>
            <a:off x="8203320" y="3111480"/>
            <a:ext cx="8092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1" i="1" strike="noStrike" spc="-1">
                <a:solidFill>
                  <a:srgbClr val="828282"/>
                </a:solidFill>
                <a:latin typeface="Calibri"/>
              </a:rPr>
              <a:t>c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Текстово поле 8"/>
          <p:cNvSpPr/>
          <p:nvPr/>
        </p:nvSpPr>
        <p:spPr>
          <a:xfrm>
            <a:off x="8203320" y="4742640"/>
            <a:ext cx="2854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1" i="1" strike="noStrike" spc="-1">
                <a:solidFill>
                  <a:srgbClr val="828282"/>
                </a:solidFill>
                <a:latin typeface="Calibri"/>
              </a:rPr>
              <a:t>a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Текстово поле 9"/>
          <p:cNvSpPr/>
          <p:nvPr/>
        </p:nvSpPr>
        <p:spPr>
          <a:xfrm>
            <a:off x="9012960" y="4742640"/>
            <a:ext cx="2854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1" i="1" strike="noStrike" spc="-1">
                <a:solidFill>
                  <a:srgbClr val="828282"/>
                </a:solidFill>
                <a:latin typeface="Calibri"/>
              </a:rPr>
              <a:t>b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Текстово поле 10"/>
          <p:cNvSpPr/>
          <p:nvPr/>
        </p:nvSpPr>
        <p:spPr>
          <a:xfrm>
            <a:off x="6917400" y="4742640"/>
            <a:ext cx="2854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1" i="1" strike="noStrike" spc="-1">
                <a:solidFill>
                  <a:srgbClr val="828282"/>
                </a:solidFill>
                <a:latin typeface="Calibri"/>
              </a:rPr>
              <a:t>c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9" name="Таблица 12"/>
          <p:cNvGraphicFramePr/>
          <p:nvPr/>
        </p:nvGraphicFramePr>
        <p:xfrm>
          <a:off x="6921360" y="1238400"/>
          <a:ext cx="6441840" cy="1749960"/>
        </p:xfrm>
        <a:graphic>
          <a:graphicData uri="http://schemas.openxmlformats.org/drawingml/2006/table">
            <a:tbl>
              <a:tblPr/>
              <a:tblGrid>
                <a:gridCol w="3220920"/>
                <a:gridCol w="3220920"/>
              </a:tblGrid>
              <a:tr h="1749960">
                <a:tc>
                  <a:txBody>
                    <a:bodyPr/>
                    <a:lstStyle/>
                    <a:p>
                      <a:pPr>
                        <a:lnSpc>
                          <a:spcPts val="1726"/>
                        </a:lnSpc>
                      </a:pPr>
                      <a:r>
                        <a:rPr lang="af-ZA" sz="1800" b="1" i="1" strike="noStrike" spc="-1">
                          <a:solidFill>
                            <a:srgbClr val="828282"/>
                          </a:solidFill>
                          <a:latin typeface="Aptos"/>
                        </a:rPr>
                        <a:t>Правило: 3 (a, b, c) =&gt;( b, c, a)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ts val="1726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ts val="1726"/>
                        </a:lnSpc>
                      </a:pPr>
                      <a:r>
                        <a:rPr lang="af-ZA" sz="1800" b="1" i="1" strike="noStrike" spc="-1">
                          <a:solidFill>
                            <a:srgbClr val="828282"/>
                          </a:solidFill>
                          <a:latin typeface="Aptos"/>
                        </a:rPr>
                        <a:t>zipWith: (a, b, c) =&gt; (c, a, b)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080" marR="73080">
                    <a:lnL w="10080">
                      <a:solidFill>
                        <a:srgbClr val="FFFFFF"/>
                      </a:solidFill>
                      <a:prstDash val="solid"/>
                    </a:lnL>
                    <a:lnR w="10080">
                      <a:solidFill>
                        <a:srgbClr val="FFFFFF"/>
                      </a:solidFill>
                      <a:prstDash val="solid"/>
                    </a:lnR>
                    <a:lnT w="10080">
                      <a:solidFill>
                        <a:srgbClr val="FFFFFF"/>
                      </a:solidFill>
                      <a:prstDash val="solid"/>
                    </a:lnT>
                    <a:lnB w="100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af-ZA" sz="1800" b="0" strike="noStrike" spc="-1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marL="73080" marR="73080">
                    <a:lnL w="10080">
                      <a:solidFill>
                        <a:srgbClr val="FFFFFF"/>
                      </a:solidFill>
                      <a:prstDash val="solid"/>
                    </a:lnL>
                    <a:lnR w="10080">
                      <a:solidFill>
                        <a:srgbClr val="FFFFFF"/>
                      </a:solidFill>
                      <a:prstDash val="solid"/>
                    </a:lnR>
                    <a:lnT w="10080">
                      <a:solidFill>
                        <a:srgbClr val="FFFFFF"/>
                      </a:solidFill>
                      <a:prstDash val="solid"/>
                    </a:lnT>
                    <a:lnB w="100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/>
          </p:nvPr>
        </p:nvSpPr>
        <p:spPr>
          <a:xfrm>
            <a:off x="838080" y="235080"/>
            <a:ext cx="10515240" cy="5941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bg-BG" sz="6000" b="1" i="1" strike="noStrike" spc="-1">
                <a:solidFill>
                  <a:srgbClr val="000000"/>
                </a:solidFill>
                <a:latin typeface="Times New Roman"/>
              </a:rPr>
              <a:t>Благодарим за вниманието!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Content Placeholder 3"/>
          <p:cNvPicPr/>
          <p:nvPr/>
        </p:nvPicPr>
        <p:blipFill>
          <a:blip r:embed="rId2"/>
          <a:stretch/>
        </p:blipFill>
        <p:spPr>
          <a:xfrm>
            <a:off x="3054096" y="139320"/>
            <a:ext cx="8689104" cy="6718680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5176" y="374904"/>
            <a:ext cx="278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Content Placeholder 3"/>
          <p:cNvPicPr/>
          <p:nvPr/>
        </p:nvPicPr>
        <p:blipFill>
          <a:blip r:embed="rId2"/>
          <a:stretch/>
        </p:blipFill>
        <p:spPr>
          <a:xfrm>
            <a:off x="2715768" y="143784"/>
            <a:ext cx="9152784" cy="6572520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3736" y="384048"/>
            <a:ext cx="269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5"/>
          <p:cNvPicPr/>
          <p:nvPr/>
        </p:nvPicPr>
        <p:blipFill>
          <a:blip r:embed="rId2"/>
          <a:stretch/>
        </p:blipFill>
        <p:spPr>
          <a:xfrm>
            <a:off x="1289304" y="434363"/>
            <a:ext cx="10693296" cy="6069333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480" y="434363"/>
            <a:ext cx="8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3"/>
          <p:cNvPicPr/>
          <p:nvPr/>
        </p:nvPicPr>
        <p:blipFill>
          <a:blip r:embed="rId2"/>
          <a:stretch/>
        </p:blipFill>
        <p:spPr>
          <a:xfrm>
            <a:off x="1197864" y="374904"/>
            <a:ext cx="10914408" cy="6136243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040" y="374904"/>
            <a:ext cx="8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527</Words>
  <Application>Microsoft Office PowerPoint</Application>
  <PresentationFormat>Widescreen</PresentationFormat>
  <Paragraphs>116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Aptos</vt:lpstr>
      <vt:lpstr>Arial</vt:lpstr>
      <vt:lpstr>Arial,Sans-Serif</vt:lpstr>
      <vt:lpstr>Calibri</vt:lpstr>
      <vt:lpstr>Calibri Light</vt:lpstr>
      <vt:lpstr>Consolas</vt:lpstr>
      <vt:lpstr>DejaVu Sans</vt:lpstr>
      <vt:lpstr>Segoe UI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First-Class Citizens Functions, Closures и ФП библиотеки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Пътят към Closures</vt:lpstr>
      <vt:lpstr>2. Closures в Javascript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 Емулиране на частни методи с closure-и</vt:lpstr>
      <vt:lpstr>2.1 Емулиране на частни методи с closure-и</vt:lpstr>
      <vt:lpstr>2.2 Верига от обхвати на closure-и</vt:lpstr>
      <vt:lpstr>2.3 Closure-и в блок и модул</vt:lpstr>
      <vt:lpstr>2.3 Closure-и в блок и модул</vt:lpstr>
      <vt:lpstr>2.4 Грешки при създаване на closure-и в цикли</vt:lpstr>
      <vt:lpstr>2.4 Грешки при създаване на closure-и в цикли</vt:lpstr>
      <vt:lpstr>2.4 Грешки при създаване на closure-и в цикли</vt:lpstr>
      <vt:lpstr>PowerPoint Presentation</vt:lpstr>
      <vt:lpstr>1. Масиви</vt:lpstr>
      <vt:lpstr>1. Масиви</vt:lpstr>
      <vt:lpstr>2. Обекти</vt:lpstr>
      <vt:lpstr>3. Низове</vt:lpstr>
      <vt:lpstr>3. Низове</vt:lpstr>
      <vt:lpstr>4. Други функции</vt:lpstr>
      <vt:lpstr>PowerPoint Presentation</vt:lpstr>
      <vt:lpstr>1.Immutable</vt:lpstr>
      <vt:lpstr>2. Auto-curried</vt:lpstr>
      <vt:lpstr>2. Auto-curried</vt:lpstr>
      <vt:lpstr>PowerPoint Presentation</vt:lpstr>
      <vt:lpstr>2. Auto-curried</vt:lpstr>
      <vt:lpstr>2. Advantages of curry-ing</vt:lpstr>
      <vt:lpstr>3 &amp; 4. iteratee-first, data-last</vt:lpstr>
      <vt:lpstr>Двуаргументни функции</vt:lpstr>
      <vt:lpstr>Триаргументни функции</vt:lpstr>
      <vt:lpstr>Изключения</vt:lpstr>
      <vt:lpstr>Изключения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First-Class Citizens Functions, Closures и ФП библиотеки</dc:title>
  <dc:subject/>
  <dc:creator>Димитър Христов</dc:creator>
  <dc:description/>
  <cp:lastModifiedBy>Microsoft account</cp:lastModifiedBy>
  <cp:revision>198</cp:revision>
  <dcterms:created xsi:type="dcterms:W3CDTF">2025-03-20T12:20:57Z</dcterms:created>
  <dcterms:modified xsi:type="dcterms:W3CDTF">2025-03-21T07:14:10Z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47</vt:i4>
  </property>
</Properties>
</file>