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Raleway"/>
      <p:regular r:id="rId16"/>
      <p:bold r:id="rId17"/>
      <p:italic r:id="rId18"/>
      <p:boldItalic r:id="rId19"/>
    </p:embeddedFont>
    <p:embeddedFont>
      <p:font typeface="Lato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Lato-regular.fntdata"/><Relationship Id="rId11" Type="http://schemas.openxmlformats.org/officeDocument/2006/relationships/slide" Target="slides/slide6.xml"/><Relationship Id="rId22" Type="http://schemas.openxmlformats.org/officeDocument/2006/relationships/font" Target="fonts/Lato-italic.fntdata"/><Relationship Id="rId10" Type="http://schemas.openxmlformats.org/officeDocument/2006/relationships/slide" Target="slides/slide5.xml"/><Relationship Id="rId21" Type="http://schemas.openxmlformats.org/officeDocument/2006/relationships/font" Target="fonts/Lato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23" Type="http://schemas.openxmlformats.org/officeDocument/2006/relationships/font" Target="fonts/Lato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Raleway-bold.fntdata"/><Relationship Id="rId16" Type="http://schemas.openxmlformats.org/officeDocument/2006/relationships/font" Target="fonts/Raleway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Raleway-boldItalic.fntdata"/><Relationship Id="rId6" Type="http://schemas.openxmlformats.org/officeDocument/2006/relationships/slide" Target="slides/slide1.xml"/><Relationship Id="rId18" Type="http://schemas.openxmlformats.org/officeDocument/2006/relationships/font" Target="fonts/Raleway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swagger.io/specification/" TargetMode="External"/><Relationship Id="rId3" Type="http://schemas.openxmlformats.org/officeDocument/2006/relationships/hyperlink" Target="https://swagger.io/" TargetMode="External"/><Relationship Id="rId4" Type="http://schemas.openxmlformats.org/officeDocument/2006/relationships/hyperlink" Target="https://github.com/raml-org/raml-spec/blob/master/versions/raml-10/raml-10.md/" TargetMode="Externa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asyncapi.com/docs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2cfc83c734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2cfc83c734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cb8ccf0cc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2cb8ccf0cc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2cbe205e5e8_0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2cbe205e5e8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2cbe205e5e8_0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2cbe205e5e8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cc75347a1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2cc75347a1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2cc75347a13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2cc75347a13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cb8ccf0cc5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2cb8ccf0cc5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bg">
                <a:solidFill>
                  <a:schemeClr val="dk1"/>
                </a:solidFill>
              </a:rPr>
              <a:t>Има два подхода за разработка на API: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bg">
                <a:solidFill>
                  <a:schemeClr val="dk1"/>
                </a:solidFill>
              </a:rPr>
              <a:t>Design-First (първо се прави дизайнът - описва се, какво трябва да прави API-то, след това се имплементира в код)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bg">
                <a:solidFill>
                  <a:schemeClr val="dk1"/>
                </a:solidFill>
              </a:rPr>
              <a:t>Code-First (първо се имплементира API-то, после се документира)</a:t>
            </a:r>
            <a:br>
              <a:rPr lang="bg">
                <a:solidFill>
                  <a:schemeClr val="dk1"/>
                </a:solidFill>
              </a:rPr>
            </a:b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bg">
                <a:solidFill>
                  <a:schemeClr val="dk1"/>
                </a:solidFill>
              </a:rPr>
              <a:t>Тоест можем да използваме инструментите за документиране на API и в началните фази на проекта, при разработката му, но и след това - за </a:t>
            </a:r>
            <a:r>
              <a:rPr lang="bg">
                <a:solidFill>
                  <a:srgbClr val="0D0D0D"/>
                </a:solidFill>
                <a:highlight>
                  <a:schemeClr val="lt2"/>
                </a:highlight>
              </a:rPr>
              <a:t>поддръжка и актуализации да разберат бързо и лесно какви промени са направени в API и какви ефекти имат те върху съществуващите приложения.</a:t>
            </a:r>
            <a:endParaRPr>
              <a:solidFill>
                <a:srgbClr val="0D0D0D"/>
              </a:solidFill>
              <a:highlight>
                <a:schemeClr val="lt2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bg"/>
              <a:t>Н</a:t>
            </a:r>
            <a:r>
              <a:rPr lang="bg"/>
              <a:t>алични са много инструменти, които </a:t>
            </a:r>
            <a:r>
              <a:rPr lang="bg"/>
              <a:t>улесняват</a:t>
            </a:r>
            <a:r>
              <a:rPr lang="bg"/>
              <a:t> правенето и стандартизират API </a:t>
            </a:r>
            <a:r>
              <a:rPr lang="bg"/>
              <a:t>документациите</a:t>
            </a:r>
            <a:r>
              <a:rPr lang="bg"/>
              <a:t>. Те предлагат: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bg">
                <a:solidFill>
                  <a:schemeClr val="dk1"/>
                </a:solidFill>
              </a:rPr>
              <a:t>Документиране на API:</a:t>
            </a:r>
            <a:endParaRPr>
              <a:solidFill>
                <a:schemeClr val="dk1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bg">
                <a:solidFill>
                  <a:schemeClr val="dk1"/>
                </a:solidFill>
              </a:rPr>
              <a:t>Генериране на документация от имплементирано API (при Code-First подход)</a:t>
            </a:r>
            <a:endParaRPr>
              <a:solidFill>
                <a:schemeClr val="dk1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bg"/>
              <a:t>Отрязъци от код, показващи употребата на методи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bg">
                <a:solidFill>
                  <a:schemeClr val="dk1"/>
                </a:solidFill>
              </a:rPr>
              <a:t>Списък със статус кодове и грешки, които API-то може да върне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bg"/>
              <a:t>Отразяване на промени по API-то с течение на времето </a:t>
            </a:r>
            <a:r>
              <a:rPr lang="bg">
                <a:solidFill>
                  <a:schemeClr val="dk1"/>
                </a:solidFill>
              </a:rPr>
              <a:t>(Channel Log) 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bg"/>
              <a:t>Инструкции за Authentication на потребителите на API-то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bg"/>
              <a:t>UI на документацията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bg">
                <a:solidFill>
                  <a:schemeClr val="dk1"/>
                </a:solidFill>
              </a:rPr>
              <a:t>Дизайн на API (главно използвано за Design-First подхода)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bg">
                <a:solidFill>
                  <a:schemeClr val="dk1"/>
                </a:solidFill>
              </a:rPr>
              <a:t>Генериране на кода на API (при Design-First подход)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2cb8ccf0cc5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2cb8ccf0cc5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bg"/>
              <a:t>Има спецификация за стандарт на HTTP API документации - </a:t>
            </a:r>
            <a:r>
              <a:rPr lang="bg" u="sng">
                <a:solidFill>
                  <a:schemeClr val="hlink"/>
                </a:solidFill>
                <a:hlinkClick r:id="rId2"/>
              </a:rPr>
              <a:t>OpenAPI Specification (OAS)</a:t>
            </a:r>
            <a:r>
              <a:rPr lang="bg"/>
              <a:t>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bg" u="sng">
                <a:solidFill>
                  <a:schemeClr val="hlink"/>
                </a:solidFill>
                <a:hlinkClick r:id="rId3"/>
              </a:rPr>
              <a:t>Swagger</a:t>
            </a:r>
            <a:r>
              <a:rPr lang="bg"/>
              <a:t> предлага правене на документации за двата типа API-та.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bg" sz="1300" u="sng">
                <a:solidFill>
                  <a:srgbClr val="1155CC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RAML (RESTful API Modeling Language) спецификацията</a:t>
            </a:r>
            <a:r>
              <a:rPr b="1" lang="bg" sz="1300">
                <a:solidFill>
                  <a:srgbClr val="1155CC"/>
                </a:solidFill>
              </a:rPr>
              <a:t> - </a:t>
            </a:r>
            <a:r>
              <a:rPr lang="bg" sz="1300">
                <a:solidFill>
                  <a:srgbClr val="1A1A1A"/>
                </a:solidFill>
              </a:rPr>
              <a:t>начин за описване на практически RESTful API</a:t>
            </a:r>
            <a:r>
              <a:rPr lang="bg"/>
              <a:t>. 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2cc66a2072c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2cc66a2072c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bg"/>
              <a:t>Подобно на OpenAPI е и AsyncAPI, което се използва за документиране на </a:t>
            </a:r>
            <a:r>
              <a:rPr lang="bg" u="sng">
                <a:solidFill>
                  <a:schemeClr val="hlink"/>
                </a:solidFill>
                <a:hlinkClick r:id="rId2"/>
              </a:rPr>
              <a:t>Event-Driven Architectures (EDA)</a:t>
            </a:r>
            <a:r>
              <a:rPr lang="bg"/>
              <a:t>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gif"/><Relationship Id="rId4" Type="http://schemas.openxmlformats.org/officeDocument/2006/relationships/image" Target="../media/image7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swagger.io/tools/swagger-ui/" TargetMode="External"/><Relationship Id="rId4" Type="http://schemas.openxmlformats.org/officeDocument/2006/relationships/hyperlink" Target="https://www.postman.com/" TargetMode="External"/><Relationship Id="rId5" Type="http://schemas.openxmlformats.org/officeDocument/2006/relationships/hyperlink" Target="https://document360.com/" TargetMode="External"/><Relationship Id="rId6" Type="http://schemas.openxmlformats.org/officeDocument/2006/relationships/image" Target="../media/image9.png"/><Relationship Id="rId7" Type="http://schemas.openxmlformats.org/officeDocument/2006/relationships/image" Target="../media/image8.png"/><Relationship Id="rId8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Relationship Id="rId4" Type="http://schemas.openxmlformats.org/officeDocument/2006/relationships/image" Target="../media/image2.png"/><Relationship Id="rId5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Relationship Id="rId4" Type="http://schemas.openxmlformats.org/officeDocument/2006/relationships/image" Target="../media/image1.png"/><Relationship Id="rId5" Type="http://schemas.openxmlformats.org/officeDocument/2006/relationships/hyperlink" Target="https://spec.openapis.org/oas/v3.1.0" TargetMode="External"/><Relationship Id="rId6" Type="http://schemas.openxmlformats.org/officeDocument/2006/relationships/hyperlink" Target="https://github.com/raml-org/raml-spec/blob/master/versions/raml-10/raml-10.md/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bg"/>
              <a:t>API документация, дизайн и генерация</a:t>
            </a:r>
            <a:endParaRPr/>
          </a:p>
        </p:txBody>
      </p:sp>
      <p:sp>
        <p:nvSpPr>
          <p:cNvPr id="87" name="Google Shape;87;p13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bg"/>
              <a:t>Екип 6 - Борис, Виктор, Фросина, Джем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2"/>
          <p:cNvSpPr txBox="1"/>
          <p:nvPr>
            <p:ph type="title"/>
          </p:nvPr>
        </p:nvSpPr>
        <p:spPr>
          <a:xfrm>
            <a:off x="676800" y="129240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bg"/>
              <a:t>Генериране на API</a:t>
            </a:r>
            <a:r>
              <a:rPr lang="bg"/>
              <a:t> (OpenAPI)</a:t>
            </a:r>
            <a:endParaRPr/>
          </a:p>
        </p:txBody>
      </p:sp>
      <p:sp>
        <p:nvSpPr>
          <p:cNvPr id="152" name="Google Shape;152;p22"/>
          <p:cNvSpPr txBox="1"/>
          <p:nvPr/>
        </p:nvSpPr>
        <p:spPr>
          <a:xfrm>
            <a:off x="676800" y="2095200"/>
            <a:ext cx="2527200" cy="27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bg" sz="1300">
                <a:solidFill>
                  <a:schemeClr val="accent1"/>
                </a:solidFill>
              </a:rPr>
              <a:t>OpenAPI Generator </a:t>
            </a:r>
            <a:r>
              <a:rPr lang="bg" sz="1300">
                <a:solidFill>
                  <a:schemeClr val="accent1"/>
                </a:solidFill>
              </a:rPr>
              <a:t>се използва за генериране на:</a:t>
            </a:r>
            <a:endParaRPr sz="1300">
              <a:solidFill>
                <a:schemeClr val="accent1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Char char="-"/>
            </a:pPr>
            <a:r>
              <a:rPr lang="bg" sz="1300">
                <a:solidFill>
                  <a:schemeClr val="accent1"/>
                </a:solidFill>
              </a:rPr>
              <a:t>клиенти,</a:t>
            </a:r>
            <a:endParaRPr sz="1300">
              <a:solidFill>
                <a:schemeClr val="accent1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Char char="-"/>
            </a:pPr>
            <a:r>
              <a:rPr lang="bg" sz="1300">
                <a:solidFill>
                  <a:schemeClr val="accent1"/>
                </a:solidFill>
              </a:rPr>
              <a:t>сървъри</a:t>
            </a:r>
            <a:endParaRPr sz="1300">
              <a:solidFill>
                <a:schemeClr val="accent1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Char char="-"/>
            </a:pPr>
            <a:r>
              <a:rPr lang="bg" sz="1300">
                <a:solidFill>
                  <a:schemeClr val="accent1"/>
                </a:solidFill>
              </a:rPr>
              <a:t>и документация на API</a:t>
            </a:r>
            <a:endParaRPr sz="1300">
              <a:solidFill>
                <a:schemeClr val="accen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bg" sz="1300">
                <a:solidFill>
                  <a:schemeClr val="accent1"/>
                </a:solidFill>
              </a:rPr>
              <a:t>Ускорява процеса на създаване на API и избягва повтарянето на едни и същи задачи</a:t>
            </a:r>
            <a:endParaRPr sz="1300">
              <a:solidFill>
                <a:schemeClr val="accent1"/>
              </a:solidFill>
            </a:endParaRPr>
          </a:p>
        </p:txBody>
      </p:sp>
      <p:pic>
        <p:nvPicPr>
          <p:cNvPr id="153" name="Google Shape;153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68186" y="1917825"/>
            <a:ext cx="4597314" cy="2597476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bg"/>
              <a:t>Съдържание </a:t>
            </a:r>
            <a:endParaRPr/>
          </a:p>
        </p:txBody>
      </p:sp>
      <p:sp>
        <p:nvSpPr>
          <p:cNvPr id="93" name="Google Shape;93;p14"/>
          <p:cNvSpPr txBox="1"/>
          <p:nvPr>
            <p:ph idx="1" type="body"/>
          </p:nvPr>
        </p:nvSpPr>
        <p:spPr>
          <a:xfrm>
            <a:off x="729450" y="2078875"/>
            <a:ext cx="7688700" cy="289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943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313"/>
              <a:buFont typeface="Arial"/>
              <a:buAutoNum type="arabicPeriod"/>
            </a:pPr>
            <a:r>
              <a:rPr lang="bg" sz="1312">
                <a:latin typeface="Arial"/>
                <a:ea typeface="Arial"/>
                <a:cs typeface="Arial"/>
                <a:sym typeface="Arial"/>
              </a:rPr>
              <a:t>Какво е API документация, и защo e важна?</a:t>
            </a:r>
            <a:endParaRPr sz="1312">
              <a:latin typeface="Arial"/>
              <a:ea typeface="Arial"/>
              <a:cs typeface="Arial"/>
              <a:sym typeface="Arial"/>
            </a:endParaRPr>
          </a:p>
          <a:p>
            <a:pPr indent="0" lvl="0" marL="9144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688"/>
              <a:buNone/>
            </a:pPr>
            <a:r>
              <a:t/>
            </a:r>
            <a:endParaRPr sz="1312">
              <a:latin typeface="Arial"/>
              <a:ea typeface="Arial"/>
              <a:cs typeface="Arial"/>
              <a:sym typeface="Arial"/>
            </a:endParaRPr>
          </a:p>
          <a:p>
            <a:pPr indent="-311943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1313"/>
              <a:buFont typeface="Arial"/>
              <a:buAutoNum type="arabicPeriod"/>
            </a:pPr>
            <a:r>
              <a:rPr lang="bg" sz="1312">
                <a:latin typeface="Arial"/>
                <a:ea typeface="Arial"/>
                <a:cs typeface="Arial"/>
                <a:sym typeface="Arial"/>
              </a:rPr>
              <a:t>Инструменти за </a:t>
            </a:r>
            <a:r>
              <a:rPr lang="bg" sz="1312">
                <a:latin typeface="Arial"/>
                <a:ea typeface="Arial"/>
                <a:cs typeface="Arial"/>
                <a:sym typeface="Arial"/>
              </a:rPr>
              <a:t>правене </a:t>
            </a:r>
            <a:r>
              <a:rPr lang="bg" sz="1312">
                <a:latin typeface="Arial"/>
                <a:ea typeface="Arial"/>
                <a:cs typeface="Arial"/>
                <a:sym typeface="Arial"/>
              </a:rPr>
              <a:t>на API документация</a:t>
            </a:r>
            <a:endParaRPr sz="1312">
              <a:latin typeface="Arial"/>
              <a:ea typeface="Arial"/>
              <a:cs typeface="Arial"/>
              <a:sym typeface="Arial"/>
            </a:endParaRPr>
          </a:p>
          <a:p>
            <a:pPr indent="0" lvl="0" marL="9144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688"/>
              <a:buNone/>
            </a:pPr>
            <a:r>
              <a:t/>
            </a:r>
            <a:endParaRPr sz="1312">
              <a:latin typeface="Arial"/>
              <a:ea typeface="Arial"/>
              <a:cs typeface="Arial"/>
              <a:sym typeface="Arial"/>
            </a:endParaRPr>
          </a:p>
          <a:p>
            <a:pPr indent="-311943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1313"/>
              <a:buFont typeface="Arial"/>
              <a:buAutoNum type="arabicPeriod"/>
            </a:pPr>
            <a:r>
              <a:rPr lang="bg" sz="1312">
                <a:latin typeface="Arial"/>
                <a:ea typeface="Arial"/>
                <a:cs typeface="Arial"/>
                <a:sym typeface="Arial"/>
              </a:rPr>
              <a:t>Демонстрация на примерно API </a:t>
            </a:r>
            <a:endParaRPr sz="1312">
              <a:latin typeface="Arial"/>
              <a:ea typeface="Arial"/>
              <a:cs typeface="Arial"/>
              <a:sym typeface="Arial"/>
            </a:endParaRPr>
          </a:p>
          <a:p>
            <a:pPr indent="0" lvl="0" marL="9144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688"/>
              <a:buNone/>
            </a:pPr>
            <a:r>
              <a:t/>
            </a:r>
            <a:endParaRPr sz="1312">
              <a:latin typeface="Arial"/>
              <a:ea typeface="Arial"/>
              <a:cs typeface="Arial"/>
              <a:sym typeface="Arial"/>
            </a:endParaRPr>
          </a:p>
          <a:p>
            <a:pPr indent="-311943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1313"/>
              <a:buFont typeface="Arial"/>
              <a:buAutoNum type="arabicPeriod"/>
            </a:pPr>
            <a:r>
              <a:rPr lang="bg" sz="1312">
                <a:latin typeface="Arial"/>
                <a:ea typeface="Arial"/>
                <a:cs typeface="Arial"/>
                <a:sym typeface="Arial"/>
              </a:rPr>
              <a:t>Генериране на API </a:t>
            </a:r>
            <a:endParaRPr sz="1312"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688"/>
              <a:buNone/>
            </a:pPr>
            <a:r>
              <a:t/>
            </a:r>
            <a:endParaRPr sz="812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/>
          <p:nvPr>
            <p:ph type="title"/>
          </p:nvPr>
        </p:nvSpPr>
        <p:spPr>
          <a:xfrm>
            <a:off x="727650" y="1230800"/>
            <a:ext cx="7688700" cy="67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ct val="46261"/>
              <a:buNone/>
            </a:pPr>
            <a:r>
              <a:rPr lang="bg" sz="2140">
                <a:latin typeface="Arial"/>
                <a:ea typeface="Arial"/>
                <a:cs typeface="Arial"/>
                <a:sym typeface="Arial"/>
              </a:rPr>
              <a:t>Какво е API (Application Programming Interface)?</a:t>
            </a:r>
            <a:endParaRPr sz="2140">
              <a:latin typeface="Arial"/>
              <a:ea typeface="Arial"/>
              <a:cs typeface="Arial"/>
              <a:sym typeface="Arial"/>
            </a:endParaRPr>
          </a:p>
          <a:p>
            <a:pPr indent="457200" lvl="0" marL="914400" rtl="0" algn="ctr">
              <a:spcBef>
                <a:spcPts val="0"/>
              </a:spcBef>
              <a:spcAft>
                <a:spcPts val="0"/>
              </a:spcAft>
              <a:buSzPct val="82500"/>
              <a:buNone/>
            </a:pPr>
            <a:r>
              <a:rPr b="0" lang="bg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интерфейс за програмиране на приложения </a:t>
            </a:r>
            <a:endParaRPr sz="214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9" name="Google Shape;9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84700" y="1853850"/>
            <a:ext cx="5579158" cy="2984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6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914400" rtl="0" algn="l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bg" sz="1912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Какво е API документация, и защo e важна?</a:t>
            </a:r>
            <a:endParaRPr sz="3200">
              <a:solidFill>
                <a:srgbClr val="0D0D0D"/>
              </a:solidFill>
            </a:endParaRPr>
          </a:p>
        </p:txBody>
      </p:sp>
      <p:sp>
        <p:nvSpPr>
          <p:cNvPr id="105" name="Google Shape;105;p16"/>
          <p:cNvSpPr txBox="1"/>
          <p:nvPr>
            <p:ph idx="1" type="body"/>
          </p:nvPr>
        </p:nvSpPr>
        <p:spPr>
          <a:xfrm>
            <a:off x="729450" y="2078875"/>
            <a:ext cx="7688700" cy="285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47500" lnSpcReduction="20000"/>
          </a:bodyPr>
          <a:lstStyle/>
          <a:p>
            <a:pPr indent="-304006" lvl="0" marL="457200" rtl="0" algn="l">
              <a:lnSpc>
                <a:spcPct val="160000"/>
              </a:lnSpc>
              <a:spcBef>
                <a:spcPts val="1400"/>
              </a:spcBef>
              <a:spcAft>
                <a:spcPts val="0"/>
              </a:spcAft>
              <a:buClr>
                <a:srgbClr val="0D0D0D"/>
              </a:buClr>
              <a:buSzPct val="100000"/>
              <a:buFont typeface="Roboto"/>
              <a:buChar char="➔"/>
            </a:pPr>
            <a:r>
              <a:rPr b="1" lang="bg" sz="2500">
                <a:solidFill>
                  <a:srgbClr val="0D0D0D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Какво е API документация?</a:t>
            </a:r>
            <a:br>
              <a:rPr b="1" lang="bg" sz="2500">
                <a:solidFill>
                  <a:srgbClr val="0D0D0D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</a:br>
            <a:r>
              <a:rPr b="1" lang="bg" sz="2500">
                <a:solidFill>
                  <a:srgbClr val="0D0D0D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- </a:t>
            </a:r>
            <a:r>
              <a:rPr lang="bg" sz="2500">
                <a:solidFill>
                  <a:srgbClr val="0D0D0D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Набор от информация, за функционалностите, възможностите и начина на използване на  дадено API </a:t>
            </a:r>
            <a:endParaRPr sz="2500">
              <a:solidFill>
                <a:srgbClr val="0D0D0D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04006" lvl="0" marL="45720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0D0D0D"/>
              </a:buClr>
              <a:buSzPct val="100000"/>
              <a:buFont typeface="Arial"/>
              <a:buChar char="➔"/>
            </a:pPr>
            <a:r>
              <a:rPr b="1" lang="bg" sz="2500">
                <a:solidFill>
                  <a:srgbClr val="0D0D0D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Защо е важна? </a:t>
            </a:r>
            <a:br>
              <a:rPr lang="bg" sz="2500">
                <a:solidFill>
                  <a:srgbClr val="0D0D0D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</a:br>
            <a:r>
              <a:rPr lang="bg" sz="2500">
                <a:solidFill>
                  <a:srgbClr val="0D0D0D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- </a:t>
            </a:r>
            <a:r>
              <a:rPr lang="bg" sz="2500">
                <a:solidFill>
                  <a:srgbClr val="0D0D0D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Яснота</a:t>
            </a:r>
            <a:r>
              <a:rPr lang="bg" sz="2500">
                <a:solidFill>
                  <a:srgbClr val="0D0D0D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и разбираемост</a:t>
            </a:r>
            <a:br>
              <a:rPr lang="bg" sz="2500">
                <a:solidFill>
                  <a:srgbClr val="0D0D0D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</a:br>
            <a:r>
              <a:rPr lang="bg" sz="2500">
                <a:solidFill>
                  <a:srgbClr val="0D0D0D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- Улеснява разработката и интеграцията</a:t>
            </a:r>
            <a:br>
              <a:rPr lang="bg" sz="2500">
                <a:solidFill>
                  <a:srgbClr val="0D0D0D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</a:br>
            <a:r>
              <a:rPr lang="bg" sz="2500">
                <a:solidFill>
                  <a:srgbClr val="0D0D0D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- Спестява време и усилия</a:t>
            </a:r>
            <a:br>
              <a:rPr lang="bg" sz="2500">
                <a:solidFill>
                  <a:srgbClr val="0D0D0D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</a:br>
            <a:r>
              <a:rPr lang="bg" sz="2500">
                <a:solidFill>
                  <a:srgbClr val="0D0D0D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- Намалява необходимостта от поддръжка</a:t>
            </a:r>
            <a:endParaRPr sz="2500">
              <a:solidFill>
                <a:srgbClr val="0D0D0D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60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b="1" i="1" lang="bg" sz="2500">
                <a:solidFill>
                  <a:schemeClr val="dk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API документацията е ключът към полезен, използваем API.</a:t>
            </a:r>
            <a:endParaRPr b="1" i="1" sz="2500">
              <a:solidFill>
                <a:schemeClr val="dk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4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7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bg"/>
              <a:t>Инструменти за API документация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17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4325" lvl="0" marL="457200" rtl="0" algn="l"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350"/>
              <a:buFont typeface="Arial"/>
              <a:buChar char="●"/>
            </a:pPr>
            <a:r>
              <a:rPr lang="bg" sz="1350">
                <a:solidFill>
                  <a:srgbClr val="3C4043"/>
                </a:solidFill>
                <a:latin typeface="Arial"/>
                <a:ea typeface="Arial"/>
                <a:cs typeface="Arial"/>
                <a:sym typeface="Arial"/>
              </a:rPr>
              <a:t>Eфективност</a:t>
            </a:r>
            <a:endParaRPr sz="1350">
              <a:solidFill>
                <a:srgbClr val="3C404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4325" lvl="0" marL="457200" rtl="0" algn="l"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350"/>
              <a:buFont typeface="Arial"/>
              <a:buChar char="●"/>
            </a:pPr>
            <a:r>
              <a:rPr lang="bg" sz="1350">
                <a:solidFill>
                  <a:srgbClr val="3C4043"/>
                </a:solidFill>
                <a:latin typeface="Arial"/>
                <a:ea typeface="Arial"/>
                <a:cs typeface="Arial"/>
                <a:sym typeface="Arial"/>
              </a:rPr>
              <a:t>Качество</a:t>
            </a:r>
            <a:endParaRPr sz="1350">
              <a:solidFill>
                <a:srgbClr val="3C404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4325" lvl="0" marL="457200" rtl="0" algn="l"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350"/>
              <a:buFont typeface="Arial"/>
              <a:buChar char="●"/>
            </a:pPr>
            <a:r>
              <a:rPr lang="bg" sz="1350">
                <a:solidFill>
                  <a:srgbClr val="3C4043"/>
                </a:solidFill>
                <a:latin typeface="Arial"/>
                <a:ea typeface="Arial"/>
                <a:cs typeface="Arial"/>
                <a:sym typeface="Arial"/>
              </a:rPr>
              <a:t>Използваемост </a:t>
            </a:r>
            <a:endParaRPr sz="1350">
              <a:solidFill>
                <a:srgbClr val="3C404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4325" lvl="0" marL="457200" rtl="0" algn="l">
              <a:spcBef>
                <a:spcPts val="0"/>
              </a:spcBef>
              <a:spcAft>
                <a:spcPts val="0"/>
              </a:spcAft>
              <a:buClr>
                <a:srgbClr val="3C4043"/>
              </a:buClr>
              <a:buSzPts val="1350"/>
              <a:buFont typeface="Arial"/>
              <a:buChar char="●"/>
            </a:pPr>
            <a:r>
              <a:rPr lang="bg" sz="1350">
                <a:solidFill>
                  <a:srgbClr val="3C4043"/>
                </a:solidFill>
                <a:latin typeface="Arial"/>
                <a:ea typeface="Arial"/>
                <a:cs typeface="Arial"/>
                <a:sym typeface="Arial"/>
              </a:rPr>
              <a:t>Сътрудничество</a:t>
            </a:r>
            <a:endParaRPr sz="1350">
              <a:solidFill>
                <a:srgbClr val="3C40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2" name="Google Shape;11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66675" y="1958600"/>
            <a:ext cx="5023800" cy="2590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67250" y="3200725"/>
            <a:ext cx="2756499" cy="18514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8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bg"/>
              <a:t>Инструменти за API документация</a:t>
            </a:r>
            <a:endParaRPr/>
          </a:p>
        </p:txBody>
      </p:sp>
      <p:sp>
        <p:nvSpPr>
          <p:cNvPr id="119" name="Google Shape;119;p18"/>
          <p:cNvSpPr txBox="1"/>
          <p:nvPr>
            <p:ph idx="1" type="body"/>
          </p:nvPr>
        </p:nvSpPr>
        <p:spPr>
          <a:xfrm>
            <a:off x="727650" y="2078875"/>
            <a:ext cx="7688700" cy="286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bg"/>
              <a:t>							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bg"/>
              <a:t>            </a:t>
            </a:r>
            <a:r>
              <a:rPr b="1" lang="bg" u="sng">
                <a:solidFill>
                  <a:srgbClr val="1155CC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Swagger</a:t>
            </a:r>
            <a:r>
              <a:rPr b="1" lang="bg">
                <a:solidFill>
                  <a:srgbClr val="1155CC"/>
                </a:solidFill>
              </a:rPr>
              <a:t>			          		       </a:t>
            </a:r>
            <a:r>
              <a:rPr b="1" lang="bg" u="sng">
                <a:solidFill>
                  <a:srgbClr val="1155CC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Postman</a:t>
            </a:r>
            <a:r>
              <a:rPr b="1" lang="bg" u="sng">
                <a:solidFill>
                  <a:srgbClr val="1155CC"/>
                </a:solidFill>
              </a:rPr>
              <a:t>	</a:t>
            </a:r>
            <a:r>
              <a:rPr b="1" lang="bg">
                <a:solidFill>
                  <a:srgbClr val="1155CC"/>
                </a:solidFill>
              </a:rPr>
              <a:t>				</a:t>
            </a:r>
            <a:r>
              <a:rPr b="1" lang="bg" u="sng">
                <a:solidFill>
                  <a:srgbClr val="1155CC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Document360</a:t>
            </a:r>
            <a:endParaRPr b="1" u="sng">
              <a:solidFill>
                <a:srgbClr val="1155CC"/>
              </a:solidFill>
            </a:endParaRPr>
          </a:p>
        </p:txBody>
      </p:sp>
      <p:pic>
        <p:nvPicPr>
          <p:cNvPr id="120" name="Google Shape;120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84225" y="2078875"/>
            <a:ext cx="1216825" cy="1216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1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759733" y="2078875"/>
            <a:ext cx="1624524" cy="1216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18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703200" y="2120538"/>
            <a:ext cx="1133475" cy="113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9"/>
          <p:cNvSpPr txBox="1"/>
          <p:nvPr>
            <p:ph type="title"/>
          </p:nvPr>
        </p:nvSpPr>
        <p:spPr>
          <a:xfrm>
            <a:off x="675975" y="1293400"/>
            <a:ext cx="68091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bg"/>
              <a:t>Инструменти за API документация</a:t>
            </a:r>
            <a:endParaRPr/>
          </a:p>
        </p:txBody>
      </p:sp>
      <p:pic>
        <p:nvPicPr>
          <p:cNvPr id="128" name="Google Shape;128;p19"/>
          <p:cNvPicPr preferRelativeResize="0"/>
          <p:nvPr/>
        </p:nvPicPr>
        <p:blipFill rotWithShape="1">
          <a:blip r:embed="rId3">
            <a:alphaModFix/>
          </a:blip>
          <a:srcRect b="17229" l="0" r="0" t="8570"/>
          <a:stretch/>
        </p:blipFill>
        <p:spPr>
          <a:xfrm>
            <a:off x="0" y="1828598"/>
            <a:ext cx="9144001" cy="14436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29" name="Google Shape;129;p19"/>
          <p:cNvPicPr preferRelativeResize="0"/>
          <p:nvPr/>
        </p:nvPicPr>
        <p:blipFill rotWithShape="1">
          <a:blip r:embed="rId4">
            <a:alphaModFix/>
          </a:blip>
          <a:srcRect b="0" l="0" r="1039" t="0"/>
          <a:stretch/>
        </p:blipFill>
        <p:spPr>
          <a:xfrm>
            <a:off x="4822100" y="3624950"/>
            <a:ext cx="4107451" cy="128335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30" name="Google Shape;130;p19"/>
          <p:cNvPicPr preferRelativeResize="0"/>
          <p:nvPr/>
        </p:nvPicPr>
        <p:blipFill rotWithShape="1">
          <a:blip r:embed="rId5">
            <a:alphaModFix/>
          </a:blip>
          <a:srcRect b="10462" l="15886" r="15784" t="10988"/>
          <a:stretch/>
        </p:blipFill>
        <p:spPr>
          <a:xfrm>
            <a:off x="256725" y="3624950"/>
            <a:ext cx="2147700" cy="1283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0"/>
          <p:cNvSpPr txBox="1"/>
          <p:nvPr>
            <p:ph type="title"/>
          </p:nvPr>
        </p:nvSpPr>
        <p:spPr>
          <a:xfrm>
            <a:off x="676800" y="129240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bg"/>
              <a:t>Инструменти за API документация (OpenAPI &amp; RAML)</a:t>
            </a:r>
            <a:endParaRPr/>
          </a:p>
        </p:txBody>
      </p:sp>
      <p:pic>
        <p:nvPicPr>
          <p:cNvPr id="136" name="Google Shape;13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66638" y="1080225"/>
            <a:ext cx="747375" cy="747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0"/>
          <p:cNvPicPr preferRelativeResize="0"/>
          <p:nvPr/>
        </p:nvPicPr>
        <p:blipFill rotWithShape="1">
          <a:blip r:embed="rId4">
            <a:alphaModFix/>
          </a:blip>
          <a:srcRect b="24041" l="0" r="0" t="0"/>
          <a:stretch/>
        </p:blipFill>
        <p:spPr>
          <a:xfrm>
            <a:off x="3247975" y="2096250"/>
            <a:ext cx="5750126" cy="2224449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20"/>
          <p:cNvSpPr txBox="1"/>
          <p:nvPr/>
        </p:nvSpPr>
        <p:spPr>
          <a:xfrm>
            <a:off x="676800" y="2096250"/>
            <a:ext cx="2525700" cy="304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bg" sz="1300" u="sng">
                <a:solidFill>
                  <a:srgbClr val="1155CC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OpenAPI спецификацията</a:t>
            </a:r>
            <a:r>
              <a:rPr b="1" lang="bg" sz="1300">
                <a:solidFill>
                  <a:srgbClr val="1155CC"/>
                </a:solidFill>
              </a:rPr>
              <a:t> </a:t>
            </a:r>
            <a:r>
              <a:rPr b="1" lang="bg" sz="1300">
                <a:solidFill>
                  <a:schemeClr val="accent1"/>
                </a:solidFill>
              </a:rPr>
              <a:t> (OAS)</a:t>
            </a:r>
            <a:r>
              <a:rPr lang="bg" sz="1300">
                <a:solidFill>
                  <a:schemeClr val="accent1"/>
                </a:solidFill>
              </a:rPr>
              <a:t> е стандарт, по който се пише документация на HTTP API-та. Редакторите на </a:t>
            </a:r>
            <a:r>
              <a:rPr b="1" lang="bg" sz="1300">
                <a:solidFill>
                  <a:schemeClr val="accent1"/>
                </a:solidFill>
              </a:rPr>
              <a:t>Swagger </a:t>
            </a:r>
            <a:r>
              <a:rPr lang="bg" sz="1300">
                <a:solidFill>
                  <a:schemeClr val="accent1"/>
                </a:solidFill>
              </a:rPr>
              <a:t>и </a:t>
            </a:r>
            <a:r>
              <a:rPr b="1" lang="bg" sz="1300">
                <a:solidFill>
                  <a:schemeClr val="accent1"/>
                </a:solidFill>
              </a:rPr>
              <a:t>Postman </a:t>
            </a:r>
            <a:r>
              <a:rPr lang="bg" sz="1300">
                <a:solidFill>
                  <a:schemeClr val="accent1"/>
                </a:solidFill>
              </a:rPr>
              <a:t>го използват.</a:t>
            </a:r>
            <a:endParaRPr sz="1300">
              <a:solidFill>
                <a:schemeClr val="accen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accen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bg" sz="1300" u="sng">
                <a:solidFill>
                  <a:srgbClr val="1155CC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RAML (RESTful API Modeling Language) спецификацията</a:t>
            </a:r>
            <a:r>
              <a:rPr b="1" lang="bg" sz="1300">
                <a:solidFill>
                  <a:srgbClr val="1155CC"/>
                </a:solidFill>
              </a:rPr>
              <a:t> - </a:t>
            </a:r>
            <a:r>
              <a:rPr lang="bg" sz="1300">
                <a:solidFill>
                  <a:schemeClr val="dk2"/>
                </a:solidFill>
              </a:rPr>
              <a:t>начин за описване на практически RESTful API</a:t>
            </a:r>
            <a:endParaRPr sz="13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1"/>
          <p:cNvSpPr txBox="1"/>
          <p:nvPr>
            <p:ph type="title"/>
          </p:nvPr>
        </p:nvSpPr>
        <p:spPr>
          <a:xfrm>
            <a:off x="676800" y="129240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bg"/>
              <a:t>Инструменти за API документация (AsyncAPI)</a:t>
            </a:r>
            <a:endParaRPr/>
          </a:p>
        </p:txBody>
      </p:sp>
      <p:pic>
        <p:nvPicPr>
          <p:cNvPr id="144" name="Google Shape;14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66638" y="1080225"/>
            <a:ext cx="747375" cy="747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47200" y="2075800"/>
            <a:ext cx="5749199" cy="2354675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21"/>
          <p:cNvSpPr txBox="1"/>
          <p:nvPr/>
        </p:nvSpPr>
        <p:spPr>
          <a:xfrm>
            <a:off x="676800" y="2095200"/>
            <a:ext cx="2527200" cy="27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bg" sz="1300">
                <a:solidFill>
                  <a:schemeClr val="accent1"/>
                </a:solidFill>
              </a:rPr>
              <a:t>AsyncAPI </a:t>
            </a:r>
            <a:r>
              <a:rPr lang="bg" sz="1300">
                <a:solidFill>
                  <a:schemeClr val="accent1"/>
                </a:solidFill>
              </a:rPr>
              <a:t>се използва за документиране на </a:t>
            </a:r>
            <a:r>
              <a:rPr b="1" lang="bg" sz="1300">
                <a:solidFill>
                  <a:schemeClr val="accent1"/>
                </a:solidFill>
              </a:rPr>
              <a:t>Event-Driven Architectures (EDA)</a:t>
            </a:r>
            <a:r>
              <a:rPr lang="bg" sz="1300">
                <a:solidFill>
                  <a:schemeClr val="accent1"/>
                </a:solidFill>
              </a:rPr>
              <a:t>. Той си има собствен редактор</a:t>
            </a:r>
            <a:endParaRPr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