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Nuni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Nunito-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Nunito-italic.fntdata"/><Relationship Id="rId16" Type="http://schemas.openxmlformats.org/officeDocument/2006/relationships/slide" Target="slides/slide11.xml"/><Relationship Id="rId38" Type="http://schemas.openxmlformats.org/officeDocument/2006/relationships/font" Target="fonts/Nuni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7b40c66b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47b40c66b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7d40d5de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47d40d5de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Дотук говорихме как се consume-ва промис, а сега как се създава / produce-ва. Създава се с ключовата дума new и в конструктора си приема callback функция с два параметъра resolve и reject.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47d40d5d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47d40d5d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900">
                <a:solidFill>
                  <a:srgbClr val="FF79C6"/>
                </a:solidFill>
                <a:highlight>
                  <a:srgbClr val="282A36"/>
                </a:highlight>
                <a:latin typeface="Courier New"/>
                <a:ea typeface="Courier New"/>
                <a:cs typeface="Courier New"/>
                <a:sym typeface="Courier New"/>
              </a:rPr>
              <a:t>function</a:t>
            </a: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placeBet</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8F8F2"/>
                </a:solidFill>
                <a:highlight>
                  <a:srgbClr val="282A36"/>
                </a:highlight>
                <a:latin typeface="Courier New"/>
                <a:ea typeface="Courier New"/>
                <a:cs typeface="Courier New"/>
                <a:sym typeface="Courier New"/>
              </a:rPr>
              <a:t>, </a:t>
            </a:r>
            <a:r>
              <a:rPr i="1" lang="en-GB" sz="900">
                <a:solidFill>
                  <a:srgbClr val="FFB86C"/>
                </a:solidFill>
                <a:highlight>
                  <a:srgbClr val="282A36"/>
                </a:highlight>
                <a:latin typeface="Courier New"/>
                <a:ea typeface="Courier New"/>
                <a:cs typeface="Courier New"/>
                <a:sym typeface="Courier New"/>
              </a:rPr>
              <a:t>odds</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return</a:t>
            </a:r>
            <a:r>
              <a:rPr lang="en-GB" sz="900">
                <a:solidFill>
                  <a:srgbClr val="F8F8F2"/>
                </a:solidFill>
                <a:highlight>
                  <a:srgbClr val="282A36"/>
                </a:highlight>
                <a:latin typeface="Courier New"/>
                <a:ea typeface="Courier New"/>
                <a:cs typeface="Courier New"/>
                <a:sym typeface="Courier New"/>
              </a:rPr>
              <a:t> </a:t>
            </a:r>
            <a:r>
              <a:rPr b="1" lang="en-GB" sz="900">
                <a:solidFill>
                  <a:srgbClr val="FF79C6"/>
                </a:solidFill>
                <a:highlight>
                  <a:srgbClr val="282A36"/>
                </a:highlight>
                <a:latin typeface="Courier New"/>
                <a:ea typeface="Courier New"/>
                <a:cs typeface="Courier New"/>
                <a:sym typeface="Courier New"/>
              </a:rPr>
              <a:t>new</a:t>
            </a:r>
            <a:r>
              <a:rPr lang="en-GB" sz="900">
                <a:solidFill>
                  <a:srgbClr val="F8F8F2"/>
                </a:solidFill>
                <a:highlight>
                  <a:srgbClr val="282A36"/>
                </a:highlight>
                <a:latin typeface="Courier New"/>
                <a:ea typeface="Courier New"/>
                <a:cs typeface="Courier New"/>
                <a:sym typeface="Courier New"/>
              </a:rPr>
              <a:t> </a:t>
            </a:r>
            <a:r>
              <a:rPr i="1" lang="en-GB" sz="900">
                <a:solidFill>
                  <a:srgbClr val="8BE9FD"/>
                </a:solidFill>
                <a:highlight>
                  <a:srgbClr val="282A36"/>
                </a:highlight>
                <a:latin typeface="Courier New"/>
                <a:ea typeface="Courier New"/>
                <a:cs typeface="Courier New"/>
                <a:sym typeface="Courier New"/>
              </a:rPr>
              <a:t>Promise</a:t>
            </a:r>
            <a:r>
              <a:rPr lang="en-GB" sz="900">
                <a:solidFill>
                  <a:srgbClr val="F8F8F2"/>
                </a:solidFill>
                <a:highlight>
                  <a:srgbClr val="282A36"/>
                </a:highlight>
                <a:latin typeface="Courier New"/>
                <a:ea typeface="Courier New"/>
                <a:cs typeface="Courier New"/>
                <a:sym typeface="Courier New"/>
              </a:rPr>
              <a:t>((</a:t>
            </a:r>
            <a:r>
              <a:rPr i="1" lang="en-GB" sz="900">
                <a:solidFill>
                  <a:srgbClr val="50FA7B"/>
                </a:solidFill>
                <a:highlight>
                  <a:srgbClr val="282A36"/>
                </a:highlight>
                <a:latin typeface="Courier New"/>
                <a:ea typeface="Courier New"/>
                <a:cs typeface="Courier New"/>
                <a:sym typeface="Courier New"/>
              </a:rPr>
              <a:t>resolve</a:t>
            </a:r>
            <a:r>
              <a:rPr lang="en-GB" sz="900">
                <a:solidFill>
                  <a:srgbClr val="F8F8F2"/>
                </a:solidFill>
                <a:highlight>
                  <a:srgbClr val="282A36"/>
                </a:highlight>
                <a:latin typeface="Courier New"/>
                <a:ea typeface="Courier New"/>
                <a:cs typeface="Courier New"/>
                <a:sym typeface="Courier New"/>
              </a:rPr>
              <a:t>, </a:t>
            </a:r>
            <a:r>
              <a:rPr i="1" lang="en-GB" sz="900">
                <a:solidFill>
                  <a:srgbClr val="50FA7B"/>
                </a:solidFill>
                <a:highlight>
                  <a:srgbClr val="282A36"/>
                </a:highlight>
                <a:latin typeface="Courier New"/>
                <a:ea typeface="Courier New"/>
                <a:cs typeface="Courier New"/>
                <a:sym typeface="Courier New"/>
              </a:rPr>
              <a:t>reject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log</a:t>
            </a:r>
            <a:r>
              <a:rPr lang="en-GB" sz="900">
                <a:solidFill>
                  <a:srgbClr val="F8F8F2"/>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`Слагаш </a:t>
            </a:r>
            <a:r>
              <a:rPr lang="en-GB" sz="900">
                <a:solidFill>
                  <a:srgbClr val="FF79C6"/>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F79C6"/>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 лв на колонка на </a:t>
            </a:r>
            <a:r>
              <a:rPr lang="en-GB" sz="900">
                <a:solidFill>
                  <a:srgbClr val="FF79C6"/>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odds</a:t>
            </a:r>
            <a:r>
              <a:rPr lang="en-GB" sz="900">
                <a:solidFill>
                  <a:srgbClr val="FF79C6"/>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 коефициент. Чакаш колонката да излезе...`</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8BE9FD"/>
                </a:solidFill>
                <a:highlight>
                  <a:srgbClr val="282A36"/>
                </a:highlight>
                <a:latin typeface="Courier New"/>
                <a:ea typeface="Courier New"/>
                <a:cs typeface="Courier New"/>
                <a:sym typeface="Courier New"/>
              </a:rPr>
              <a:t>setTimeout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const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didWin</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Math</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random</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&lt;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0.5</a:t>
            </a:r>
            <a:r>
              <a:rPr lang="en-GB" sz="900">
                <a:solidFill>
                  <a:srgbClr val="F8F8F2"/>
                </a:solidFill>
                <a:highlight>
                  <a:srgbClr val="282A36"/>
                </a:highlight>
                <a:latin typeface="Courier New"/>
                <a:ea typeface="Courier New"/>
                <a:cs typeface="Courier New"/>
                <a:sym typeface="Courier New"/>
              </a:rPr>
              <a:t>; </a:t>
            </a:r>
            <a:r>
              <a:rPr lang="en-GB" sz="900">
                <a:solidFill>
                  <a:srgbClr val="6272A4"/>
                </a:solidFill>
                <a:highlight>
                  <a:srgbClr val="282A36"/>
                </a:highlight>
                <a:latin typeface="Courier New"/>
                <a:ea typeface="Courier New"/>
                <a:cs typeface="Courier New"/>
                <a:sym typeface="Courier New"/>
              </a:rPr>
              <a:t>// 50% шанс да спечелиш</a:t>
            </a:r>
            <a:endParaRPr sz="900">
              <a:solidFill>
                <a:srgbClr val="6272A4"/>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6272A4"/>
                </a:solidFill>
                <a:highlight>
                  <a:srgbClr val="282A36"/>
                </a:highlight>
                <a:latin typeface="Courier New"/>
                <a:ea typeface="Courier New"/>
                <a:cs typeface="Courier New"/>
                <a:sym typeface="Courier New"/>
              </a:rPr>
              <a:t>//const didWin = true; // Сложил си на уговорени мачове</a:t>
            </a:r>
            <a:endParaRPr sz="900">
              <a:solidFill>
                <a:srgbClr val="6272A4"/>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if</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didWin</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resolve</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message</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lang="en-GB" sz="900">
                <a:solidFill>
                  <a:srgbClr val="F1FA8C"/>
                </a:solidFill>
                <a:highlight>
                  <a:srgbClr val="282A36"/>
                </a:highlight>
                <a:latin typeface="Courier New"/>
                <a:ea typeface="Courier New"/>
                <a:cs typeface="Courier New"/>
                <a:sym typeface="Courier New"/>
              </a:rPr>
              <a:t>`Kолонката излезе! Печелиш </a:t>
            </a:r>
            <a:r>
              <a:rPr lang="en-GB" sz="900">
                <a:solidFill>
                  <a:srgbClr val="FF79C6"/>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odds</a:t>
            </a:r>
            <a:r>
              <a:rPr lang="en-GB" sz="900">
                <a:solidFill>
                  <a:srgbClr val="F1FA8C"/>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 </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F79C6"/>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 лв!`</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winnings</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i="1" lang="en-GB" sz="900">
                <a:solidFill>
                  <a:srgbClr val="FFB86C"/>
                </a:solidFill>
                <a:highlight>
                  <a:srgbClr val="282A36"/>
                </a:highlight>
                <a:latin typeface="Courier New"/>
                <a:ea typeface="Courier New"/>
                <a:cs typeface="Courier New"/>
                <a:sym typeface="Courier New"/>
              </a:rPr>
              <a:t>odds</a:t>
            </a:r>
            <a:endParaRPr i="1" sz="900">
              <a:solidFill>
                <a:srgbClr val="FFB86C"/>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 </a:t>
            </a:r>
            <a:r>
              <a:rPr lang="en-GB" sz="900">
                <a:solidFill>
                  <a:srgbClr val="FF79C6"/>
                </a:solidFill>
                <a:highlight>
                  <a:srgbClr val="282A36"/>
                </a:highlight>
                <a:latin typeface="Courier New"/>
                <a:ea typeface="Courier New"/>
                <a:cs typeface="Courier New"/>
                <a:sym typeface="Courier New"/>
              </a:rPr>
              <a:t>else</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reject</a:t>
            </a:r>
            <a:r>
              <a:rPr lang="en-GB" sz="900">
                <a:solidFill>
                  <a:srgbClr val="F8F8F2"/>
                </a:solidFill>
                <a:highlight>
                  <a:srgbClr val="282A36"/>
                </a:highlight>
                <a:latin typeface="Courier New"/>
                <a:ea typeface="Courier New"/>
                <a:cs typeface="Courier New"/>
                <a:sym typeface="Courier New"/>
              </a:rPr>
              <a:t>(</a:t>
            </a:r>
            <a:r>
              <a:rPr b="1" lang="en-GB" sz="900">
                <a:solidFill>
                  <a:srgbClr val="FF79C6"/>
                </a:solidFill>
                <a:highlight>
                  <a:srgbClr val="282A36"/>
                </a:highlight>
                <a:latin typeface="Courier New"/>
                <a:ea typeface="Courier New"/>
                <a:cs typeface="Courier New"/>
                <a:sym typeface="Courier New"/>
              </a:rPr>
              <a:t>new</a:t>
            </a:r>
            <a:r>
              <a:rPr lang="en-GB" sz="900">
                <a:solidFill>
                  <a:srgbClr val="F8F8F2"/>
                </a:solidFill>
                <a:highlight>
                  <a:srgbClr val="282A36"/>
                </a:highlight>
                <a:latin typeface="Courier New"/>
                <a:ea typeface="Courier New"/>
                <a:cs typeface="Courier New"/>
                <a:sym typeface="Courier New"/>
              </a:rPr>
              <a:t> </a:t>
            </a:r>
            <a:r>
              <a:rPr i="1" lang="en-GB" sz="900">
                <a:solidFill>
                  <a:srgbClr val="8BE9FD"/>
                </a:solidFill>
                <a:highlight>
                  <a:srgbClr val="282A36"/>
                </a:highlight>
                <a:latin typeface="Courier New"/>
                <a:ea typeface="Courier New"/>
                <a:cs typeface="Courier New"/>
                <a:sym typeface="Courier New"/>
              </a:rPr>
              <a:t>Error</a:t>
            </a:r>
            <a:r>
              <a:rPr lang="en-GB" sz="900">
                <a:solidFill>
                  <a:srgbClr val="F8F8F2"/>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`Koлонката не излезе. Изгуби </a:t>
            </a:r>
            <a:r>
              <a:rPr lang="en-GB" sz="900">
                <a:solidFill>
                  <a:srgbClr val="FF79C6"/>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F79C6"/>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 лв.`</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 </a:t>
            </a:r>
            <a:r>
              <a:rPr lang="en-GB" sz="900">
                <a:solidFill>
                  <a:srgbClr val="BD93F9"/>
                </a:solidFill>
                <a:highlight>
                  <a:srgbClr val="282A36"/>
                </a:highlight>
                <a:latin typeface="Courier New"/>
                <a:ea typeface="Courier New"/>
                <a:cs typeface="Courier New"/>
                <a:sym typeface="Courier New"/>
              </a:rPr>
              <a:t>2000</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function</a:t>
            </a: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goToCasino</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return</a:t>
            </a:r>
            <a:r>
              <a:rPr lang="en-GB" sz="900">
                <a:solidFill>
                  <a:srgbClr val="F8F8F2"/>
                </a:solidFill>
                <a:highlight>
                  <a:srgbClr val="282A36"/>
                </a:highlight>
                <a:latin typeface="Courier New"/>
                <a:ea typeface="Courier New"/>
                <a:cs typeface="Courier New"/>
                <a:sym typeface="Courier New"/>
              </a:rPr>
              <a:t> </a:t>
            </a:r>
            <a:r>
              <a:rPr b="1" lang="en-GB" sz="900">
                <a:solidFill>
                  <a:srgbClr val="FF79C6"/>
                </a:solidFill>
                <a:highlight>
                  <a:srgbClr val="282A36"/>
                </a:highlight>
                <a:latin typeface="Courier New"/>
                <a:ea typeface="Courier New"/>
                <a:cs typeface="Courier New"/>
                <a:sym typeface="Courier New"/>
              </a:rPr>
              <a:t>new</a:t>
            </a:r>
            <a:r>
              <a:rPr lang="en-GB" sz="900">
                <a:solidFill>
                  <a:srgbClr val="F8F8F2"/>
                </a:solidFill>
                <a:highlight>
                  <a:srgbClr val="282A36"/>
                </a:highlight>
                <a:latin typeface="Courier New"/>
                <a:ea typeface="Courier New"/>
                <a:cs typeface="Courier New"/>
                <a:sym typeface="Courier New"/>
              </a:rPr>
              <a:t> </a:t>
            </a:r>
            <a:r>
              <a:rPr i="1" lang="en-GB" sz="900">
                <a:solidFill>
                  <a:srgbClr val="8BE9FD"/>
                </a:solidFill>
                <a:highlight>
                  <a:srgbClr val="282A36"/>
                </a:highlight>
                <a:latin typeface="Courier New"/>
                <a:ea typeface="Courier New"/>
                <a:cs typeface="Courier New"/>
                <a:sym typeface="Courier New"/>
              </a:rPr>
              <a:t>Promise</a:t>
            </a:r>
            <a:r>
              <a:rPr lang="en-GB" sz="900">
                <a:solidFill>
                  <a:srgbClr val="F8F8F2"/>
                </a:solidFill>
                <a:highlight>
                  <a:srgbClr val="282A36"/>
                </a:highlight>
                <a:latin typeface="Courier New"/>
                <a:ea typeface="Courier New"/>
                <a:cs typeface="Courier New"/>
                <a:sym typeface="Courier New"/>
              </a:rPr>
              <a:t>((</a:t>
            </a:r>
            <a:r>
              <a:rPr i="1" lang="en-GB" sz="900">
                <a:solidFill>
                  <a:srgbClr val="50FA7B"/>
                </a:solidFill>
                <a:highlight>
                  <a:srgbClr val="282A36"/>
                </a:highlight>
                <a:latin typeface="Courier New"/>
                <a:ea typeface="Courier New"/>
                <a:cs typeface="Courier New"/>
                <a:sym typeface="Courier New"/>
              </a:rPr>
              <a:t>resolve</a:t>
            </a:r>
            <a:r>
              <a:rPr lang="en-GB" sz="900">
                <a:solidFill>
                  <a:srgbClr val="F8F8F2"/>
                </a:solidFill>
                <a:highlight>
                  <a:srgbClr val="282A36"/>
                </a:highlight>
                <a:latin typeface="Courier New"/>
                <a:ea typeface="Courier New"/>
                <a:cs typeface="Courier New"/>
                <a:sym typeface="Courier New"/>
              </a:rPr>
              <a:t>, </a:t>
            </a:r>
            <a:r>
              <a:rPr i="1" lang="en-GB" sz="900">
                <a:solidFill>
                  <a:srgbClr val="50FA7B"/>
                </a:solidFill>
                <a:highlight>
                  <a:srgbClr val="282A36"/>
                </a:highlight>
                <a:latin typeface="Courier New"/>
                <a:ea typeface="Courier New"/>
                <a:cs typeface="Courier New"/>
                <a:sym typeface="Courier New"/>
              </a:rPr>
              <a:t>reject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log</a:t>
            </a:r>
            <a:r>
              <a:rPr lang="en-GB" sz="900">
                <a:solidFill>
                  <a:srgbClr val="F8F8F2"/>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`Отиваш в казиното с </a:t>
            </a:r>
            <a:r>
              <a:rPr lang="en-GB" sz="900">
                <a:solidFill>
                  <a:srgbClr val="FF79C6"/>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amount</a:t>
            </a:r>
            <a:r>
              <a:rPr lang="en-GB" sz="900">
                <a:solidFill>
                  <a:srgbClr val="FF79C6"/>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 лв...`</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8BE9FD"/>
                </a:solidFill>
                <a:highlight>
                  <a:srgbClr val="282A36"/>
                </a:highlight>
                <a:latin typeface="Courier New"/>
                <a:ea typeface="Courier New"/>
                <a:cs typeface="Courier New"/>
                <a:sym typeface="Courier New"/>
              </a:rPr>
              <a:t>setTimeout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const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lostEverything</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Math</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random</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&lt;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0.5</a:t>
            </a:r>
            <a:r>
              <a:rPr lang="en-GB" sz="900">
                <a:solidFill>
                  <a:srgbClr val="F8F8F2"/>
                </a:solidFill>
                <a:highlight>
                  <a:srgbClr val="282A36"/>
                </a:highlight>
                <a:latin typeface="Courier New"/>
                <a:ea typeface="Courier New"/>
                <a:cs typeface="Courier New"/>
                <a:sym typeface="Courier New"/>
              </a:rPr>
              <a:t>; </a:t>
            </a:r>
            <a:r>
              <a:rPr lang="en-GB" sz="900">
                <a:solidFill>
                  <a:srgbClr val="6272A4"/>
                </a:solidFill>
                <a:highlight>
                  <a:srgbClr val="282A36"/>
                </a:highlight>
                <a:latin typeface="Courier New"/>
                <a:ea typeface="Courier New"/>
                <a:cs typeface="Courier New"/>
                <a:sym typeface="Courier New"/>
              </a:rPr>
              <a:t>// 50% шанс да загубиш всичко</a:t>
            </a:r>
            <a:endParaRPr sz="900">
              <a:solidFill>
                <a:srgbClr val="6272A4"/>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6272A4"/>
                </a:solidFill>
                <a:highlight>
                  <a:srgbClr val="282A36"/>
                </a:highlight>
                <a:latin typeface="Courier New"/>
                <a:ea typeface="Courier New"/>
                <a:cs typeface="Courier New"/>
                <a:sym typeface="Courier New"/>
              </a:rPr>
              <a:t>//const lostEverything = false; // Играеш на сигурно</a:t>
            </a:r>
            <a:endParaRPr sz="900">
              <a:solidFill>
                <a:srgbClr val="6272A4"/>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if</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lostEverything</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reject</a:t>
            </a:r>
            <a:r>
              <a:rPr lang="en-GB" sz="900">
                <a:solidFill>
                  <a:srgbClr val="F8F8F2"/>
                </a:solidFill>
                <a:highlight>
                  <a:srgbClr val="282A36"/>
                </a:highlight>
                <a:latin typeface="Courier New"/>
                <a:ea typeface="Courier New"/>
                <a:cs typeface="Courier New"/>
                <a:sym typeface="Courier New"/>
              </a:rPr>
              <a:t>(</a:t>
            </a:r>
            <a:r>
              <a:rPr b="1" lang="en-GB" sz="900">
                <a:solidFill>
                  <a:srgbClr val="FF79C6"/>
                </a:solidFill>
                <a:highlight>
                  <a:srgbClr val="282A36"/>
                </a:highlight>
                <a:latin typeface="Courier New"/>
                <a:ea typeface="Courier New"/>
                <a:cs typeface="Courier New"/>
                <a:sym typeface="Courier New"/>
              </a:rPr>
              <a:t>new</a:t>
            </a:r>
            <a:r>
              <a:rPr lang="en-GB" sz="900">
                <a:solidFill>
                  <a:srgbClr val="F8F8F2"/>
                </a:solidFill>
                <a:highlight>
                  <a:srgbClr val="282A36"/>
                </a:highlight>
                <a:latin typeface="Courier New"/>
                <a:ea typeface="Courier New"/>
                <a:cs typeface="Courier New"/>
                <a:sym typeface="Courier New"/>
              </a:rPr>
              <a:t> </a:t>
            </a:r>
            <a:r>
              <a:rPr i="1" lang="en-GB" sz="900">
                <a:solidFill>
                  <a:srgbClr val="8BE9FD"/>
                </a:solidFill>
                <a:highlight>
                  <a:srgbClr val="282A36"/>
                </a:highlight>
                <a:latin typeface="Courier New"/>
                <a:ea typeface="Courier New"/>
                <a:cs typeface="Courier New"/>
                <a:sym typeface="Courier New"/>
              </a:rPr>
              <a:t>Error</a:t>
            </a:r>
            <a:r>
              <a:rPr lang="en-GB" sz="900">
                <a:solidFill>
                  <a:srgbClr val="F8F8F2"/>
                </a:solidFill>
                <a:highlight>
                  <a:srgbClr val="282A36"/>
                </a:highlight>
                <a:latin typeface="Courier New"/>
                <a:ea typeface="Courier New"/>
                <a:cs typeface="Courier New"/>
                <a:sym typeface="Courier New"/>
              </a:rPr>
              <a:t>(</a:t>
            </a:r>
            <a:r>
              <a:rPr lang="en-GB" sz="900">
                <a:solidFill>
                  <a:srgbClr val="E9F284"/>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Издумка всичко.</a:t>
            </a:r>
            <a:r>
              <a:rPr lang="en-GB" sz="900">
                <a:solidFill>
                  <a:srgbClr val="E9F284"/>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 </a:t>
            </a:r>
            <a:r>
              <a:rPr lang="en-GB" sz="900">
                <a:solidFill>
                  <a:srgbClr val="FF79C6"/>
                </a:solidFill>
                <a:highlight>
                  <a:srgbClr val="282A36"/>
                </a:highlight>
                <a:latin typeface="Courier New"/>
                <a:ea typeface="Courier New"/>
                <a:cs typeface="Courier New"/>
                <a:sym typeface="Courier New"/>
              </a:rPr>
              <a:t>else</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resolve</a:t>
            </a:r>
            <a:r>
              <a:rPr lang="en-GB" sz="900">
                <a:solidFill>
                  <a:srgbClr val="F8F8F2"/>
                </a:solidFill>
                <a:highlight>
                  <a:srgbClr val="282A36"/>
                </a:highlight>
                <a:latin typeface="Courier New"/>
                <a:ea typeface="Courier New"/>
                <a:cs typeface="Courier New"/>
                <a:sym typeface="Courier New"/>
              </a:rPr>
              <a:t>(</a:t>
            </a:r>
            <a:r>
              <a:rPr lang="en-GB" sz="900">
                <a:solidFill>
                  <a:srgbClr val="E9F284"/>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Удвоил си парите в казиното!</a:t>
            </a:r>
            <a:r>
              <a:rPr lang="en-GB" sz="900">
                <a:solidFill>
                  <a:srgbClr val="E9F284"/>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 </a:t>
            </a:r>
            <a:r>
              <a:rPr lang="en-GB" sz="900">
                <a:solidFill>
                  <a:srgbClr val="BD93F9"/>
                </a:solidFill>
                <a:highlight>
                  <a:srgbClr val="282A36"/>
                </a:highlight>
                <a:latin typeface="Courier New"/>
                <a:ea typeface="Courier New"/>
                <a:cs typeface="Courier New"/>
                <a:sym typeface="Courier New"/>
              </a:rPr>
              <a:t>2000</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function</a:t>
            </a: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goCelebrate</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return</a:t>
            </a:r>
            <a:r>
              <a:rPr lang="en-GB" sz="900">
                <a:solidFill>
                  <a:srgbClr val="F8F8F2"/>
                </a:solidFill>
                <a:highlight>
                  <a:srgbClr val="282A36"/>
                </a:highlight>
                <a:latin typeface="Courier New"/>
                <a:ea typeface="Courier New"/>
                <a:cs typeface="Courier New"/>
                <a:sym typeface="Courier New"/>
              </a:rPr>
              <a:t> </a:t>
            </a:r>
            <a:r>
              <a:rPr b="1" lang="en-GB" sz="900">
                <a:solidFill>
                  <a:srgbClr val="FF79C6"/>
                </a:solidFill>
                <a:highlight>
                  <a:srgbClr val="282A36"/>
                </a:highlight>
                <a:latin typeface="Courier New"/>
                <a:ea typeface="Courier New"/>
                <a:cs typeface="Courier New"/>
                <a:sym typeface="Courier New"/>
              </a:rPr>
              <a:t>new</a:t>
            </a:r>
            <a:r>
              <a:rPr lang="en-GB" sz="900">
                <a:solidFill>
                  <a:srgbClr val="F8F8F2"/>
                </a:solidFill>
                <a:highlight>
                  <a:srgbClr val="282A36"/>
                </a:highlight>
                <a:latin typeface="Courier New"/>
                <a:ea typeface="Courier New"/>
                <a:cs typeface="Courier New"/>
                <a:sym typeface="Courier New"/>
              </a:rPr>
              <a:t> </a:t>
            </a:r>
            <a:r>
              <a:rPr i="1" lang="en-GB" sz="900">
                <a:solidFill>
                  <a:srgbClr val="8BE9FD"/>
                </a:solidFill>
                <a:highlight>
                  <a:srgbClr val="282A36"/>
                </a:highlight>
                <a:latin typeface="Courier New"/>
                <a:ea typeface="Courier New"/>
                <a:cs typeface="Courier New"/>
                <a:sym typeface="Courier New"/>
              </a:rPr>
              <a:t>Promise</a:t>
            </a:r>
            <a:r>
              <a:rPr lang="en-GB" sz="900">
                <a:solidFill>
                  <a:srgbClr val="F8F8F2"/>
                </a:solidFill>
                <a:highlight>
                  <a:srgbClr val="282A36"/>
                </a:highlight>
                <a:latin typeface="Courier New"/>
                <a:ea typeface="Courier New"/>
                <a:cs typeface="Courier New"/>
                <a:sym typeface="Courier New"/>
              </a:rPr>
              <a:t>((</a:t>
            </a:r>
            <a:r>
              <a:rPr i="1" lang="en-GB" sz="900">
                <a:solidFill>
                  <a:srgbClr val="50FA7B"/>
                </a:solidFill>
                <a:highlight>
                  <a:srgbClr val="282A36"/>
                </a:highlight>
                <a:latin typeface="Courier New"/>
                <a:ea typeface="Courier New"/>
                <a:cs typeface="Courier New"/>
                <a:sym typeface="Courier New"/>
              </a:rPr>
              <a:t>resolve</a:t>
            </a:r>
            <a:r>
              <a:rPr lang="en-GB" sz="900">
                <a:solidFill>
                  <a:srgbClr val="F8F8F2"/>
                </a:solidFill>
                <a:highlight>
                  <a:srgbClr val="282A36"/>
                </a:highlight>
                <a:latin typeface="Courier New"/>
                <a:ea typeface="Courier New"/>
                <a:cs typeface="Courier New"/>
                <a:sym typeface="Courier New"/>
              </a:rPr>
              <a:t>, </a:t>
            </a:r>
            <a:r>
              <a:rPr i="1" lang="en-GB" sz="900">
                <a:solidFill>
                  <a:srgbClr val="50FA7B"/>
                </a:solidFill>
                <a:highlight>
                  <a:srgbClr val="282A36"/>
                </a:highlight>
                <a:latin typeface="Courier New"/>
                <a:ea typeface="Courier New"/>
                <a:cs typeface="Courier New"/>
                <a:sym typeface="Courier New"/>
              </a:rPr>
              <a:t>reject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log</a:t>
            </a:r>
            <a:r>
              <a:rPr lang="en-GB" sz="900">
                <a:solidFill>
                  <a:srgbClr val="F8F8F2"/>
                </a:solidFill>
                <a:highlight>
                  <a:srgbClr val="282A36"/>
                </a:highlight>
                <a:latin typeface="Courier New"/>
                <a:ea typeface="Courier New"/>
                <a:cs typeface="Courier New"/>
                <a:sym typeface="Courier New"/>
              </a:rPr>
              <a:t>(</a:t>
            </a:r>
            <a:r>
              <a:rPr lang="en-GB" sz="900">
                <a:solidFill>
                  <a:srgbClr val="E9F284"/>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Решаваш да черпиш. Тръгваш към кръчмата...</a:t>
            </a:r>
            <a:r>
              <a:rPr lang="en-GB" sz="900">
                <a:solidFill>
                  <a:srgbClr val="E9F284"/>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8BE9FD"/>
                </a:solidFill>
                <a:highlight>
                  <a:srgbClr val="282A36"/>
                </a:highlight>
                <a:latin typeface="Courier New"/>
                <a:ea typeface="Courier New"/>
                <a:cs typeface="Courier New"/>
                <a:sym typeface="Courier New"/>
              </a:rPr>
              <a:t>setTimeout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6272A4"/>
                </a:solidFill>
                <a:highlight>
                  <a:srgbClr val="282A36"/>
                </a:highlight>
                <a:latin typeface="Courier New"/>
                <a:ea typeface="Courier New"/>
                <a:cs typeface="Courier New"/>
                <a:sym typeface="Courier New"/>
              </a:rPr>
              <a:t>//const brokeLeg = true; //Изгърмя си целия късмет в казиното</a:t>
            </a:r>
            <a:endParaRPr sz="900">
              <a:solidFill>
                <a:srgbClr val="6272A4"/>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const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brokeLeg</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Math</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random</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&lt;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0.5</a:t>
            </a:r>
            <a:r>
              <a:rPr lang="en-GB" sz="900">
                <a:solidFill>
                  <a:srgbClr val="F8F8F2"/>
                </a:solidFill>
                <a:highlight>
                  <a:srgbClr val="282A36"/>
                </a:highlight>
                <a:latin typeface="Courier New"/>
                <a:ea typeface="Courier New"/>
                <a:cs typeface="Courier New"/>
                <a:sym typeface="Courier New"/>
              </a:rPr>
              <a:t>; </a:t>
            </a:r>
            <a:r>
              <a:rPr lang="en-GB" sz="900">
                <a:solidFill>
                  <a:srgbClr val="6272A4"/>
                </a:solidFill>
                <a:highlight>
                  <a:srgbClr val="282A36"/>
                </a:highlight>
                <a:latin typeface="Courier New"/>
                <a:ea typeface="Courier New"/>
                <a:cs typeface="Courier New"/>
                <a:sym typeface="Courier New"/>
              </a:rPr>
              <a:t>// 50% шанс да си счупиш крака</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if</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brokeLeg</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reject</a:t>
            </a:r>
            <a:r>
              <a:rPr lang="en-GB" sz="900">
                <a:solidFill>
                  <a:srgbClr val="F8F8F2"/>
                </a:solidFill>
                <a:highlight>
                  <a:srgbClr val="282A36"/>
                </a:highlight>
                <a:latin typeface="Courier New"/>
                <a:ea typeface="Courier New"/>
                <a:cs typeface="Courier New"/>
                <a:sym typeface="Courier New"/>
              </a:rPr>
              <a:t>(</a:t>
            </a:r>
            <a:r>
              <a:rPr b="1" lang="en-GB" sz="900">
                <a:solidFill>
                  <a:srgbClr val="FF79C6"/>
                </a:solidFill>
                <a:highlight>
                  <a:srgbClr val="282A36"/>
                </a:highlight>
                <a:latin typeface="Courier New"/>
                <a:ea typeface="Courier New"/>
                <a:cs typeface="Courier New"/>
                <a:sym typeface="Courier New"/>
              </a:rPr>
              <a:t>new</a:t>
            </a:r>
            <a:r>
              <a:rPr lang="en-GB" sz="900">
                <a:solidFill>
                  <a:srgbClr val="F8F8F2"/>
                </a:solidFill>
                <a:highlight>
                  <a:srgbClr val="282A36"/>
                </a:highlight>
                <a:latin typeface="Courier New"/>
                <a:ea typeface="Courier New"/>
                <a:cs typeface="Courier New"/>
                <a:sym typeface="Courier New"/>
              </a:rPr>
              <a:t> </a:t>
            </a:r>
            <a:r>
              <a:rPr i="1" lang="en-GB" sz="900">
                <a:solidFill>
                  <a:srgbClr val="8BE9FD"/>
                </a:solidFill>
                <a:highlight>
                  <a:srgbClr val="282A36"/>
                </a:highlight>
                <a:latin typeface="Courier New"/>
                <a:ea typeface="Courier New"/>
                <a:cs typeface="Courier New"/>
                <a:sym typeface="Courier New"/>
              </a:rPr>
              <a:t>Error</a:t>
            </a:r>
            <a:r>
              <a:rPr lang="en-GB" sz="900">
                <a:solidFill>
                  <a:srgbClr val="F8F8F2"/>
                </a:solidFill>
                <a:highlight>
                  <a:srgbClr val="282A36"/>
                </a:highlight>
                <a:latin typeface="Courier New"/>
                <a:ea typeface="Courier New"/>
                <a:cs typeface="Courier New"/>
                <a:sym typeface="Courier New"/>
              </a:rPr>
              <a:t>(</a:t>
            </a:r>
            <a:r>
              <a:rPr lang="en-GB" sz="900">
                <a:solidFill>
                  <a:srgbClr val="E9F284"/>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Подхлъзна се на лед пред бара и си счупи крака</a:t>
            </a:r>
            <a:r>
              <a:rPr lang="en-GB" sz="900">
                <a:solidFill>
                  <a:srgbClr val="E9F284"/>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 </a:t>
            </a:r>
            <a:r>
              <a:rPr lang="en-GB" sz="900">
                <a:solidFill>
                  <a:srgbClr val="FF79C6"/>
                </a:solidFill>
                <a:highlight>
                  <a:srgbClr val="282A36"/>
                </a:highlight>
                <a:latin typeface="Courier New"/>
                <a:ea typeface="Courier New"/>
                <a:cs typeface="Courier New"/>
                <a:sym typeface="Courier New"/>
              </a:rPr>
              <a:t>else</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resolve</a:t>
            </a:r>
            <a:r>
              <a:rPr lang="en-GB" sz="900">
                <a:solidFill>
                  <a:srgbClr val="F8F8F2"/>
                </a:solidFill>
                <a:highlight>
                  <a:srgbClr val="282A36"/>
                </a:highlight>
                <a:latin typeface="Courier New"/>
                <a:ea typeface="Courier New"/>
                <a:cs typeface="Courier New"/>
                <a:sym typeface="Courier New"/>
              </a:rPr>
              <a:t>(</a:t>
            </a:r>
            <a:r>
              <a:rPr lang="en-GB" sz="900">
                <a:solidFill>
                  <a:srgbClr val="E9F284"/>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Черпиш всички!</a:t>
            </a:r>
            <a:r>
              <a:rPr lang="en-GB" sz="900">
                <a:solidFill>
                  <a:srgbClr val="E9F284"/>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 </a:t>
            </a:r>
            <a:r>
              <a:rPr lang="en-GB" sz="900">
                <a:solidFill>
                  <a:srgbClr val="BD93F9"/>
                </a:solidFill>
                <a:highlight>
                  <a:srgbClr val="282A36"/>
                </a:highlight>
                <a:latin typeface="Courier New"/>
                <a:ea typeface="Courier New"/>
                <a:cs typeface="Courier New"/>
                <a:sym typeface="Courier New"/>
              </a:rPr>
              <a:t>1500</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const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odds</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300.0</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const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amount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2.0</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placeBet</a:t>
            </a:r>
            <a:r>
              <a:rPr lang="en-GB" sz="900">
                <a:solidFill>
                  <a:srgbClr val="F8F8F2"/>
                </a:solidFill>
                <a:highlight>
                  <a:srgbClr val="282A36"/>
                </a:highlight>
                <a:latin typeface="Courier New"/>
                <a:ea typeface="Courier New"/>
                <a:cs typeface="Courier New"/>
                <a:sym typeface="Courier New"/>
              </a:rPr>
              <a:t>(</a:t>
            </a:r>
            <a:r>
              <a:rPr lang="en-GB" sz="900">
                <a:solidFill>
                  <a:srgbClr val="BD93F9"/>
                </a:solidFill>
                <a:highlight>
                  <a:srgbClr val="282A36"/>
                </a:highlight>
                <a:latin typeface="Courier New"/>
                <a:ea typeface="Courier New"/>
                <a:cs typeface="Courier New"/>
                <a:sym typeface="Courier New"/>
              </a:rPr>
              <a:t>amount</a:t>
            </a: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odds</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then</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result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log</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result</a:t>
            </a:r>
            <a:r>
              <a:rPr lang="en-GB" sz="900">
                <a:solidFill>
                  <a:srgbClr val="F8F8F2"/>
                </a:solidFill>
                <a:highlight>
                  <a:srgbClr val="282A36"/>
                </a:highlight>
                <a:latin typeface="Courier New"/>
                <a:ea typeface="Courier New"/>
                <a:cs typeface="Courier New"/>
                <a:sym typeface="Courier New"/>
              </a:rPr>
              <a:t>.message);</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return</a:t>
            </a: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goToCasino</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result</a:t>
            </a:r>
            <a:r>
              <a:rPr lang="en-GB" sz="900">
                <a:solidFill>
                  <a:srgbClr val="F8F8F2"/>
                </a:solidFill>
                <a:highlight>
                  <a:srgbClr val="282A36"/>
                </a:highlight>
                <a:latin typeface="Courier New"/>
                <a:ea typeface="Courier New"/>
                <a:cs typeface="Courier New"/>
                <a:sym typeface="Courier New"/>
              </a:rPr>
              <a:t>.winnings);</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then</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casinoResult</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log</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casinoResult</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return</a:t>
            </a: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goCelebrate</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then</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celebration</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log</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celebration</a:t>
            </a:r>
            <a:r>
              <a:rPr lang="en-GB" sz="900">
                <a:solidFill>
                  <a:srgbClr val="F8F8F2"/>
                </a:solidFill>
                <a:highlight>
                  <a:srgbClr val="282A36"/>
                </a:highlight>
                <a:latin typeface="Courier New"/>
                <a:ea typeface="Courier New"/>
                <a:cs typeface="Courier New"/>
                <a:sym typeface="Courier New"/>
              </a:rPr>
              <a:t>);</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50FA7B"/>
                </a:solidFill>
                <a:highlight>
                  <a:srgbClr val="282A36"/>
                </a:highlight>
                <a:latin typeface="Courier New"/>
                <a:ea typeface="Courier New"/>
                <a:cs typeface="Courier New"/>
                <a:sym typeface="Courier New"/>
              </a:rPr>
              <a:t>catch</a:t>
            </a:r>
            <a:r>
              <a:rPr lang="en-GB" sz="900">
                <a:solidFill>
                  <a:srgbClr val="F8F8F2"/>
                </a:solidFill>
                <a:highlight>
                  <a:srgbClr val="282A36"/>
                </a:highlight>
                <a:latin typeface="Courier New"/>
                <a:ea typeface="Courier New"/>
                <a:cs typeface="Courier New"/>
                <a:sym typeface="Courier New"/>
              </a:rPr>
              <a:t>(</a:t>
            </a:r>
            <a:r>
              <a:rPr i="1" lang="en-GB" sz="900">
                <a:solidFill>
                  <a:srgbClr val="FFB86C"/>
                </a:solidFill>
                <a:highlight>
                  <a:srgbClr val="282A36"/>
                </a:highlight>
                <a:latin typeface="Courier New"/>
                <a:ea typeface="Courier New"/>
                <a:cs typeface="Courier New"/>
                <a:sym typeface="Courier New"/>
              </a:rPr>
              <a:t>err</a:t>
            </a:r>
            <a:r>
              <a:rPr lang="en-GB" sz="900">
                <a:solidFill>
                  <a:srgbClr val="F8F8F2"/>
                </a:solidFill>
                <a:highlight>
                  <a:srgbClr val="282A36"/>
                </a:highlight>
                <a:latin typeface="Courier New"/>
                <a:ea typeface="Courier New"/>
                <a:cs typeface="Courier New"/>
                <a:sym typeface="Courier New"/>
              </a:rPr>
              <a:t> </a:t>
            </a:r>
            <a:r>
              <a:rPr lang="en-GB" sz="900">
                <a:solidFill>
                  <a:srgbClr val="FF79C6"/>
                </a:solidFill>
                <a:highlight>
                  <a:srgbClr val="282A36"/>
                </a:highlight>
                <a:latin typeface="Courier New"/>
                <a:ea typeface="Courier New"/>
                <a:cs typeface="Courier New"/>
                <a:sym typeface="Courier New"/>
              </a:rPr>
              <a:t>=&gt;</a:t>
            </a: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r>
              <a:rPr lang="en-GB" sz="900">
                <a:solidFill>
                  <a:srgbClr val="BD93F9"/>
                </a:solidFill>
                <a:highlight>
                  <a:srgbClr val="282A36"/>
                </a:highlight>
                <a:latin typeface="Courier New"/>
                <a:ea typeface="Courier New"/>
                <a:cs typeface="Courier New"/>
                <a:sym typeface="Courier New"/>
              </a:rPr>
              <a:t>console</a:t>
            </a:r>
            <a:r>
              <a:rPr lang="en-GB" sz="900">
                <a:solidFill>
                  <a:srgbClr val="F8F8F2"/>
                </a:solidFill>
                <a:highlight>
                  <a:srgbClr val="282A36"/>
                </a:highlight>
                <a:latin typeface="Courier New"/>
                <a:ea typeface="Courier New"/>
                <a:cs typeface="Courier New"/>
                <a:sym typeface="Courier New"/>
              </a:rPr>
              <a:t>.</a:t>
            </a:r>
            <a:r>
              <a:rPr lang="en-GB" sz="900">
                <a:solidFill>
                  <a:srgbClr val="50FA7B"/>
                </a:solidFill>
                <a:highlight>
                  <a:srgbClr val="282A36"/>
                </a:highlight>
                <a:latin typeface="Courier New"/>
                <a:ea typeface="Courier New"/>
                <a:cs typeface="Courier New"/>
                <a:sym typeface="Courier New"/>
              </a:rPr>
              <a:t>error</a:t>
            </a:r>
            <a:r>
              <a:rPr lang="en-GB" sz="900">
                <a:solidFill>
                  <a:srgbClr val="F8F8F2"/>
                </a:solidFill>
                <a:highlight>
                  <a:srgbClr val="282A36"/>
                </a:highlight>
                <a:latin typeface="Courier New"/>
                <a:ea typeface="Courier New"/>
                <a:cs typeface="Courier New"/>
                <a:sym typeface="Courier New"/>
              </a:rPr>
              <a:t>(</a:t>
            </a:r>
            <a:r>
              <a:rPr lang="en-GB" sz="900">
                <a:solidFill>
                  <a:srgbClr val="E9F284"/>
                </a:solidFill>
                <a:highlight>
                  <a:srgbClr val="282A36"/>
                </a:highlight>
                <a:latin typeface="Courier New"/>
                <a:ea typeface="Courier New"/>
                <a:cs typeface="Courier New"/>
                <a:sym typeface="Courier New"/>
              </a:rPr>
              <a:t>"</a:t>
            </a:r>
            <a:r>
              <a:rPr lang="en-GB" sz="900">
                <a:solidFill>
                  <a:srgbClr val="F1FA8C"/>
                </a:solidFill>
                <a:highlight>
                  <a:srgbClr val="282A36"/>
                </a:highlight>
                <a:latin typeface="Courier New"/>
                <a:ea typeface="Courier New"/>
                <a:cs typeface="Courier New"/>
                <a:sym typeface="Courier New"/>
              </a:rPr>
              <a:t>КРАЙ:</a:t>
            </a:r>
            <a:r>
              <a:rPr lang="en-GB" sz="900">
                <a:solidFill>
                  <a:srgbClr val="E9F284"/>
                </a:solidFill>
                <a:highlight>
                  <a:srgbClr val="282A36"/>
                </a:highlight>
                <a:latin typeface="Courier New"/>
                <a:ea typeface="Courier New"/>
                <a:cs typeface="Courier New"/>
                <a:sym typeface="Courier New"/>
              </a:rPr>
              <a:t>"</a:t>
            </a:r>
            <a:r>
              <a:rPr lang="en-GB" sz="900">
                <a:solidFill>
                  <a:srgbClr val="F8F8F2"/>
                </a:solidFill>
                <a:highlight>
                  <a:srgbClr val="282A36"/>
                </a:highlight>
                <a:latin typeface="Courier New"/>
                <a:ea typeface="Courier New"/>
                <a:cs typeface="Courier New"/>
                <a:sym typeface="Courier New"/>
              </a:rPr>
              <a:t>, </a:t>
            </a:r>
            <a:r>
              <a:rPr i="1" lang="en-GB" sz="900">
                <a:solidFill>
                  <a:srgbClr val="FFB86C"/>
                </a:solidFill>
                <a:highlight>
                  <a:srgbClr val="282A36"/>
                </a:highlight>
                <a:latin typeface="Courier New"/>
                <a:ea typeface="Courier New"/>
                <a:cs typeface="Courier New"/>
                <a:sym typeface="Courier New"/>
              </a:rPr>
              <a:t>err</a:t>
            </a:r>
            <a:r>
              <a:rPr lang="en-GB" sz="900">
                <a:solidFill>
                  <a:srgbClr val="F8F8F2"/>
                </a:solidFill>
                <a:highlight>
                  <a:srgbClr val="282A36"/>
                </a:highlight>
                <a:latin typeface="Courier New"/>
                <a:ea typeface="Courier New"/>
                <a:cs typeface="Courier New"/>
                <a:sym typeface="Courier New"/>
              </a:rPr>
              <a:t>.message);</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rPr lang="en-GB" sz="900">
                <a:solidFill>
                  <a:srgbClr val="F8F8F2"/>
                </a:solidFill>
                <a:highlight>
                  <a:srgbClr val="282A36"/>
                </a:highlight>
                <a:latin typeface="Courier New"/>
                <a:ea typeface="Courier New"/>
                <a:cs typeface="Courier New"/>
                <a:sym typeface="Courier New"/>
              </a:rPr>
              <a:t>   });</a:t>
            </a:r>
            <a:endParaRPr sz="900">
              <a:solidFill>
                <a:srgbClr val="F8F8F2"/>
              </a:solidFill>
              <a:highlight>
                <a:srgbClr val="282A36"/>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765735be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765735be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47b40c66b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47b40c66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rgbClr val="233A44"/>
                </a:solidFill>
                <a:latin typeface="Calibri"/>
                <a:ea typeface="Calibri"/>
                <a:cs typeface="Calibri"/>
                <a:sym typeface="Calibri"/>
              </a:rPr>
              <a:t>Когато една функция е маркирана като async, тя автоматично винаги връща обект от тип Promise, независимо какъв тип сме и задали да върне.</a:t>
            </a:r>
            <a:endParaRPr sz="1600">
              <a:solidFill>
                <a:srgbClr val="233A44"/>
              </a:solidFill>
              <a:latin typeface="Calibri"/>
              <a:ea typeface="Calibri"/>
              <a:cs typeface="Calibri"/>
              <a:sym typeface="Calibri"/>
            </a:endParaRPr>
          </a:p>
          <a:p>
            <a:pPr indent="0" lvl="0" marL="0" rtl="0" algn="l">
              <a:lnSpc>
                <a:spcPct val="115000"/>
              </a:lnSpc>
              <a:spcBef>
                <a:spcPts val="1200"/>
              </a:spcBef>
              <a:spcAft>
                <a:spcPts val="1200"/>
              </a:spcAft>
              <a:buNone/>
            </a:pPr>
            <a:r>
              <a:rPr lang="en-GB" sz="1600">
                <a:solidFill>
                  <a:srgbClr val="233A44"/>
                </a:solidFill>
                <a:latin typeface="Calibri"/>
                <a:ea typeface="Calibri"/>
                <a:cs typeface="Calibri"/>
                <a:sym typeface="Calibri"/>
              </a:rPr>
              <a:t>myFuncAsync връща Promise&lt;string&gt;, а .then разопакова Promise-а и подава string на result</a:t>
            </a:r>
            <a:endParaRPr sz="1600">
              <a:solidFill>
                <a:srgbClr val="233A44"/>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7b40c66b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7b40c66b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600">
                <a:solidFill>
                  <a:srgbClr val="233A44"/>
                </a:solidFill>
                <a:latin typeface="Calibri"/>
                <a:ea typeface="Calibri"/>
                <a:cs typeface="Calibri"/>
                <a:sym typeface="Calibri"/>
              </a:rPr>
              <a:t>Ако async може да съществува и самостоятелно, то при await не стоят така нещата - той винаги трябва да се намира в async функция.</a:t>
            </a:r>
            <a:r>
              <a:rPr lang="en-GB" sz="1800">
                <a:solidFill>
                  <a:srgbClr val="233A44"/>
                </a:solidFill>
                <a:latin typeface="Calibri"/>
                <a:ea typeface="Calibri"/>
                <a:cs typeface="Calibri"/>
                <a:sym typeface="Calibri"/>
              </a:rPr>
              <a:t> </a:t>
            </a:r>
            <a:endParaRPr sz="1600">
              <a:solidFill>
                <a:srgbClr val="233A44"/>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GB" sz="1600">
                <a:solidFill>
                  <a:srgbClr val="233A44"/>
                </a:solidFill>
                <a:latin typeface="Calibri"/>
                <a:ea typeface="Calibri"/>
                <a:cs typeface="Calibri"/>
                <a:sym typeface="Calibri"/>
              </a:rPr>
              <a:t>Или кратко казано, той заменя “.then().catch()” верижната методика, което прави кодът по-четлив и подобен на синхронния. Важно е да знаем, че await не блокира изпълнението на цялата програма, а само на текущата async функция.</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430e14f52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430e14f52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430e14f52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430e14f52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47b40c66bd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47b40c66b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47b40c66bd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47b40c66b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8040fa0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48040fa0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Синхронните повиквания блокират изпълнението на програмата, докато функцията не завърши, което може да доведе до забавяне на работата. От друга страна при асинхронните повиквания изпълнението на програмата не се блокира, а продължава, докато изчаква резултат от API или друга операция.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Например заявка към сървър, обработка на файл или изчакване на потребителско действие.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Много често асинхронни операции се срещат в уеб приложения. Например: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 Зареждаме данни от сървър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 Чакаме потребител да натисне бутон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 Изчакваме някакъв таймер да изтече </a:t>
            </a:r>
            <a:endParaRPr sz="1200">
              <a:solidFill>
                <a:schemeClr val="dk1"/>
              </a:solidFill>
              <a:highlight>
                <a:srgbClr val="FFFFFF"/>
              </a:highlight>
              <a:latin typeface="Times New Roman"/>
              <a:ea typeface="Times New Roman"/>
              <a:cs typeface="Times New Roman"/>
              <a:sym typeface="Times New Roman"/>
            </a:endParaRPr>
          </a:p>
          <a:p>
            <a:pPr indent="0" lvl="0" marL="0" rtl="0" algn="l">
              <a:lnSpc>
                <a:spcPct val="136562"/>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GB" sz="1200">
                <a:solidFill>
                  <a:schemeClr val="dk1"/>
                </a:solidFill>
                <a:highlight>
                  <a:srgbClr val="FFFFFF"/>
                </a:highlight>
                <a:latin typeface="Times New Roman"/>
                <a:ea typeface="Times New Roman"/>
                <a:cs typeface="Times New Roman"/>
                <a:sym typeface="Times New Roman"/>
              </a:rPr>
              <a:t>Програмата не може да спре и да чака всяко от тези действия. Точно затова използваме callback – функции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47b40c66bd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47b40c66bd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765735be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4765735be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Въпреки това, правилното управление на грешките е изключително важно за създаването на стабилни и надеждни приложения. Без подходяща обработка на грешки, всяка непредвидена ситуация може да доведе до срив на приложението или лошо потребителско изживяване. За всеки добър разработчик е от съществено значение да владее техники за откриване и справяне с грешки, за да гарантира, че кодът му ще бъде издръжлив и ще се държи адекватно в различни сценарии, без да се нарушава нормалното функциониране на системата.</a:t>
            </a:r>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8040fa005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8040fa005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Грешки по време на работа:</a:t>
            </a:r>
            <a:endParaRPr/>
          </a:p>
          <a:p>
            <a:pPr indent="0" lvl="0" marL="0" rtl="0" algn="l">
              <a:lnSpc>
                <a:spcPct val="115000"/>
              </a:lnSpc>
              <a:spcBef>
                <a:spcPts val="1200"/>
              </a:spcBef>
              <a:spcAft>
                <a:spcPts val="0"/>
              </a:spcAft>
              <a:buClr>
                <a:schemeClr val="dk1"/>
              </a:buClr>
              <a:buSzPts val="1100"/>
              <a:buFont typeface="Arial"/>
              <a:buNone/>
            </a:pPr>
            <a:r>
              <a:rPr lang="en-GB"/>
              <a:t>Тези грешки възникват по време на изпълнението на кода и могат да доведат до неочаквано прекратяване на програмата.</a:t>
            </a:r>
            <a:endParaRPr/>
          </a:p>
          <a:p>
            <a:pPr indent="0" lvl="0" marL="0" rtl="0" algn="l">
              <a:lnSpc>
                <a:spcPct val="115000"/>
              </a:lnSpc>
              <a:spcBef>
                <a:spcPts val="1200"/>
              </a:spcBef>
              <a:spcAft>
                <a:spcPts val="0"/>
              </a:spcAft>
              <a:buClr>
                <a:schemeClr val="dk1"/>
              </a:buClr>
              <a:buSzPts val="1100"/>
              <a:buFont typeface="Arial"/>
              <a:buNone/>
            </a:pPr>
            <a:r>
              <a:rPr lang="en-GB"/>
              <a:t>Опитваме се да достъпим до поле, което е undefined, тъй като асинхронната операция не е завършила успешно</a:t>
            </a:r>
            <a:endParaRPr/>
          </a:p>
          <a:p>
            <a:pPr indent="0" lvl="0" marL="0" rtl="0" algn="l">
              <a:lnSpc>
                <a:spcPct val="115000"/>
              </a:lnSpc>
              <a:spcBef>
                <a:spcPts val="1200"/>
              </a:spcBef>
              <a:spcAft>
                <a:spcPts val="0"/>
              </a:spcAft>
              <a:buClr>
                <a:schemeClr val="dk1"/>
              </a:buClr>
              <a:buSzPts val="1100"/>
              <a:buFont typeface="Arial"/>
              <a:buNone/>
            </a:pPr>
            <a:r>
              <a:rPr lang="en-GB"/>
              <a:t> </a:t>
            </a:r>
            <a:endParaRPr/>
          </a:p>
          <a:p>
            <a:pPr indent="0" lvl="0" marL="0" rtl="0" algn="l">
              <a:lnSpc>
                <a:spcPct val="115000"/>
              </a:lnSpc>
              <a:spcBef>
                <a:spcPts val="1200"/>
              </a:spcBef>
              <a:spcAft>
                <a:spcPts val="0"/>
              </a:spcAft>
              <a:buClr>
                <a:schemeClr val="dk1"/>
              </a:buClr>
              <a:buSzPts val="1100"/>
              <a:buFont typeface="Arial"/>
              <a:buNone/>
            </a:pPr>
            <a:r>
              <a:rPr lang="en-GB"/>
              <a:t>Логически грешки</a:t>
            </a:r>
            <a:endParaRPr/>
          </a:p>
          <a:p>
            <a:pPr indent="0" lvl="0" marL="0" rtl="0" algn="l">
              <a:lnSpc>
                <a:spcPct val="115000"/>
              </a:lnSpc>
              <a:spcBef>
                <a:spcPts val="1200"/>
              </a:spcBef>
              <a:spcAft>
                <a:spcPts val="0"/>
              </a:spcAft>
              <a:buClr>
                <a:schemeClr val="dk1"/>
              </a:buClr>
              <a:buSzPts val="1100"/>
              <a:buFont typeface="Arial"/>
              <a:buNone/>
            </a:pPr>
            <a:r>
              <a:rPr lang="en-GB"/>
              <a:t>Грешки в логиката на програмата, които могат да доведат до неправилно поведение, без непременно да спират изпълнението на програмата.</a:t>
            </a:r>
            <a:endParaRPr/>
          </a:p>
          <a:p>
            <a:pPr indent="0" lvl="0" marL="0" rtl="0" algn="l">
              <a:lnSpc>
                <a:spcPct val="115000"/>
              </a:lnSpc>
              <a:spcBef>
                <a:spcPts val="1200"/>
              </a:spcBef>
              <a:spcAft>
                <a:spcPts val="0"/>
              </a:spcAft>
              <a:buClr>
                <a:schemeClr val="dk1"/>
              </a:buClr>
              <a:buSzPts val="1100"/>
              <a:buFont typeface="Arial"/>
              <a:buNone/>
            </a:pPr>
            <a:r>
              <a:rPr lang="en-GB"/>
              <a:t>Неправилно приемане, че две асинхронни функции завършват в реда, в който са били извикани.</a:t>
            </a:r>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48040fa00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48040fa00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Грешки при синхронизиране</a:t>
            </a:r>
            <a:endParaRPr>
              <a:solidFill>
                <a:schemeClr val="dk1"/>
              </a:solidFill>
            </a:endParaRPr>
          </a:p>
          <a:p>
            <a:pPr indent="0" lvl="0" marL="0" rtl="0" algn="l">
              <a:spcBef>
                <a:spcPts val="1200"/>
              </a:spcBef>
              <a:spcAft>
                <a:spcPts val="0"/>
              </a:spcAft>
              <a:buNone/>
            </a:pPr>
            <a:r>
              <a:rPr lang="en-GB">
                <a:solidFill>
                  <a:schemeClr val="dk1"/>
                </a:solidFill>
                <a:latin typeface="Calibri"/>
                <a:ea typeface="Calibri"/>
                <a:cs typeface="Calibri"/>
                <a:sym typeface="Calibri"/>
              </a:rPr>
              <a:t>Определение: Възниква, когато множество асинхронни операции трябва да бъдат изпълнени в определен ред или координирани.</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GB">
                <a:solidFill>
                  <a:schemeClr val="dk1"/>
                </a:solidFill>
                <a:latin typeface="Calibri"/>
                <a:ea typeface="Calibri"/>
                <a:cs typeface="Calibri"/>
                <a:sym typeface="Calibri"/>
              </a:rPr>
              <a:t>едновременно четене и запис </a:t>
            </a:r>
            <a:endParaRPr>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48040fa00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48040fa00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Конвенция при която първият параметър на „колбек“ функцията е запазен за обект от тип „ерър“, а всичко останали параметри след това са „дейта“. Това ни подсигурява, че „колбек“ винаги проверя за грешки първо.</a:t>
            </a:r>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48040fa005_7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48040fa005_7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Calibri"/>
                <a:ea typeface="Calibri"/>
                <a:cs typeface="Calibri"/>
                <a:sym typeface="Calibri"/>
              </a:rPr>
              <a:t>Обектите от тип “Промис” имат метод „кеч“, който метод ни позволява да хващаме и да обработваме всякакви грешки, които могат да се появят. „Чейнингът“ ни позволява да свържем няколко асинхронни операцаии заедно. Ако се появи някъде грешка тя ще падне до първия срещнат „кеч“ метод, който да я хване и обработи. Ако той не можеда я обработи, тя се “Retrow”-ва към следващия кеч, (без да се изпълнява функционалността между тях, ако има такава) и т.н. докато не се обработи.</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48040fa005_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48040fa005_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48040fa005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48040fa005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t>В реални ситуации Promise може да отнеме известно време, преди да бъде отхвърлено. В този случай ще има забавяне, преди await да изведе грешка.</a:t>
            </a:r>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5d9807c4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45d9807c4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5d9807c4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5d9807c4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Callback е функция, която се подава като аргумент на друга функция, и се извиква в определен момент, когато дадена операция приключи. </a:t>
            </a:r>
            <a:br>
              <a:rPr lang="en-GB" sz="1200">
                <a:solidFill>
                  <a:schemeClr val="dk1"/>
                </a:solidFill>
                <a:highlight>
                  <a:srgbClr val="FFFFFF"/>
                </a:highlight>
                <a:latin typeface="Times New Roman"/>
                <a:ea typeface="Times New Roman"/>
                <a:cs typeface="Times New Roman"/>
                <a:sym typeface="Times New Roman"/>
              </a:rPr>
            </a:br>
            <a:r>
              <a:rPr lang="en-GB" sz="1200">
                <a:solidFill>
                  <a:schemeClr val="dk1"/>
                </a:solidFill>
                <a:highlight>
                  <a:srgbClr val="FFFFFF"/>
                </a:highlight>
                <a:latin typeface="Times New Roman"/>
                <a:ea typeface="Times New Roman"/>
                <a:cs typeface="Times New Roman"/>
                <a:sym typeface="Times New Roman"/>
              </a:rPr>
              <a:t> </a:t>
            </a:r>
            <a:br>
              <a:rPr lang="en-GB" sz="1200">
                <a:solidFill>
                  <a:schemeClr val="dk1"/>
                </a:solidFill>
                <a:highlight>
                  <a:srgbClr val="FFFFFF"/>
                </a:highlight>
                <a:latin typeface="Times New Roman"/>
                <a:ea typeface="Times New Roman"/>
                <a:cs typeface="Times New Roman"/>
                <a:sym typeface="Times New Roman"/>
              </a:rPr>
            </a:br>
            <a:r>
              <a:rPr lang="en-GB" sz="1200">
                <a:solidFill>
                  <a:schemeClr val="dk1"/>
                </a:solidFill>
                <a:highlight>
                  <a:srgbClr val="FFFFFF"/>
                </a:highlight>
                <a:latin typeface="Times New Roman"/>
                <a:ea typeface="Times New Roman"/>
                <a:cs typeface="Times New Roman"/>
                <a:sym typeface="Times New Roman"/>
              </a:rPr>
              <a:t>Може да бъде синхронен или асинхронен, в зависимост от контекста. В JavaScript повечето callback функции са асинхронни и се използват за обработка на резултати от асинхронни повиквания, без да блокират изпълнението на програмата. </a:t>
            </a:r>
            <a:endParaRPr sz="12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00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Callback функциите се използват, за да се осигури контрол върху реда на изпълнение на програмата. Те позволяват на програмата да продължи да работи, докато изчаква резултати от операции като API заявки или таймери, като по този начин се избягва блокирането на кода. Това предоставя по-голяма гъвкавост, позволявайки ни да създадем динамично изпълнение, без да замръзваме основния поток на изпълнение. </a:t>
            </a:r>
            <a:endParaRPr sz="12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00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Освен това, callback функциите са основата за по-модерни концепции в JavaScript, като promises и async/await, които ще разгледаме по-късно. </a:t>
            </a:r>
            <a:endParaRPr sz="12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1000"/>
              </a:spcBef>
              <a:spcAft>
                <a:spcPts val="0"/>
              </a:spcAft>
              <a:buClr>
                <a:schemeClr val="dk1"/>
              </a:buClr>
              <a:buSzPts val="1100"/>
              <a:buFont typeface="Arial"/>
              <a:buNone/>
            </a:pPr>
            <a:r>
              <a:rPr lang="en-GB"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7b40c66bd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47b40c66bd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highlight>
                  <a:srgbClr val="FFFFFF"/>
                </a:highlight>
                <a:latin typeface="Times New Roman"/>
                <a:ea typeface="Times New Roman"/>
                <a:cs typeface="Times New Roman"/>
                <a:sym typeface="Times New Roman"/>
              </a:rPr>
              <a:t>До тук всичко изглежда чудесно. Callback функциите ни помагат да пишем гъвкав и реактивен код. Но когато приложението стане по-сложно, започват да се появяват проблеми.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7b40c66bd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7b40c66bd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5d9807c46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5d9807c46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4765735b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4765735b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4788d33f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4788d33f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50">
                <a:solidFill>
                  <a:srgbClr val="0E0E0E"/>
                </a:solidFill>
              </a:rPr>
              <a:t>Promise по документация е прокси за стойност, която може да не е налична в момента на създаването ѝ. Той ни позволява да прикачим handler функции към нея, за да обработим стойността по асинхронен начин, когатo тя пристигне.</a:t>
            </a:r>
            <a:endParaRPr sz="1050">
              <a:solidFill>
                <a:srgbClr val="0E0E0E"/>
              </a:solidFill>
            </a:endParaRPr>
          </a:p>
          <a:p>
            <a:pPr indent="0" lvl="0" marL="0" rtl="0" algn="l">
              <a:spcBef>
                <a:spcPts val="0"/>
              </a:spcBef>
              <a:spcAft>
                <a:spcPts val="0"/>
              </a:spcAft>
              <a:buNone/>
            </a:pPr>
            <a:br>
              <a:rPr lang="en-GB"/>
            </a:br>
            <a:r>
              <a:rPr lang="en-GB"/>
              <a:t> А иначе promise-ът е </a:t>
            </a:r>
            <a:r>
              <a:rPr lang="en-GB"/>
              <a:t>advance</a:t>
            </a:r>
            <a:r>
              <a:rPr lang="en-GB"/>
              <a:t>-нат callback - обект, представляващ стойност, която може да бъде налична сега, в бъдещето или никога</a:t>
            </a:r>
            <a:br>
              <a:rPr lang="en-GB"/>
            </a:br>
            <a:r>
              <a:rPr lang="en-GB"/>
              <a:t>	pending: initial state, neither fulfilled nor rejected.</a:t>
            </a:r>
            <a:endParaRPr/>
          </a:p>
          <a:p>
            <a:pPr indent="0" lvl="0" marL="457200" rtl="0" algn="l">
              <a:spcBef>
                <a:spcPts val="0"/>
              </a:spcBef>
              <a:spcAft>
                <a:spcPts val="0"/>
              </a:spcAft>
              <a:buClr>
                <a:schemeClr val="dk1"/>
              </a:buClr>
              <a:buSzPts val="1100"/>
              <a:buFont typeface="Arial"/>
              <a:buNone/>
            </a:pPr>
            <a:r>
              <a:rPr lang="en-GB"/>
              <a:t>fulfilled: meaning that the operation was completed successfully.</a:t>
            </a:r>
            <a:endParaRPr/>
          </a:p>
          <a:p>
            <a:pPr indent="0" lvl="0" marL="457200" rtl="0" algn="l">
              <a:spcBef>
                <a:spcPts val="0"/>
              </a:spcBef>
              <a:spcAft>
                <a:spcPts val="0"/>
              </a:spcAft>
              <a:buNone/>
            </a:pPr>
            <a:r>
              <a:rPr lang="en-GB"/>
              <a:t>rejected: meaning that the operation failed.</a:t>
            </a:r>
            <a:endParaRPr/>
          </a:p>
          <a:p>
            <a:pPr indent="0" lvl="0" marL="45720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Handler функциите работят много подобно на try catch finally в повечето езици, те са then catch и finally.</a:t>
            </a:r>
            <a:endParaRPr/>
          </a:p>
          <a:p>
            <a:pPr indent="0" lvl="0" marL="0" rtl="0" algn="l">
              <a:spcBef>
                <a:spcPts val="0"/>
              </a:spcBef>
              <a:spcAft>
                <a:spcPts val="0"/>
              </a:spcAft>
              <a:buNone/>
            </a:pPr>
            <a:r>
              <a:rPr lang="en-GB"/>
              <a:t>Когато promise-ът е </a:t>
            </a:r>
            <a:r>
              <a:rPr lang="en-GB">
                <a:solidFill>
                  <a:schemeClr val="dk1"/>
                </a:solidFill>
              </a:rPr>
              <a:t>fulfilled</a:t>
            </a:r>
            <a:r>
              <a:rPr lang="en-GB"/>
              <a:t> имаме handler функции .then(), която се изпълнява и обработва отговора от promise-a подходящо.</a:t>
            </a:r>
            <a:endParaRPr/>
          </a:p>
          <a:p>
            <a:pPr indent="0" lvl="0" marL="0" rtl="0" algn="l">
              <a:spcBef>
                <a:spcPts val="0"/>
              </a:spcBef>
              <a:spcAft>
                <a:spcPts val="0"/>
              </a:spcAft>
              <a:buNone/>
            </a:pPr>
            <a:r>
              <a:rPr lang="en-GB">
                <a:solidFill>
                  <a:schemeClr val="dk1"/>
                </a:solidFill>
              </a:rPr>
              <a:t>Когато promise-ът е rejected или хвърлиш exception имаме handler функции .catch(), която се изпълнява и обработва отговора от promise-a подходящо.</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Едното от важните свойства на промисите е, че могат да се chain-ват за целта .then() и/или .catch() трябва да връщат нов промис.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511400" y="1358700"/>
            <a:ext cx="6121200" cy="174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t>Promises and async/await</a:t>
            </a:r>
            <a:endParaRPr b="1" sz="4800"/>
          </a:p>
        </p:txBody>
      </p:sp>
      <p:sp>
        <p:nvSpPr>
          <p:cNvPr id="129" name="Google Shape;129;p13"/>
          <p:cNvSpPr txBox="1"/>
          <p:nvPr>
            <p:ph idx="1" type="subTitle"/>
          </p:nvPr>
        </p:nvSpPr>
        <p:spPr>
          <a:xfrm>
            <a:off x="5747025" y="4326500"/>
            <a:ext cx="3073500" cy="522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lang="en-GB">
                <a:solidFill>
                  <a:srgbClr val="000000"/>
                </a:solidFill>
              </a:rPr>
              <a:t>Изготвено от екип №8</a:t>
            </a:r>
            <a:endParaRPr>
              <a:solidFill>
                <a:srgbClr val="000000"/>
              </a:solidFill>
            </a:endParaRPr>
          </a:p>
        </p:txBody>
      </p:sp>
      <p:sp>
        <p:nvSpPr>
          <p:cNvPr id="130" name="Google Shape;130;p13"/>
          <p:cNvSpPr txBox="1"/>
          <p:nvPr/>
        </p:nvSpPr>
        <p:spPr>
          <a:xfrm>
            <a:off x="1511400" y="3107700"/>
            <a:ext cx="6121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chemeClr val="accent6"/>
                </a:solidFill>
                <a:latin typeface="Calibri"/>
                <a:ea typeface="Calibri"/>
                <a:cs typeface="Calibri"/>
                <a:sym typeface="Calibri"/>
              </a:rPr>
              <a:t>Дисциплина “</a:t>
            </a:r>
            <a:r>
              <a:rPr lang="en-GB" sz="1600">
                <a:solidFill>
                  <a:schemeClr val="accent6"/>
                </a:solidFill>
                <a:latin typeface="Calibri"/>
                <a:ea typeface="Calibri"/>
                <a:cs typeface="Calibri"/>
                <a:sym typeface="Calibri"/>
              </a:rPr>
              <a:t>WEB технологии”</a:t>
            </a:r>
            <a:endParaRPr sz="1600">
              <a:solidFill>
                <a:schemeClr val="accent6"/>
              </a:solidFill>
              <a:latin typeface="Calibri"/>
              <a:ea typeface="Calibri"/>
              <a:cs typeface="Calibri"/>
              <a:sym typeface="Calibri"/>
            </a:endParaRPr>
          </a:p>
          <a:p>
            <a:pPr indent="0" lvl="0" marL="0" rtl="0" algn="ctr">
              <a:spcBef>
                <a:spcPts val="0"/>
              </a:spcBef>
              <a:spcAft>
                <a:spcPts val="0"/>
              </a:spcAft>
              <a:buNone/>
            </a:pPr>
            <a:r>
              <a:rPr lang="en-GB" sz="1600">
                <a:solidFill>
                  <a:schemeClr val="accent6"/>
                </a:solidFill>
                <a:latin typeface="Calibri"/>
                <a:ea typeface="Calibri"/>
                <a:cs typeface="Calibri"/>
                <a:sym typeface="Calibri"/>
              </a:rPr>
              <a:t>за спец. Информационни системи,2024/2025 г.</a:t>
            </a:r>
            <a:endParaRPr sz="1300">
              <a:solidFill>
                <a:schemeClr val="accent6"/>
              </a:solidFill>
              <a:latin typeface="Calibri"/>
              <a:ea typeface="Calibri"/>
              <a:cs typeface="Calibri"/>
              <a:sym typeface="Calibri"/>
            </a:endParaRPr>
          </a:p>
        </p:txBody>
      </p:sp>
      <p:cxnSp>
        <p:nvCxnSpPr>
          <p:cNvPr id="131" name="Google Shape;131;p13"/>
          <p:cNvCxnSpPr/>
          <p:nvPr/>
        </p:nvCxnSpPr>
        <p:spPr>
          <a:xfrm>
            <a:off x="1544850" y="3107700"/>
            <a:ext cx="60543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2"/>
          <p:cNvSpPr txBox="1"/>
          <p:nvPr>
            <p:ph type="title"/>
          </p:nvPr>
        </p:nvSpPr>
        <p:spPr>
          <a:xfrm>
            <a:off x="662050" y="554913"/>
            <a:ext cx="6092100" cy="72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Как се създава promise?</a:t>
            </a:r>
            <a:endParaRPr/>
          </a:p>
        </p:txBody>
      </p:sp>
      <p:pic>
        <p:nvPicPr>
          <p:cNvPr id="187" name="Google Shape;187;p22"/>
          <p:cNvPicPr preferRelativeResize="0"/>
          <p:nvPr/>
        </p:nvPicPr>
        <p:blipFill>
          <a:blip r:embed="rId3">
            <a:alphaModFix/>
          </a:blip>
          <a:stretch>
            <a:fillRect/>
          </a:stretch>
        </p:blipFill>
        <p:spPr>
          <a:xfrm>
            <a:off x="1167637" y="1279113"/>
            <a:ext cx="7161899" cy="3309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698575" y="773275"/>
            <a:ext cx="20286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Пример</a:t>
            </a:r>
            <a:endParaRPr/>
          </a:p>
        </p:txBody>
      </p:sp>
      <p:pic>
        <p:nvPicPr>
          <p:cNvPr id="193" name="Google Shape;193;p23"/>
          <p:cNvPicPr preferRelativeResize="0"/>
          <p:nvPr/>
        </p:nvPicPr>
        <p:blipFill>
          <a:blip r:embed="rId3">
            <a:alphaModFix/>
          </a:blip>
          <a:stretch>
            <a:fillRect/>
          </a:stretch>
        </p:blipFill>
        <p:spPr>
          <a:xfrm>
            <a:off x="4238525" y="466775"/>
            <a:ext cx="4209951" cy="4209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3800"/>
              <a:t>Async/await</a:t>
            </a:r>
            <a:endParaRPr sz="3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424888" y="629000"/>
            <a:ext cx="3979200" cy="673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Що е то async/await?</a:t>
            </a:r>
            <a:endParaRPr/>
          </a:p>
        </p:txBody>
      </p:sp>
      <p:sp>
        <p:nvSpPr>
          <p:cNvPr id="204" name="Google Shape;204;p25"/>
          <p:cNvSpPr txBox="1"/>
          <p:nvPr>
            <p:ph idx="1" type="body"/>
          </p:nvPr>
        </p:nvSpPr>
        <p:spPr>
          <a:xfrm>
            <a:off x="424888" y="1495000"/>
            <a:ext cx="3417600" cy="1886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2000"/>
              <a:t>Async/await представлява синтактична захар, чиято цел е да улесни работата с Promise-и, като ги прави по-интуитивни.</a:t>
            </a:r>
            <a:endParaRPr sz="2000"/>
          </a:p>
        </p:txBody>
      </p:sp>
      <p:pic>
        <p:nvPicPr>
          <p:cNvPr id="205" name="Google Shape;205;p25"/>
          <p:cNvPicPr preferRelativeResize="0"/>
          <p:nvPr/>
        </p:nvPicPr>
        <p:blipFill>
          <a:blip r:embed="rId3">
            <a:alphaModFix/>
          </a:blip>
          <a:stretch>
            <a:fillRect/>
          </a:stretch>
        </p:blipFill>
        <p:spPr>
          <a:xfrm>
            <a:off x="3842500" y="1583603"/>
            <a:ext cx="4876600" cy="29308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idx="1" type="body"/>
          </p:nvPr>
        </p:nvSpPr>
        <p:spPr>
          <a:xfrm>
            <a:off x="4874650" y="1921500"/>
            <a:ext cx="3909600" cy="19737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GB" sz="2000"/>
              <a:t>Неговата задача е да накара текущата функция, в която се намира, да изчака да се разреши (resolve/reject) вътрешен Promise преди да върне отговор.</a:t>
            </a:r>
            <a:endParaRPr sz="2000"/>
          </a:p>
        </p:txBody>
      </p:sp>
      <p:sp>
        <p:nvSpPr>
          <p:cNvPr id="211" name="Google Shape;211;p26"/>
          <p:cNvSpPr txBox="1"/>
          <p:nvPr>
            <p:ph type="title"/>
          </p:nvPr>
        </p:nvSpPr>
        <p:spPr>
          <a:xfrm>
            <a:off x="4874650" y="1248300"/>
            <a:ext cx="2426700" cy="673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Ами await?</a:t>
            </a:r>
            <a:endParaRPr/>
          </a:p>
        </p:txBody>
      </p:sp>
      <p:pic>
        <p:nvPicPr>
          <p:cNvPr id="212" name="Google Shape;212;p26"/>
          <p:cNvPicPr preferRelativeResize="0"/>
          <p:nvPr/>
        </p:nvPicPr>
        <p:blipFill>
          <a:blip r:embed="rId3">
            <a:alphaModFix/>
          </a:blip>
          <a:stretch>
            <a:fillRect/>
          </a:stretch>
        </p:blipFill>
        <p:spPr>
          <a:xfrm>
            <a:off x="408725" y="505275"/>
            <a:ext cx="4163250" cy="41329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3800"/>
              <a:t>Callback Hell</a:t>
            </a:r>
            <a:endParaRPr sz="3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819150" y="10867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Какво е callback hell?</a:t>
            </a:r>
            <a:endParaRPr/>
          </a:p>
        </p:txBody>
      </p:sp>
      <p:sp>
        <p:nvSpPr>
          <p:cNvPr id="223" name="Google Shape;223;p28"/>
          <p:cNvSpPr txBox="1"/>
          <p:nvPr>
            <p:ph idx="1" type="body"/>
          </p:nvPr>
        </p:nvSpPr>
        <p:spPr>
          <a:xfrm>
            <a:off x="819150" y="2041350"/>
            <a:ext cx="7505700" cy="20154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en-GB" sz="2100">
                <a:solidFill>
                  <a:srgbClr val="1F1F1F"/>
                </a:solidFill>
                <a:highlight>
                  <a:srgbClr val="F8F9FA"/>
                </a:highlight>
                <a:latin typeface="Arial"/>
                <a:ea typeface="Arial"/>
                <a:cs typeface="Arial"/>
                <a:sym typeface="Arial"/>
              </a:rPr>
              <a:t>Ситуация в JavaScript, при която множество вложени callback функции са извикани и правят кода трудно четим и труден за поддръжка</a:t>
            </a:r>
            <a:endParaRPr sz="2100">
              <a:solidFill>
                <a:srgbClr val="1F1F1F"/>
              </a:solidFill>
              <a:highlight>
                <a:srgbClr val="F8F9FA"/>
              </a:highlight>
              <a:latin typeface="Arial"/>
              <a:ea typeface="Arial"/>
              <a:cs typeface="Arial"/>
              <a:sym typeface="Arial"/>
            </a:endParaRPr>
          </a:p>
          <a:p>
            <a:pPr indent="0" lvl="0" marL="0" rtl="0" algn="l">
              <a:spcBef>
                <a:spcPts val="0"/>
              </a:spcBef>
              <a:spcAft>
                <a:spcPts val="1200"/>
              </a:spcAft>
              <a:buNone/>
            </a:pPr>
            <a:r>
              <a:rPr lang="en-GB" sz="2000"/>
              <a:t>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9" title="Screenshot 2025-03-24 at 17.56.15.png"/>
          <p:cNvPicPr preferRelativeResize="0"/>
          <p:nvPr/>
        </p:nvPicPr>
        <p:blipFill>
          <a:blip r:embed="rId3">
            <a:alphaModFix/>
          </a:blip>
          <a:stretch>
            <a:fillRect/>
          </a:stretch>
        </p:blipFill>
        <p:spPr>
          <a:xfrm>
            <a:off x="314825" y="328400"/>
            <a:ext cx="6888826" cy="4486700"/>
          </a:xfrm>
          <a:prstGeom prst="rect">
            <a:avLst/>
          </a:prstGeom>
          <a:noFill/>
          <a:ln>
            <a:noFill/>
          </a:ln>
        </p:spPr>
      </p:pic>
      <p:sp>
        <p:nvSpPr>
          <p:cNvPr id="229" name="Google Shape;229;p29"/>
          <p:cNvSpPr txBox="1"/>
          <p:nvPr>
            <p:ph type="title"/>
          </p:nvPr>
        </p:nvSpPr>
        <p:spPr>
          <a:xfrm>
            <a:off x="6778500" y="437975"/>
            <a:ext cx="1637100" cy="109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Пример</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Как можем да използваме Promises и async/await, за да избегнем callback hell</a:t>
            </a:r>
            <a:endParaRPr/>
          </a:p>
        </p:txBody>
      </p:sp>
      <p:sp>
        <p:nvSpPr>
          <p:cNvPr id="235" name="Google Shape;235;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Async/Await</a:t>
            </a:r>
            <a:endParaRPr/>
          </a:p>
          <a:p>
            <a:pPr indent="0" lvl="0" marL="0" rtl="0" algn="l">
              <a:spcBef>
                <a:spcPts val="0"/>
              </a:spcBef>
              <a:spcAft>
                <a:spcPts val="0"/>
              </a:spcAft>
              <a:buNone/>
            </a:pPr>
            <a:r>
              <a:t/>
            </a:r>
            <a:endParaRPr/>
          </a:p>
        </p:txBody>
      </p:sp>
      <p:sp>
        <p:nvSpPr>
          <p:cNvPr id="241" name="Google Shape;241;p3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2" name="Google Shape;242;p31" title="Screenshot 2025-04-02 at 19.16.13.png"/>
          <p:cNvPicPr preferRelativeResize="0"/>
          <p:nvPr/>
        </p:nvPicPr>
        <p:blipFill>
          <a:blip r:embed="rId3">
            <a:alphaModFix/>
          </a:blip>
          <a:stretch>
            <a:fillRect/>
          </a:stretch>
        </p:blipFill>
        <p:spPr>
          <a:xfrm>
            <a:off x="819150" y="1765563"/>
            <a:ext cx="6673898" cy="2898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Синхронни и асинхронни повиквания</a:t>
            </a:r>
            <a:endParaRPr/>
          </a:p>
        </p:txBody>
      </p:sp>
      <p:sp>
        <p:nvSpPr>
          <p:cNvPr id="137" name="Google Shape;137;p14"/>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just">
              <a:spcBef>
                <a:spcPts val="1200"/>
              </a:spcBef>
              <a:spcAft>
                <a:spcPts val="0"/>
              </a:spcAft>
              <a:buNone/>
            </a:pPr>
            <a:r>
              <a:rPr b="1" lang="en-GB" sz="2000">
                <a:solidFill>
                  <a:srgbClr val="000000"/>
                </a:solidFill>
                <a:latin typeface="Arial"/>
                <a:ea typeface="Arial"/>
                <a:cs typeface="Arial"/>
                <a:sym typeface="Arial"/>
              </a:rPr>
              <a:t>Синхронни повиквания</a:t>
            </a:r>
            <a:r>
              <a:rPr lang="en-GB" sz="2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a:p>
            <a:pPr indent="0" lvl="0" marL="0" rtl="0" algn="just">
              <a:spcBef>
                <a:spcPts val="1200"/>
              </a:spcBef>
              <a:spcAft>
                <a:spcPts val="0"/>
              </a:spcAft>
              <a:buNone/>
            </a:pPr>
            <a:r>
              <a:rPr lang="en-GB" sz="2000">
                <a:solidFill>
                  <a:srgbClr val="000000"/>
                </a:solidFill>
                <a:latin typeface="Arial"/>
                <a:ea typeface="Arial"/>
                <a:cs typeface="Arial"/>
                <a:sym typeface="Arial"/>
              </a:rPr>
              <a:t>Когато се извиква функция, изпълнението на програмата се блокира, докато тя не завърши.</a:t>
            </a:r>
            <a:endParaRPr sz="20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
        <p:nvSpPr>
          <p:cNvPr id="138" name="Google Shape;138;p14"/>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b="1" lang="en-GB" sz="2000">
                <a:solidFill>
                  <a:srgbClr val="000000"/>
                </a:solidFill>
                <a:latin typeface="Arial"/>
                <a:ea typeface="Arial"/>
                <a:cs typeface="Arial"/>
                <a:sym typeface="Arial"/>
              </a:rPr>
              <a:t>Асинхронни повиквания</a:t>
            </a:r>
            <a:r>
              <a:rPr lang="en-GB" sz="2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a:p>
            <a:pPr indent="0" lvl="0" marL="0" rtl="0" algn="just">
              <a:spcBef>
                <a:spcPts val="1200"/>
              </a:spcBef>
              <a:spcAft>
                <a:spcPts val="0"/>
              </a:spcAft>
              <a:buNone/>
            </a:pPr>
            <a:r>
              <a:rPr lang="en-GB" sz="2000">
                <a:solidFill>
                  <a:srgbClr val="000000"/>
                </a:solidFill>
                <a:latin typeface="Arial"/>
                <a:ea typeface="Arial"/>
                <a:cs typeface="Arial"/>
                <a:sym typeface="Arial"/>
              </a:rPr>
              <a:t>Изпълнението на програмата  не се блокира, а продължава, докато изчаква резултат от API или друга операция.</a:t>
            </a:r>
            <a:endParaRPr sz="20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Promises</a:t>
            </a:r>
            <a:endParaRPr/>
          </a:p>
        </p:txBody>
      </p:sp>
      <p:sp>
        <p:nvSpPr>
          <p:cNvPr id="248" name="Google Shape;248;p3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9" name="Google Shape;249;p32" title="Screenshot 2025-04-02 at 19.17.57.png"/>
          <p:cNvPicPr preferRelativeResize="0"/>
          <p:nvPr/>
        </p:nvPicPr>
        <p:blipFill>
          <a:blip r:embed="rId3">
            <a:alphaModFix/>
          </a:blip>
          <a:stretch>
            <a:fillRect/>
          </a:stretch>
        </p:blipFill>
        <p:spPr>
          <a:xfrm>
            <a:off x="926422" y="1428725"/>
            <a:ext cx="5825450" cy="33065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3800"/>
              <a:t>Error handling</a:t>
            </a:r>
            <a:endParaRPr sz="3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txBox="1"/>
          <p:nvPr>
            <p:ph type="title"/>
          </p:nvPr>
        </p:nvSpPr>
        <p:spPr>
          <a:xfrm>
            <a:off x="830688" y="562350"/>
            <a:ext cx="7010100" cy="76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200"/>
              <a:t>Видове </a:t>
            </a:r>
            <a:r>
              <a:rPr lang="en-GB" sz="3200"/>
              <a:t>грешки</a:t>
            </a:r>
            <a:endParaRPr/>
          </a:p>
        </p:txBody>
      </p:sp>
      <p:sp>
        <p:nvSpPr>
          <p:cNvPr id="260" name="Google Shape;260;p34"/>
          <p:cNvSpPr txBox="1"/>
          <p:nvPr/>
        </p:nvSpPr>
        <p:spPr>
          <a:xfrm>
            <a:off x="624425" y="1265388"/>
            <a:ext cx="2555700" cy="45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400"/>
              </a:spcAft>
              <a:buNone/>
            </a:pPr>
            <a:r>
              <a:rPr b="1" lang="en-GB" sz="1650">
                <a:solidFill>
                  <a:srgbClr val="171717"/>
                </a:solidFill>
                <a:highlight>
                  <a:srgbClr val="FFFFFF"/>
                </a:highlight>
                <a:latin typeface="Roboto"/>
                <a:ea typeface="Roboto"/>
                <a:cs typeface="Roboto"/>
                <a:sym typeface="Roboto"/>
              </a:rPr>
              <a:t>- </a:t>
            </a:r>
            <a:r>
              <a:rPr b="1" lang="en-GB" sz="1650">
                <a:solidFill>
                  <a:srgbClr val="171717"/>
                </a:solidFill>
                <a:highlight>
                  <a:srgbClr val="FFFFFF"/>
                </a:highlight>
                <a:latin typeface="Roboto"/>
                <a:ea typeface="Roboto"/>
                <a:cs typeface="Roboto"/>
                <a:sym typeface="Roboto"/>
              </a:rPr>
              <a:t>Runtime Errors</a:t>
            </a:r>
            <a:endParaRPr sz="1300">
              <a:solidFill>
                <a:schemeClr val="dk2"/>
              </a:solidFill>
              <a:latin typeface="Calibri"/>
              <a:ea typeface="Calibri"/>
              <a:cs typeface="Calibri"/>
              <a:sym typeface="Calibri"/>
            </a:endParaRPr>
          </a:p>
        </p:txBody>
      </p:sp>
      <p:sp>
        <p:nvSpPr>
          <p:cNvPr id="261" name="Google Shape;261;p34"/>
          <p:cNvSpPr txBox="1"/>
          <p:nvPr/>
        </p:nvSpPr>
        <p:spPr>
          <a:xfrm>
            <a:off x="624425" y="3030163"/>
            <a:ext cx="2555700" cy="45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GB" sz="1650">
                <a:solidFill>
                  <a:srgbClr val="171717"/>
                </a:solidFill>
                <a:highlight>
                  <a:srgbClr val="FFFFFF"/>
                </a:highlight>
                <a:latin typeface="Roboto"/>
                <a:ea typeface="Roboto"/>
                <a:cs typeface="Roboto"/>
                <a:sym typeface="Roboto"/>
              </a:rPr>
              <a:t>- </a:t>
            </a:r>
            <a:r>
              <a:rPr b="1" lang="en-GB" sz="1650">
                <a:solidFill>
                  <a:srgbClr val="171717"/>
                </a:solidFill>
                <a:highlight>
                  <a:srgbClr val="FFFFFF"/>
                </a:highlight>
                <a:latin typeface="Roboto"/>
                <a:ea typeface="Roboto"/>
                <a:cs typeface="Roboto"/>
                <a:sym typeface="Roboto"/>
              </a:rPr>
              <a:t>Logical Errors</a:t>
            </a:r>
            <a:endParaRPr b="1" sz="1650">
              <a:solidFill>
                <a:srgbClr val="171717"/>
              </a:solidFill>
              <a:highlight>
                <a:srgbClr val="FFFFFF"/>
              </a:highlight>
              <a:latin typeface="Roboto"/>
              <a:ea typeface="Roboto"/>
              <a:cs typeface="Roboto"/>
              <a:sym typeface="Roboto"/>
            </a:endParaRPr>
          </a:p>
          <a:p>
            <a:pPr indent="0" lvl="0" marL="0" rtl="0" algn="l">
              <a:lnSpc>
                <a:spcPct val="115000"/>
              </a:lnSpc>
              <a:spcBef>
                <a:spcPts val="1400"/>
              </a:spcBef>
              <a:spcAft>
                <a:spcPts val="0"/>
              </a:spcAft>
              <a:buNone/>
            </a:pPr>
            <a:r>
              <a:t/>
            </a:r>
            <a:endParaRPr b="1" sz="1650">
              <a:solidFill>
                <a:srgbClr val="17171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sz="1300">
              <a:solidFill>
                <a:schemeClr val="dk2"/>
              </a:solidFill>
              <a:latin typeface="Calibri"/>
              <a:ea typeface="Calibri"/>
              <a:cs typeface="Calibri"/>
              <a:sym typeface="Calibri"/>
            </a:endParaRPr>
          </a:p>
        </p:txBody>
      </p:sp>
      <p:pic>
        <p:nvPicPr>
          <p:cNvPr id="262" name="Google Shape;262;p34" title="image_2025-04-03_220017690.png"/>
          <p:cNvPicPr preferRelativeResize="0"/>
          <p:nvPr/>
        </p:nvPicPr>
        <p:blipFill>
          <a:blip r:embed="rId3">
            <a:alphaModFix/>
          </a:blip>
          <a:stretch>
            <a:fillRect/>
          </a:stretch>
        </p:blipFill>
        <p:spPr>
          <a:xfrm>
            <a:off x="857650" y="1722288"/>
            <a:ext cx="4332462" cy="1307900"/>
          </a:xfrm>
          <a:prstGeom prst="rect">
            <a:avLst/>
          </a:prstGeom>
          <a:noFill/>
          <a:ln>
            <a:noFill/>
          </a:ln>
        </p:spPr>
      </p:pic>
      <p:pic>
        <p:nvPicPr>
          <p:cNvPr id="263" name="Google Shape;263;p34" title="image_2025-04-03_220256069.png"/>
          <p:cNvPicPr preferRelativeResize="0"/>
          <p:nvPr/>
        </p:nvPicPr>
        <p:blipFill>
          <a:blip r:embed="rId4">
            <a:alphaModFix/>
          </a:blip>
          <a:stretch>
            <a:fillRect/>
          </a:stretch>
        </p:blipFill>
        <p:spPr>
          <a:xfrm>
            <a:off x="857638" y="3487075"/>
            <a:ext cx="7428725" cy="1190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type="title"/>
          </p:nvPr>
        </p:nvSpPr>
        <p:spPr>
          <a:xfrm>
            <a:off x="819150" y="562350"/>
            <a:ext cx="3288000" cy="76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200"/>
              <a:t>Видове грешки</a:t>
            </a:r>
            <a:endParaRPr/>
          </a:p>
        </p:txBody>
      </p:sp>
      <p:sp>
        <p:nvSpPr>
          <p:cNvPr id="269" name="Google Shape;269;p35"/>
          <p:cNvSpPr txBox="1"/>
          <p:nvPr/>
        </p:nvSpPr>
        <p:spPr>
          <a:xfrm>
            <a:off x="652025" y="1559350"/>
            <a:ext cx="2555700" cy="45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GB" sz="1650">
                <a:solidFill>
                  <a:srgbClr val="171717"/>
                </a:solidFill>
                <a:highlight>
                  <a:srgbClr val="FFFFFF"/>
                </a:highlight>
                <a:latin typeface="Roboto"/>
                <a:ea typeface="Roboto"/>
                <a:cs typeface="Roboto"/>
                <a:sym typeface="Roboto"/>
              </a:rPr>
              <a:t>- Synchronization Errors</a:t>
            </a:r>
            <a:endParaRPr b="1" sz="1650">
              <a:solidFill>
                <a:srgbClr val="17171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sz="1300">
              <a:solidFill>
                <a:schemeClr val="dk2"/>
              </a:solidFill>
              <a:latin typeface="Calibri"/>
              <a:ea typeface="Calibri"/>
              <a:cs typeface="Calibri"/>
              <a:sym typeface="Calibri"/>
            </a:endParaRPr>
          </a:p>
        </p:txBody>
      </p:sp>
      <p:pic>
        <p:nvPicPr>
          <p:cNvPr id="270" name="Google Shape;270;p35" title="image_2025-04-03_221643416.png"/>
          <p:cNvPicPr preferRelativeResize="0"/>
          <p:nvPr/>
        </p:nvPicPr>
        <p:blipFill>
          <a:blip r:embed="rId3">
            <a:alphaModFix/>
          </a:blip>
          <a:stretch>
            <a:fillRect/>
          </a:stretch>
        </p:blipFill>
        <p:spPr>
          <a:xfrm>
            <a:off x="819150" y="2139025"/>
            <a:ext cx="7172325" cy="1057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6"/>
          <p:cNvSpPr txBox="1"/>
          <p:nvPr>
            <p:ph type="title"/>
          </p:nvPr>
        </p:nvSpPr>
        <p:spPr>
          <a:xfrm>
            <a:off x="545400" y="383025"/>
            <a:ext cx="4213800" cy="73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Error</a:t>
            </a:r>
            <a:r>
              <a:rPr lang="en-GB"/>
              <a:t> Handling Patterns</a:t>
            </a:r>
            <a:endParaRPr/>
          </a:p>
        </p:txBody>
      </p:sp>
      <p:sp>
        <p:nvSpPr>
          <p:cNvPr id="276" name="Google Shape;276;p36"/>
          <p:cNvSpPr txBox="1"/>
          <p:nvPr/>
        </p:nvSpPr>
        <p:spPr>
          <a:xfrm>
            <a:off x="545400" y="1088275"/>
            <a:ext cx="2852100" cy="175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GB" sz="1700">
                <a:solidFill>
                  <a:srgbClr val="171717"/>
                </a:solidFill>
                <a:highlight>
                  <a:srgbClr val="FFFFFF"/>
                </a:highlight>
                <a:latin typeface="Roboto"/>
                <a:ea typeface="Roboto"/>
                <a:cs typeface="Roboto"/>
                <a:sym typeface="Roboto"/>
              </a:rPr>
              <a:t>Callbacks </a:t>
            </a:r>
            <a:endParaRPr b="1" sz="1700">
              <a:solidFill>
                <a:srgbClr val="171717"/>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None/>
            </a:pPr>
            <a:r>
              <a:rPr b="1" lang="en-GB" sz="1700">
                <a:solidFill>
                  <a:srgbClr val="171717"/>
                </a:solidFill>
                <a:highlight>
                  <a:srgbClr val="FFFFFF"/>
                </a:highlight>
                <a:latin typeface="Roboto"/>
                <a:ea typeface="Roboto"/>
                <a:cs typeface="Roboto"/>
                <a:sym typeface="Roboto"/>
              </a:rPr>
              <a:t>(</a:t>
            </a:r>
            <a:r>
              <a:rPr b="1" lang="en-GB" sz="1650">
                <a:solidFill>
                  <a:srgbClr val="171717"/>
                </a:solidFill>
                <a:highlight>
                  <a:srgbClr val="FFFFFF"/>
                </a:highlight>
                <a:latin typeface="Roboto"/>
                <a:ea typeface="Roboto"/>
                <a:cs typeface="Roboto"/>
                <a:sym typeface="Roboto"/>
              </a:rPr>
              <a:t>Error-First Callback Pattern)</a:t>
            </a:r>
            <a:endParaRPr b="1" sz="1650">
              <a:solidFill>
                <a:srgbClr val="17171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sz="1100"/>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pic>
        <p:nvPicPr>
          <p:cNvPr id="277" name="Google Shape;277;p36" title="image_2025-04-03_225025159.png"/>
          <p:cNvPicPr preferRelativeResize="0"/>
          <p:nvPr/>
        </p:nvPicPr>
        <p:blipFill>
          <a:blip r:embed="rId3">
            <a:alphaModFix/>
          </a:blip>
          <a:stretch>
            <a:fillRect/>
          </a:stretch>
        </p:blipFill>
        <p:spPr>
          <a:xfrm>
            <a:off x="3645975" y="862600"/>
            <a:ext cx="4680275" cy="4024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7"/>
          <p:cNvSpPr txBox="1"/>
          <p:nvPr>
            <p:ph type="title"/>
          </p:nvPr>
        </p:nvSpPr>
        <p:spPr>
          <a:xfrm>
            <a:off x="545400" y="383025"/>
            <a:ext cx="4213800" cy="73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Error Handling Patterns</a:t>
            </a:r>
            <a:endParaRPr/>
          </a:p>
        </p:txBody>
      </p:sp>
      <p:sp>
        <p:nvSpPr>
          <p:cNvPr id="283" name="Google Shape;283;p37"/>
          <p:cNvSpPr txBox="1"/>
          <p:nvPr/>
        </p:nvSpPr>
        <p:spPr>
          <a:xfrm>
            <a:off x="545400" y="1012325"/>
            <a:ext cx="2852100" cy="9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GB" sz="1700">
                <a:solidFill>
                  <a:srgbClr val="171717"/>
                </a:solidFill>
                <a:highlight>
                  <a:srgbClr val="FFFFFF"/>
                </a:highlight>
                <a:latin typeface="Roboto"/>
                <a:ea typeface="Roboto"/>
                <a:cs typeface="Roboto"/>
                <a:sym typeface="Roboto"/>
              </a:rPr>
              <a:t>Promises </a:t>
            </a:r>
            <a:endParaRPr b="1" sz="1700">
              <a:solidFill>
                <a:srgbClr val="171717"/>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None/>
            </a:pPr>
            <a:r>
              <a:rPr b="1" lang="en-GB" sz="1700">
                <a:solidFill>
                  <a:srgbClr val="171717"/>
                </a:solidFill>
                <a:highlight>
                  <a:srgbClr val="FFFFFF"/>
                </a:highlight>
                <a:latin typeface="Roboto"/>
                <a:ea typeface="Roboto"/>
                <a:cs typeface="Roboto"/>
                <a:sym typeface="Roboto"/>
              </a:rPr>
              <a:t> .</a:t>
            </a:r>
            <a:r>
              <a:rPr b="1" lang="en-GB" sz="1650">
                <a:solidFill>
                  <a:srgbClr val="171717"/>
                </a:solidFill>
                <a:highlight>
                  <a:srgbClr val="FFFFFF"/>
                </a:highlight>
                <a:latin typeface="Roboto"/>
                <a:ea typeface="Roboto"/>
                <a:cs typeface="Roboto"/>
                <a:sym typeface="Roboto"/>
              </a:rPr>
              <a:t>catch()</a:t>
            </a:r>
            <a:endParaRPr sz="1500">
              <a:solidFill>
                <a:srgbClr val="17171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b="1" sz="1700">
              <a:solidFill>
                <a:srgbClr val="171717"/>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pic>
        <p:nvPicPr>
          <p:cNvPr id="284" name="Google Shape;284;p37" title="image_2025-04-03_230934738.png"/>
          <p:cNvPicPr preferRelativeResize="0"/>
          <p:nvPr/>
        </p:nvPicPr>
        <p:blipFill>
          <a:blip r:embed="rId3">
            <a:alphaModFix/>
          </a:blip>
          <a:stretch>
            <a:fillRect/>
          </a:stretch>
        </p:blipFill>
        <p:spPr>
          <a:xfrm>
            <a:off x="704200" y="2107713"/>
            <a:ext cx="4943475" cy="695325"/>
          </a:xfrm>
          <a:prstGeom prst="rect">
            <a:avLst/>
          </a:prstGeom>
          <a:noFill/>
          <a:ln>
            <a:noFill/>
          </a:ln>
        </p:spPr>
      </p:pic>
      <p:sp>
        <p:nvSpPr>
          <p:cNvPr id="285" name="Google Shape;285;p37"/>
          <p:cNvSpPr txBox="1"/>
          <p:nvPr/>
        </p:nvSpPr>
        <p:spPr>
          <a:xfrm>
            <a:off x="545400" y="2908750"/>
            <a:ext cx="3755700" cy="50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GB" sz="1700">
                <a:solidFill>
                  <a:srgbClr val="171717"/>
                </a:solidFill>
                <a:highlight>
                  <a:srgbClr val="FFFFFF"/>
                </a:highlight>
                <a:latin typeface="Roboto"/>
                <a:ea typeface="Roboto"/>
                <a:cs typeface="Roboto"/>
                <a:sym typeface="Roboto"/>
              </a:rPr>
              <a:t>Chaining</a:t>
            </a:r>
            <a:endParaRPr b="1" sz="1700">
              <a:solidFill>
                <a:srgbClr val="171717"/>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sz="1300">
              <a:solidFill>
                <a:schemeClr val="dk2"/>
              </a:solidFill>
              <a:latin typeface="Calibri"/>
              <a:ea typeface="Calibri"/>
              <a:cs typeface="Calibri"/>
              <a:sym typeface="Calibri"/>
            </a:endParaRPr>
          </a:p>
        </p:txBody>
      </p:sp>
      <p:pic>
        <p:nvPicPr>
          <p:cNvPr id="286" name="Google Shape;286;p37" title="image_2025-04-03_231439324.png"/>
          <p:cNvPicPr preferRelativeResize="0"/>
          <p:nvPr/>
        </p:nvPicPr>
        <p:blipFill>
          <a:blip r:embed="rId4">
            <a:alphaModFix/>
          </a:blip>
          <a:stretch>
            <a:fillRect/>
          </a:stretch>
        </p:blipFill>
        <p:spPr>
          <a:xfrm>
            <a:off x="704188" y="3558250"/>
            <a:ext cx="472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38" title="Screenshot 2025-04-02 215031.png"/>
          <p:cNvPicPr preferRelativeResize="0"/>
          <p:nvPr/>
        </p:nvPicPr>
        <p:blipFill>
          <a:blip r:embed="rId3">
            <a:alphaModFix/>
          </a:blip>
          <a:stretch>
            <a:fillRect/>
          </a:stretch>
        </p:blipFill>
        <p:spPr>
          <a:xfrm>
            <a:off x="1210375" y="308874"/>
            <a:ext cx="6529025" cy="44043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545400" y="383025"/>
            <a:ext cx="4213800" cy="73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Error Handling Patterns</a:t>
            </a:r>
            <a:endParaRPr/>
          </a:p>
        </p:txBody>
      </p:sp>
      <p:sp>
        <p:nvSpPr>
          <p:cNvPr id="297" name="Google Shape;297;p39"/>
          <p:cNvSpPr txBox="1"/>
          <p:nvPr/>
        </p:nvSpPr>
        <p:spPr>
          <a:xfrm>
            <a:off x="545400" y="1012325"/>
            <a:ext cx="1953900" cy="9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GB" sz="1700">
                <a:solidFill>
                  <a:srgbClr val="171717"/>
                </a:solidFill>
                <a:highlight>
                  <a:srgbClr val="FFFFFF"/>
                </a:highlight>
                <a:latin typeface="Roboto"/>
                <a:ea typeface="Roboto"/>
                <a:cs typeface="Roboto"/>
                <a:sym typeface="Roboto"/>
              </a:rPr>
              <a:t>Async/Await</a:t>
            </a:r>
            <a:endParaRPr b="1" sz="1700">
              <a:solidFill>
                <a:srgbClr val="171717"/>
              </a:solidFill>
              <a:highlight>
                <a:srgbClr val="FFFFFF"/>
              </a:highlight>
              <a:latin typeface="Roboto"/>
              <a:ea typeface="Roboto"/>
              <a:cs typeface="Roboto"/>
              <a:sym typeface="Roboto"/>
            </a:endParaRPr>
          </a:p>
          <a:p>
            <a:pPr indent="0" lvl="0" marL="0" rtl="0" algn="l">
              <a:lnSpc>
                <a:spcPct val="115000"/>
              </a:lnSpc>
              <a:spcBef>
                <a:spcPts val="1400"/>
              </a:spcBef>
              <a:spcAft>
                <a:spcPts val="0"/>
              </a:spcAft>
              <a:buNone/>
            </a:pPr>
            <a:r>
              <a:rPr b="1" lang="en-GB" sz="1650">
                <a:solidFill>
                  <a:srgbClr val="171717"/>
                </a:solidFill>
                <a:highlight>
                  <a:srgbClr val="FFFFFF"/>
                </a:highlight>
                <a:latin typeface="Roboto"/>
                <a:ea typeface="Roboto"/>
                <a:cs typeface="Roboto"/>
                <a:sym typeface="Roboto"/>
              </a:rPr>
              <a:t>try/catch Blocks</a:t>
            </a:r>
            <a:endParaRPr b="1" sz="1650">
              <a:solidFill>
                <a:srgbClr val="171717"/>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None/>
            </a:pPr>
            <a:r>
              <a:t/>
            </a:r>
            <a:endParaRPr b="1" sz="1700">
              <a:solidFill>
                <a:srgbClr val="171717"/>
              </a:solidFill>
              <a:highlight>
                <a:srgbClr val="FFFFFF"/>
              </a:highlight>
              <a:latin typeface="Roboto"/>
              <a:ea typeface="Roboto"/>
              <a:cs typeface="Roboto"/>
              <a:sym typeface="Roboto"/>
            </a:endParaRPr>
          </a:p>
          <a:p>
            <a:pPr indent="0" lvl="0" marL="0" rtl="0" algn="l">
              <a:lnSpc>
                <a:spcPct val="115000"/>
              </a:lnSpc>
              <a:spcBef>
                <a:spcPts val="400"/>
              </a:spcBef>
              <a:spcAft>
                <a:spcPts val="0"/>
              </a:spcAft>
              <a:buNone/>
            </a:pPr>
            <a:r>
              <a:t/>
            </a:r>
            <a:endParaRPr b="1" sz="1700">
              <a:solidFill>
                <a:srgbClr val="171717"/>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pic>
        <p:nvPicPr>
          <p:cNvPr id="298" name="Google Shape;298;p39" title="Screenshot 2025-04-03 172433.png"/>
          <p:cNvPicPr preferRelativeResize="0"/>
          <p:nvPr/>
        </p:nvPicPr>
        <p:blipFill>
          <a:blip r:embed="rId3">
            <a:alphaModFix/>
          </a:blip>
          <a:stretch>
            <a:fillRect/>
          </a:stretch>
        </p:blipFill>
        <p:spPr>
          <a:xfrm>
            <a:off x="3051574" y="847675"/>
            <a:ext cx="5156850" cy="4057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1388554" y="1302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3800"/>
              <a:t>Callback</a:t>
            </a:r>
            <a:endParaRPr sz="3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1366188"/>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Какво е callback?</a:t>
            </a:r>
            <a:endParaRPr/>
          </a:p>
        </p:txBody>
      </p:sp>
      <p:sp>
        <p:nvSpPr>
          <p:cNvPr id="149" name="Google Shape;149;p16"/>
          <p:cNvSpPr txBox="1"/>
          <p:nvPr>
            <p:ph idx="1" type="body"/>
          </p:nvPr>
        </p:nvSpPr>
        <p:spPr>
          <a:xfrm>
            <a:off x="819150" y="2320795"/>
            <a:ext cx="7505700" cy="1456500"/>
          </a:xfrm>
          <a:prstGeom prst="rect">
            <a:avLst/>
          </a:prstGeom>
        </p:spPr>
        <p:txBody>
          <a:bodyPr anchorCtr="0" anchor="t" bIns="91425" lIns="91425" spcFirstLastPara="1" rIns="91425" wrap="square" tIns="91425">
            <a:noAutofit/>
          </a:bodyPr>
          <a:lstStyle/>
          <a:p>
            <a:pPr indent="0" lvl="0" marL="0" rtl="0" algn="just">
              <a:lnSpc>
                <a:spcPct val="95000"/>
              </a:lnSpc>
              <a:spcBef>
                <a:spcPts val="1200"/>
              </a:spcBef>
              <a:spcAft>
                <a:spcPts val="0"/>
              </a:spcAft>
              <a:buSzPts val="523"/>
              <a:buNone/>
            </a:pPr>
            <a:r>
              <a:rPr lang="en-GB" sz="2100">
                <a:solidFill>
                  <a:srgbClr val="000000"/>
                </a:solidFill>
                <a:latin typeface="Arial"/>
                <a:ea typeface="Arial"/>
                <a:cs typeface="Arial"/>
                <a:sym typeface="Arial"/>
              </a:rPr>
              <a:t>Callback е функция, която се подава като аргумент на друга функция​.</a:t>
            </a:r>
            <a:endParaRPr sz="2100">
              <a:solidFill>
                <a:srgbClr val="000000"/>
              </a:solidFill>
              <a:latin typeface="Arial"/>
              <a:ea typeface="Arial"/>
              <a:cs typeface="Arial"/>
              <a:sym typeface="Arial"/>
            </a:endParaRPr>
          </a:p>
          <a:p>
            <a:pPr indent="0" lvl="0" marL="0" rtl="0" algn="l">
              <a:lnSpc>
                <a:spcPct val="80000"/>
              </a:lnSpc>
              <a:spcBef>
                <a:spcPts val="1200"/>
              </a:spcBef>
              <a:spcAft>
                <a:spcPts val="1200"/>
              </a:spcAft>
              <a:buSzPts val="523"/>
              <a:buNone/>
            </a:pPr>
            <a:r>
              <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Недостатъци на Callback​</a:t>
            </a:r>
            <a:endParaRPr/>
          </a:p>
        </p:txBody>
      </p:sp>
      <p:sp>
        <p:nvSpPr>
          <p:cNvPr id="155" name="Google Shape;155;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61950" lvl="0" marL="457200" rtl="0" algn="ctr">
              <a:spcBef>
                <a:spcPts val="0"/>
              </a:spcBef>
              <a:spcAft>
                <a:spcPts val="0"/>
              </a:spcAft>
              <a:buSzPts val="2100"/>
              <a:buChar char="●"/>
            </a:pPr>
            <a:r>
              <a:rPr lang="en-GB" sz="2100"/>
              <a:t>Трудна четимост ​</a:t>
            </a:r>
            <a:endParaRPr sz="2100"/>
          </a:p>
          <a:p>
            <a:pPr indent="-361950" lvl="0" marL="457200" rtl="0" algn="ctr">
              <a:spcBef>
                <a:spcPts val="0"/>
              </a:spcBef>
              <a:spcAft>
                <a:spcPts val="0"/>
              </a:spcAft>
              <a:buSzPts val="2100"/>
              <a:buChar char="●"/>
            </a:pPr>
            <a:r>
              <a:rPr lang="en-GB" sz="2100"/>
              <a:t>Ръчна о</a:t>
            </a:r>
            <a:r>
              <a:rPr lang="en-GB" sz="2100"/>
              <a:t>бработка на грешки ​</a:t>
            </a:r>
            <a:endParaRPr sz="2100"/>
          </a:p>
          <a:p>
            <a:pPr indent="-361950" lvl="0" marL="457200" rtl="0" algn="ctr">
              <a:spcBef>
                <a:spcPts val="0"/>
              </a:spcBef>
              <a:spcAft>
                <a:spcPts val="0"/>
              </a:spcAft>
              <a:buSzPts val="2100"/>
              <a:buChar char="●"/>
            </a:pPr>
            <a:r>
              <a:rPr lang="en-GB" sz="2100"/>
              <a:t>Появата на Callback Hell​</a:t>
            </a:r>
            <a:endParaRPr sz="2100"/>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ph type="title"/>
          </p:nvPr>
        </p:nvSpPr>
        <p:spPr>
          <a:xfrm>
            <a:off x="203925" y="602350"/>
            <a:ext cx="38988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Синхронен callback</a:t>
            </a:r>
            <a:endParaRPr/>
          </a:p>
        </p:txBody>
      </p:sp>
      <p:sp>
        <p:nvSpPr>
          <p:cNvPr id="161" name="Google Shape;161;p18"/>
          <p:cNvSpPr txBox="1"/>
          <p:nvPr>
            <p:ph type="title"/>
          </p:nvPr>
        </p:nvSpPr>
        <p:spPr>
          <a:xfrm>
            <a:off x="4525125" y="602350"/>
            <a:ext cx="41061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Асинхронен callback</a:t>
            </a:r>
            <a:r>
              <a:rPr lang="en-GB"/>
              <a:t>	</a:t>
            </a:r>
            <a:endParaRPr/>
          </a:p>
        </p:txBody>
      </p:sp>
      <p:pic>
        <p:nvPicPr>
          <p:cNvPr id="162" name="Google Shape;162;p18"/>
          <p:cNvPicPr preferRelativeResize="0"/>
          <p:nvPr/>
        </p:nvPicPr>
        <p:blipFill>
          <a:blip r:embed="rId3">
            <a:alphaModFix/>
          </a:blip>
          <a:stretch>
            <a:fillRect/>
          </a:stretch>
        </p:blipFill>
        <p:spPr>
          <a:xfrm>
            <a:off x="305225" y="1715225"/>
            <a:ext cx="3631100" cy="2537300"/>
          </a:xfrm>
          <a:prstGeom prst="rect">
            <a:avLst/>
          </a:prstGeom>
          <a:noFill/>
          <a:ln>
            <a:noFill/>
          </a:ln>
        </p:spPr>
      </p:pic>
      <p:pic>
        <p:nvPicPr>
          <p:cNvPr id="163" name="Google Shape;163;p18"/>
          <p:cNvPicPr preferRelativeResize="0"/>
          <p:nvPr/>
        </p:nvPicPr>
        <p:blipFill>
          <a:blip r:embed="rId4">
            <a:alphaModFix/>
          </a:blip>
          <a:stretch>
            <a:fillRect/>
          </a:stretch>
        </p:blipFill>
        <p:spPr>
          <a:xfrm>
            <a:off x="4525125" y="1618975"/>
            <a:ext cx="4345450" cy="2885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537675" y="414138"/>
            <a:ext cx="3709200" cy="65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Пример</a:t>
            </a:r>
            <a:endParaRPr/>
          </a:p>
        </p:txBody>
      </p:sp>
      <p:pic>
        <p:nvPicPr>
          <p:cNvPr id="169" name="Google Shape;169;p19" title="Screenshot 2025-03-28 at 9.58.15.png"/>
          <p:cNvPicPr preferRelativeResize="0"/>
          <p:nvPr/>
        </p:nvPicPr>
        <p:blipFill rotWithShape="1">
          <a:blip r:embed="rId3">
            <a:alphaModFix/>
          </a:blip>
          <a:srcRect b="0" l="0" r="0" t="4942"/>
          <a:stretch/>
        </p:blipFill>
        <p:spPr>
          <a:xfrm>
            <a:off x="537675" y="1173938"/>
            <a:ext cx="8068650" cy="3555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1388554" y="1302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3800"/>
              <a:t>Promises</a:t>
            </a:r>
            <a:endParaRPr sz="3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180" name="Google Shape;180;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Какво е </a:t>
            </a:r>
            <a:r>
              <a:rPr lang="en-GB"/>
              <a:t>promise</a:t>
            </a:r>
            <a:r>
              <a:rPr lang="en-GB"/>
              <a:t>?</a:t>
            </a:r>
            <a:endParaRPr/>
          </a:p>
        </p:txBody>
      </p:sp>
      <p:pic>
        <p:nvPicPr>
          <p:cNvPr id="181" name="Google Shape;181;p21"/>
          <p:cNvPicPr preferRelativeResize="0"/>
          <p:nvPr/>
        </p:nvPicPr>
        <p:blipFill>
          <a:blip r:embed="rId3">
            <a:alphaModFix/>
          </a:blip>
          <a:stretch>
            <a:fillRect/>
          </a:stretch>
        </p:blipFill>
        <p:spPr>
          <a:xfrm>
            <a:off x="757238" y="1683529"/>
            <a:ext cx="7629525" cy="2828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