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Century Gothic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isnQbGV7lviao1HdLMnfoTscVN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22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3b32077661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3b32077661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3b32077661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3b0f1c32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3b0f1c32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3b0f1c32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3b0f1c324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3b0f1c324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3b0f1c3245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b23b7c3f4_4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3b23b7c3f4_4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3b23b7c3f4_4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3b23b7c3f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3b23b7c3f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3b23b7c3f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b23b7c3f4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b23b7c3f4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23b23b7c3f4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3b23b7c3f4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3b23b7c3f4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3b23b7c3f4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ен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7" name="Google Shape;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8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а с надпис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 картина с надпис">
  <p:cSld name="Панорамна картина с надпис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 с надпис">
  <p:cSld name="Цитат с надпис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90" name="Google Shape;9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9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bg-BG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</a:t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i="0" lang="bg-BG" sz="8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изитка">
  <p:cSld name="Визитка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00" name="Google Shape;10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0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колона">
  <p:cSld name="3 колона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21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1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2" name="Google Shape;112;p21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21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4" name="Google Shape;114;p2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колона с картини">
  <p:cSld name="3 колона с картини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22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1" name="Google Shape;121;p22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22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p22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4" name="Google Shape;124;p22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22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6" name="Google Shape;126;p22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7" name="Google Shape;127;p22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2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вертикален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 rot="5400000">
            <a:off x="4083938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но заглавие и текст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138" name="Google Shape;13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>
            <p:ph type="title"/>
          </p:nvPr>
        </p:nvSpPr>
        <p:spPr>
          <a:xfrm rot="5400000">
            <a:off x="8525934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съдържание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надпис">
  <p:cSld name="Заглавие и надпис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30" name="Google Shape;3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0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ка на раздел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BTM.png" id="37" name="Google Shape;3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1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е съдържания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3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амо заглавие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разно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ъдържание с надпис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0-HD-TOP.png"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0" y="0"/>
            <a:ext cx="12192000" cy="6858002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"/>
          <p:cNvSpPr txBox="1"/>
          <p:nvPr>
            <p:ph type="ctrTitle"/>
          </p:nvPr>
        </p:nvSpPr>
        <p:spPr>
          <a:xfrm>
            <a:off x="640077" y="821261"/>
            <a:ext cx="66810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Rounded"/>
              <a:buNone/>
            </a:pPr>
            <a:r>
              <a:rPr b="1" lang="bg-BG" sz="4800">
                <a:latin typeface="Arial Rounded"/>
                <a:ea typeface="Arial Rounded"/>
                <a:cs typeface="Arial Rounded"/>
                <a:sym typeface="Arial Rounded"/>
              </a:rPr>
              <a:t>TYPESCRIPT: ADVANCED TYPES</a:t>
            </a:r>
            <a:br>
              <a:rPr lang="bg-BG" sz="5400"/>
            </a:br>
            <a:r>
              <a:rPr lang="bg-BG" sz="5400"/>
              <a:t> </a:t>
            </a:r>
            <a:endParaRPr sz="5400"/>
          </a:p>
        </p:txBody>
      </p:sp>
      <p:cxnSp>
        <p:nvCxnSpPr>
          <p:cNvPr id="151" name="Google Shape;151;p1"/>
          <p:cNvCxnSpPr/>
          <p:nvPr/>
        </p:nvCxnSpPr>
        <p:spPr>
          <a:xfrm>
            <a:off x="7397108" y="1923563"/>
            <a:ext cx="0" cy="301752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7473260" y="1481328"/>
            <a:ext cx="3265713" cy="441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bg-BG" sz="2400"/>
              <a:t>Изготвили Екип 13</a:t>
            </a:r>
            <a:endParaRPr/>
          </a:p>
          <a:p>
            <a:pPr indent="-1016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bg-BG" sz="1600"/>
              <a:t>Божидара Каличкова, 72042</a:t>
            </a:r>
            <a:endParaRPr/>
          </a:p>
          <a:p>
            <a:pPr indent="-1016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bg-BG" sz="1600"/>
              <a:t>Георги Бирданов, 72068</a:t>
            </a:r>
            <a:endParaRPr/>
          </a:p>
          <a:p>
            <a:pPr indent="-1016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bg-BG" sz="1600"/>
              <a:t>Мария Славова, 72021</a:t>
            </a:r>
            <a:endParaRPr/>
          </a:p>
          <a:p>
            <a:pPr indent="-1016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bg-BG" sz="1600"/>
              <a:t>Тошко Бацанов, 72076</a:t>
            </a:r>
            <a:endParaRPr sz="1600"/>
          </a:p>
        </p:txBody>
      </p:sp>
      <p:pic>
        <p:nvPicPr>
          <p:cNvPr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-534"/>
          <a:stretch/>
        </p:blipFill>
        <p:spPr>
          <a:xfrm rot="-5400000">
            <a:off x="7545075" y="2187578"/>
            <a:ext cx="6857999" cy="24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"/>
          <p:cNvSpPr txBox="1"/>
          <p:nvPr>
            <p:ph type="title"/>
          </p:nvPr>
        </p:nvSpPr>
        <p:spPr>
          <a:xfrm>
            <a:off x="-591050" y="286200"/>
            <a:ext cx="12048900" cy="17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bg-BG" sz="4100"/>
              <a:t> Опционално свързване</a:t>
            </a:r>
            <a:endParaRPr sz="41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bg-BG" sz="4100"/>
              <a:t>(</a:t>
            </a:r>
            <a:r>
              <a:rPr lang="bg-BG" sz="4400"/>
              <a:t>Optional chaining)</a:t>
            </a:r>
            <a:endParaRPr sz="4400"/>
          </a:p>
        </p:txBody>
      </p:sp>
      <p:sp>
        <p:nvSpPr>
          <p:cNvPr id="219" name="Google Shape;219;p4"/>
          <p:cNvSpPr txBox="1"/>
          <p:nvPr>
            <p:ph idx="1" type="body"/>
          </p:nvPr>
        </p:nvSpPr>
        <p:spPr>
          <a:xfrm>
            <a:off x="1353950" y="1773225"/>
            <a:ext cx="10482600" cy="3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3930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bg-BG" sz="2800"/>
              <a:t>Оператор - “?.”</a:t>
            </a:r>
            <a:endParaRPr sz="2800"/>
          </a:p>
          <a:p>
            <a:pPr indent="-3930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bg-BG" sz="2800"/>
              <a:t>Получаване на достъп до дълбоко вложени свойства или методи, без да е необходима проверка за съществуването на всяко свойство или метод във веригата.</a:t>
            </a:r>
            <a:endParaRPr sz="2800"/>
          </a:p>
          <a:p>
            <a:pPr indent="-3930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bg-BG" sz="2800"/>
              <a:t>Ако някоя част от веригата е неопределена или нулева, цялата верига ще се прекъсне и ще върне </a:t>
            </a:r>
            <a:r>
              <a:rPr lang="bg-BG" sz="2800"/>
              <a:t>неопределено</a:t>
            </a:r>
            <a:r>
              <a:rPr lang="bg-BG" sz="2800"/>
              <a:t>(undefined) .</a:t>
            </a:r>
            <a:endParaRPr sz="2800"/>
          </a:p>
          <a:p>
            <a:pPr indent="-3930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bg-BG" sz="2800"/>
              <a:t>По-сбит и по-безопасен код при работа с обекти, които могат да имат неопределени или нулеви свойства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5"/>
          <p:cNvSpPr/>
          <p:nvPr/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635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 b="0" l="0" r="0" t="-534"/>
          <a:stretch/>
        </p:blipFill>
        <p:spPr>
          <a:xfrm rot="-5400000">
            <a:off x="-1265719" y="2187575"/>
            <a:ext cx="6857999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5"/>
          <p:cNvSpPr txBox="1"/>
          <p:nvPr>
            <p:ph type="title"/>
          </p:nvPr>
        </p:nvSpPr>
        <p:spPr>
          <a:xfrm>
            <a:off x="3977557" y="488898"/>
            <a:ext cx="74340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bg-BG" sz="3900"/>
              <a:t>ЛИТЕРАЛНИ ТИПОВЕ</a:t>
            </a:r>
            <a:endParaRPr sz="3900"/>
          </a:p>
        </p:txBody>
      </p:sp>
      <p:sp>
        <p:nvSpPr>
          <p:cNvPr id="229" name="Google Shape;229;p5"/>
          <p:cNvSpPr txBox="1"/>
          <p:nvPr>
            <p:ph idx="1" type="body"/>
          </p:nvPr>
        </p:nvSpPr>
        <p:spPr>
          <a:xfrm>
            <a:off x="4902400" y="4196025"/>
            <a:ext cx="6250200" cy="21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bg-BG"/>
              <a:t>Низови литерали (</a:t>
            </a:r>
            <a:r>
              <a:rPr lang="bg-BG"/>
              <a:t>String literal types)</a:t>
            </a:r>
            <a:endParaRPr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bg-BG"/>
              <a:t>Числови</a:t>
            </a:r>
            <a:r>
              <a:rPr lang="bg-BG"/>
              <a:t> литерали (Numeric literal types)</a:t>
            </a:r>
            <a:endParaRPr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bg-BG"/>
              <a:t>Булеви </a:t>
            </a:r>
            <a:r>
              <a:rPr lang="bg-BG"/>
              <a:t>литерали (</a:t>
            </a:r>
            <a:r>
              <a:rPr lang="bg-BG"/>
              <a:t>Boolean literal types)</a:t>
            </a:r>
            <a:endParaRPr/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bg-BG"/>
              <a:t>Enum literal types </a:t>
            </a:r>
            <a:endParaRPr sz="2400"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230" name="Google Shape;230;p5"/>
          <p:cNvSpPr txBox="1"/>
          <p:nvPr/>
        </p:nvSpPr>
        <p:spPr>
          <a:xfrm>
            <a:off x="4236600" y="2088927"/>
            <a:ext cx="6915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Литералът се използва за представяне на фиксирана стойност в изходния код. Литералните типове на TypeScript ограничават стойността на променливата до крайни валидни стойности. 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/>
          <p:nvPr>
            <p:ph type="title"/>
          </p:nvPr>
        </p:nvSpPr>
        <p:spPr>
          <a:xfrm>
            <a:off x="6289300" y="658275"/>
            <a:ext cx="5250300" cy="1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263"/>
              <a:buFont typeface="Century Gothic"/>
              <a:buNone/>
            </a:pPr>
            <a:r>
              <a:rPr b="1" lang="bg-BG" sz="3411"/>
              <a:t>"as const"</a:t>
            </a:r>
            <a:r>
              <a:rPr lang="bg-BG" sz="3411"/>
              <a:t> - </a:t>
            </a:r>
            <a:r>
              <a:rPr lang="bg-BG" sz="3111"/>
              <a:t>само за четене</a:t>
            </a:r>
            <a:r>
              <a:rPr lang="bg-BG" sz="11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bg-BG"/>
              <a:t> </a:t>
            </a:r>
            <a:endParaRPr sz="5500"/>
          </a:p>
        </p:txBody>
      </p:sp>
      <p:sp>
        <p:nvSpPr>
          <p:cNvPr id="236" name="Google Shape;236;p6"/>
          <p:cNvSpPr txBox="1"/>
          <p:nvPr>
            <p:ph idx="1" type="body"/>
          </p:nvPr>
        </p:nvSpPr>
        <p:spPr>
          <a:xfrm>
            <a:off x="7195325" y="2763600"/>
            <a:ext cx="4789500" cy="13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b="1" lang="bg-BG" sz="3600"/>
              <a:t>"null"</a:t>
            </a:r>
            <a:r>
              <a:rPr lang="bg-BG" sz="3900"/>
              <a:t> </a:t>
            </a:r>
            <a:r>
              <a:rPr lang="bg-BG" sz="3000"/>
              <a:t>- </a:t>
            </a:r>
            <a:r>
              <a:rPr lang="bg-BG" sz="3100"/>
              <a:t>променливата няма стойност</a:t>
            </a:r>
            <a:endParaRPr sz="3100"/>
          </a:p>
        </p:txBody>
      </p:sp>
      <p:sp>
        <p:nvSpPr>
          <p:cNvPr id="237" name="Google Shape;237;p6"/>
          <p:cNvSpPr txBox="1"/>
          <p:nvPr/>
        </p:nvSpPr>
        <p:spPr>
          <a:xfrm>
            <a:off x="328050" y="1614150"/>
            <a:ext cx="72855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bg-BG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"undefined"</a:t>
            </a:r>
            <a:r>
              <a:rPr lang="bg-BG" sz="3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bg-BG" sz="3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променливата е декларирана, но все още не й е присвоена стойност</a:t>
            </a:r>
            <a:endParaRPr sz="3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1731225" y="3682950"/>
            <a:ext cx="5394300" cy="11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3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"void"</a:t>
            </a:r>
            <a:r>
              <a:rPr lang="bg-BG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bg-BG" sz="3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Типът данни не връщат стойност</a:t>
            </a:r>
            <a:endParaRPr sz="31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657025" y="5177625"/>
            <a:ext cx="102600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bg-BG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non-null assertion (!)</a:t>
            </a:r>
            <a:r>
              <a:rPr lang="bg-BG" sz="3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bg-BG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премахване на null и undefined от тип, без да се прави изрична проверка</a:t>
            </a:r>
            <a:endParaRPr sz="3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b32077661_0_5"/>
          <p:cNvSpPr txBox="1"/>
          <p:nvPr>
            <p:ph type="title"/>
          </p:nvPr>
        </p:nvSpPr>
        <p:spPr>
          <a:xfrm>
            <a:off x="1390200" y="2646151"/>
            <a:ext cx="9917100" cy="2028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4300"/>
              <a:t>Благодарим за вниманието!</a:t>
            </a:r>
            <a:endParaRPr b="1" sz="4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b0f1c3245_0_0"/>
          <p:cNvSpPr txBox="1"/>
          <p:nvPr>
            <p:ph type="ctrTitle"/>
          </p:nvPr>
        </p:nvSpPr>
        <p:spPr>
          <a:xfrm>
            <a:off x="2899275" y="350151"/>
            <a:ext cx="9031500" cy="1413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Повърхност(Interface)</a:t>
            </a:r>
            <a:endParaRPr/>
          </a:p>
        </p:txBody>
      </p:sp>
      <p:sp>
        <p:nvSpPr>
          <p:cNvPr id="160" name="Google Shape;160;g23b0f1c3245_0_0"/>
          <p:cNvSpPr txBox="1"/>
          <p:nvPr>
            <p:ph idx="1" type="subTitle"/>
          </p:nvPr>
        </p:nvSpPr>
        <p:spPr>
          <a:xfrm>
            <a:off x="452200" y="1955700"/>
            <a:ext cx="5976300" cy="222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●"/>
            </a:pPr>
            <a:r>
              <a:rPr lang="bg-BG" sz="2600"/>
              <a:t>действа като “договор” в нашето приложение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●"/>
            </a:pPr>
            <a:r>
              <a:rPr lang="bg-BG" sz="2600"/>
              <a:t>дефинира само обекти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●"/>
            </a:pPr>
            <a:r>
              <a:rPr lang="bg-BG" sz="2600"/>
              <a:t>Не можем да инстанцираме интерфейса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bg-BG" sz="2600"/>
              <a:t>можем да го разширим на по-късен етап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61" name="Google Shape;161;g23b0f1c324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100" y="1859675"/>
            <a:ext cx="4754275" cy="26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AFAFA"/>
              </a:gs>
              <a:gs pos="100000">
                <a:srgbClr val="CECEC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635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9" name="Google Shape;169;p2"/>
          <p:cNvPicPr preferRelativeResize="0"/>
          <p:nvPr/>
        </p:nvPicPr>
        <p:blipFill rotWithShape="1">
          <a:blip r:embed="rId3">
            <a:alphaModFix/>
          </a:blip>
          <a:srcRect b="0" l="0" r="0" t="-534"/>
          <a:stretch/>
        </p:blipFill>
        <p:spPr>
          <a:xfrm rot="-5400000">
            <a:off x="-1265719" y="2187575"/>
            <a:ext cx="6857999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"/>
          <p:cNvSpPr txBox="1"/>
          <p:nvPr>
            <p:ph type="title"/>
          </p:nvPr>
        </p:nvSpPr>
        <p:spPr>
          <a:xfrm>
            <a:off x="3404700" y="-1"/>
            <a:ext cx="81198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lang="bg-BG" sz="4600"/>
              <a:t>Употреби на повърхностите(interfaces)</a:t>
            </a:r>
            <a:endParaRPr sz="4600"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3695799" y="2559598"/>
            <a:ext cx="7939200" cy="42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Char char="•"/>
            </a:pPr>
            <a:r>
              <a:rPr lang="bg-BG" sz="3000"/>
              <a:t>Наследяване(Inheritance)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Char char="•"/>
            </a:pPr>
            <a:r>
              <a:rPr lang="bg-BG" sz="3000"/>
              <a:t>Повърхност(Interface)като функция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Char char="•"/>
            </a:pPr>
            <a:r>
              <a:rPr lang="bg-BG" sz="3000"/>
              <a:t>Изпълнение(Implementation) в Клас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Char char="•"/>
            </a:pPr>
            <a:r>
              <a:rPr lang="bg-BG" sz="3000"/>
              <a:t>Повърхност(Interface)като типа масив</a:t>
            </a:r>
            <a:endParaRPr sz="3100"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b0f1c3245_0_6"/>
          <p:cNvSpPr txBox="1"/>
          <p:nvPr>
            <p:ph type="title"/>
          </p:nvPr>
        </p:nvSpPr>
        <p:spPr>
          <a:xfrm>
            <a:off x="4402850" y="524723"/>
            <a:ext cx="86106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500"/>
              <a:t>Типови псевдоними(Type aliases)</a:t>
            </a:r>
            <a:endParaRPr sz="4500"/>
          </a:p>
        </p:txBody>
      </p:sp>
      <p:sp>
        <p:nvSpPr>
          <p:cNvPr id="178" name="Google Shape;178;g23b0f1c3245_0_6"/>
          <p:cNvSpPr txBox="1"/>
          <p:nvPr>
            <p:ph idx="1" type="body"/>
          </p:nvPr>
        </p:nvSpPr>
        <p:spPr>
          <a:xfrm>
            <a:off x="0" y="1905175"/>
            <a:ext cx="6039600" cy="399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9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entury Gothic"/>
              <a:buChar char="•"/>
            </a:pPr>
            <a:r>
              <a:rPr lang="bg-BG" sz="3200"/>
              <a:t>дефинират</a:t>
            </a:r>
            <a:r>
              <a:rPr lang="bg-BG" sz="3200"/>
              <a:t> съставни типове,както и примитивни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entury Gothic"/>
              <a:buChar char="•"/>
            </a:pPr>
            <a:r>
              <a:rPr lang="bg-BG" sz="3200"/>
              <a:t>създават ново име, което да се отнася до този тип</a:t>
            </a:r>
            <a:endParaRPr sz="32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•"/>
            </a:pPr>
            <a:r>
              <a:rPr b="1" lang="bg-BG" sz="2900"/>
              <a:t> </a:t>
            </a:r>
            <a:r>
              <a:rPr lang="bg-BG" sz="3200"/>
              <a:t>веднъж създаден, не може да се променя да се добавят нови свойства</a:t>
            </a:r>
            <a:endParaRPr b="1" sz="2900"/>
          </a:p>
        </p:txBody>
      </p:sp>
      <p:pic>
        <p:nvPicPr>
          <p:cNvPr id="179" name="Google Shape;179;g23b0f1c3245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800" y="1905179"/>
            <a:ext cx="6175200" cy="2800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b23b7c3f4_4_5"/>
          <p:cNvSpPr txBox="1"/>
          <p:nvPr>
            <p:ph type="title"/>
          </p:nvPr>
        </p:nvSpPr>
        <p:spPr>
          <a:xfrm>
            <a:off x="4010950" y="740698"/>
            <a:ext cx="86106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Употреби на типови псевдоними(type aliases)</a:t>
            </a:r>
            <a:endParaRPr/>
          </a:p>
        </p:txBody>
      </p:sp>
      <p:sp>
        <p:nvSpPr>
          <p:cNvPr id="186" name="Google Shape;186;g23b23b7c3f4_4_5"/>
          <p:cNvSpPr txBox="1"/>
          <p:nvPr>
            <p:ph idx="1" type="body"/>
          </p:nvPr>
        </p:nvSpPr>
        <p:spPr>
          <a:xfrm>
            <a:off x="1573800" y="3123149"/>
            <a:ext cx="9044400" cy="3457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12750" lvl="0" marL="457200" rtl="0" algn="l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bg-BG" sz="3300"/>
              <a:t>Наследяване(Inheritance) чрез Сечения(Intersections)</a:t>
            </a:r>
            <a:endParaRPr sz="3300"/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•"/>
            </a:pPr>
            <a:r>
              <a:rPr lang="bg-BG" sz="3300"/>
              <a:t>Типови псевдоними като шаблон(Generics)</a:t>
            </a:r>
            <a:endParaRPr sz="3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3b23b7c3f4_0_0"/>
          <p:cNvSpPr txBox="1"/>
          <p:nvPr>
            <p:ph type="title"/>
          </p:nvPr>
        </p:nvSpPr>
        <p:spPr>
          <a:xfrm>
            <a:off x="2895600" y="289373"/>
            <a:ext cx="86106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600"/>
              <a:t>Типов оператор keyof</a:t>
            </a:r>
            <a:endParaRPr sz="4600"/>
          </a:p>
        </p:txBody>
      </p:sp>
      <p:sp>
        <p:nvSpPr>
          <p:cNvPr id="193" name="Google Shape;193;g23b23b7c3f4_0_0"/>
          <p:cNvSpPr txBox="1"/>
          <p:nvPr/>
        </p:nvSpPr>
        <p:spPr>
          <a:xfrm>
            <a:off x="415625" y="2090925"/>
            <a:ext cx="9144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Font typeface="Century Gothic"/>
              <a:buChar char="-"/>
            </a:pPr>
            <a:r>
              <a:rPr lang="bg-BG" sz="2600">
                <a:latin typeface="Century Gothic"/>
                <a:ea typeface="Century Gothic"/>
                <a:cs typeface="Century Gothic"/>
                <a:sym typeface="Century Gothic"/>
              </a:rPr>
              <a:t>keyof е типов оператор в TypeScript, който се използва за извличане на типа ключ от тип обект.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entury Gothic"/>
              <a:buChar char="-"/>
            </a:pPr>
            <a:r>
              <a:rPr lang="bg-BG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keyof с експлицитно заложени ключове  връща union тип от ключовете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entury Gothic"/>
              <a:buChar char="-"/>
            </a:pPr>
            <a:r>
              <a:rPr lang="bg-BG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keyof с индекс сигнатури връща типа на индекса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3b23b7c3f4_0_29"/>
          <p:cNvSpPr txBox="1"/>
          <p:nvPr>
            <p:ph type="title"/>
          </p:nvPr>
        </p:nvSpPr>
        <p:spPr>
          <a:xfrm>
            <a:off x="2836225" y="823748"/>
            <a:ext cx="86106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600"/>
              <a:t>Защо е полезно ?</a:t>
            </a:r>
            <a:endParaRPr sz="4600"/>
          </a:p>
        </p:txBody>
      </p:sp>
      <p:sp>
        <p:nvSpPr>
          <p:cNvPr id="200" name="Google Shape;200;g23b23b7c3f4_0_29"/>
          <p:cNvSpPr txBox="1"/>
          <p:nvPr/>
        </p:nvSpPr>
        <p:spPr>
          <a:xfrm>
            <a:off x="1514100" y="2934200"/>
            <a:ext cx="7659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Font typeface="Century Gothic"/>
              <a:buChar char="-"/>
            </a:pPr>
            <a:r>
              <a:rPr lang="bg-BG" sz="4400">
                <a:latin typeface="Century Gothic"/>
                <a:ea typeface="Century Gothic"/>
                <a:cs typeface="Century Gothic"/>
                <a:sym typeface="Century Gothic"/>
              </a:rPr>
              <a:t>Чист код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SzPts val="4400"/>
              <a:buFont typeface="Century Gothic"/>
              <a:buChar char="-"/>
            </a:pPr>
            <a:r>
              <a:rPr lang="bg-BG" sz="4400">
                <a:latin typeface="Century Gothic"/>
                <a:ea typeface="Century Gothic"/>
                <a:cs typeface="Century Gothic"/>
                <a:sym typeface="Century Gothic"/>
              </a:rPr>
              <a:t>Преизползваем код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b23b7c3f4_0_37"/>
          <p:cNvSpPr txBox="1"/>
          <p:nvPr>
            <p:ph type="title"/>
          </p:nvPr>
        </p:nvSpPr>
        <p:spPr>
          <a:xfrm>
            <a:off x="2895600" y="764373"/>
            <a:ext cx="8610600" cy="129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600"/>
              <a:t>Употреба на in keyof</a:t>
            </a:r>
            <a:endParaRPr sz="4600"/>
          </a:p>
        </p:txBody>
      </p:sp>
      <p:sp>
        <p:nvSpPr>
          <p:cNvPr id="207" name="Google Shape;207;g23b23b7c3f4_0_37"/>
          <p:cNvSpPr txBox="1"/>
          <p:nvPr>
            <p:ph idx="1" type="body"/>
          </p:nvPr>
        </p:nvSpPr>
        <p:spPr>
          <a:xfrm>
            <a:off x="685800" y="2194560"/>
            <a:ext cx="10820400" cy="40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600"/>
              <a:t>In се използва когато дефинираме индекс сигнатура, която искаме да типизираме с union. В комбинация с keyof можем да ги използваме п</a:t>
            </a:r>
            <a:r>
              <a:rPr lang="bg-BG" sz="2600"/>
              <a:t>ри създаване на Mapped Type.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600"/>
              <a:t>Mapped типът e тип, който се базира на друг тип.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600"/>
              <a:t>Mapped типът</a:t>
            </a:r>
            <a:r>
              <a:rPr lang="bg-BG" sz="2600"/>
              <a:t> използва union от ключовете (чрез keyof), за да итерира през тях и създаде тип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bg-BG" sz="2600"/>
              <a:t>Mapped типът прави re-map на всички член-данни на оригиналния тип</a:t>
            </a:r>
            <a:endParaRPr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/>
          <p:nvPr>
            <p:ph type="title"/>
          </p:nvPr>
        </p:nvSpPr>
        <p:spPr>
          <a:xfrm>
            <a:off x="1644400" y="366275"/>
            <a:ext cx="9798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Century Gothic"/>
              <a:buNone/>
            </a:pPr>
            <a:r>
              <a:rPr lang="bg-BG" sz="4400"/>
              <a:t>Опционални свойства </a:t>
            </a:r>
            <a:endParaRPr sz="44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Century Gothic"/>
              <a:buNone/>
            </a:pPr>
            <a:r>
              <a:rPr lang="bg-BG" sz="4400"/>
              <a:t>(</a:t>
            </a:r>
            <a:r>
              <a:rPr lang="bg-BG" sz="4400"/>
              <a:t>O</a:t>
            </a:r>
            <a:r>
              <a:rPr lang="bg-BG" sz="4400"/>
              <a:t>ptional properties)</a:t>
            </a:r>
            <a:endParaRPr sz="4400"/>
          </a:p>
        </p:txBody>
      </p:sp>
      <p:sp>
        <p:nvSpPr>
          <p:cNvPr id="213" name="Google Shape;213;p3"/>
          <p:cNvSpPr txBox="1"/>
          <p:nvPr>
            <p:ph idx="1" type="body"/>
          </p:nvPr>
        </p:nvSpPr>
        <p:spPr>
          <a:xfrm>
            <a:off x="461325" y="2144035"/>
            <a:ext cx="108204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bg-BG" sz="2900"/>
              <a:t>Маркират се с “?”</a:t>
            </a:r>
            <a:endParaRPr sz="29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bg-BG" sz="2900"/>
              <a:t>П</a:t>
            </a:r>
            <a:r>
              <a:rPr lang="bg-BG" sz="2900"/>
              <a:t>омагат за работата с потенциално неопределени(undefined) или нулеви стойности</a:t>
            </a:r>
            <a:endParaRPr sz="29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bg-BG" sz="2900"/>
              <a:t>Опционалното свойство може да не присъства в обект от определения тип</a:t>
            </a:r>
            <a:endParaRPr sz="2900"/>
          </a:p>
          <a:p>
            <a:pPr indent="-3873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bg-BG" sz="2900"/>
              <a:t>Предотвратяват се грешки при изпълнение поради достъп до липсващи свойства</a:t>
            </a:r>
            <a:endParaRPr sz="2900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f67670762_win32">
  <a:themeElements>
    <a:clrScheme name="Метро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н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2023-04-27T07:19:28Z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