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9DC50-CFDC-45D2-BAD6-AF1D25BBE9DE}" v="1" dt="2023-03-30T10:28:45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2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6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74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0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334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0F97-7CEB-47B0-83AF-8B95F179EF21}" type="datetimeFigureOut">
              <a:rPr lang="bg-BG" smtClean="0"/>
              <a:t>30.3.2023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0A9E605-C369-42B9-B9B6-D64BB4B61045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2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_(programming_language)" TargetMode="External"/><Relationship Id="rId3" Type="http://schemas.openxmlformats.org/officeDocument/2006/relationships/hyperlink" Target="https://en.wikipedia.org/wiki/ActionScript" TargetMode="External"/><Relationship Id="rId7" Type="http://schemas.openxmlformats.org/officeDocument/2006/relationships/hyperlink" Target="https://en.wikipedia.org/wiki/TypeScript" TargetMode="External"/><Relationship Id="rId2" Type="http://schemas.openxmlformats.org/officeDocument/2006/relationships/hyperlink" Target="https://en.wikipedia.org/wiki/ECMAScri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JavaScript" TargetMode="External"/><Relationship Id="rId5" Type="http://schemas.openxmlformats.org/officeDocument/2006/relationships/hyperlink" Target="https://en.wikipedia.org/wiki/Adobe_Flex" TargetMode="External"/><Relationship Id="rId4" Type="http://schemas.openxmlformats.org/officeDocument/2006/relationships/hyperlink" Target="https://en.wikipedia.org/wiki/Adobe_Flas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ECC3F6-7A1D-8923-04EA-82650C0969BF}"/>
              </a:ext>
            </a:extLst>
          </p:cNvPr>
          <p:cNvSpPr txBox="1">
            <a:spLocks/>
          </p:cNvSpPr>
          <p:nvPr/>
        </p:nvSpPr>
        <p:spPr>
          <a:xfrm>
            <a:off x="3310815" y="2102892"/>
            <a:ext cx="6812902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0" i="0" dirty="0">
                <a:effectLst/>
                <a:latin typeface="Georgia" panose="02040502050405020303" pitchFamily="18" charset="0"/>
              </a:rPr>
              <a:t>Обзор на </a:t>
            </a:r>
            <a:r>
              <a:rPr lang="ru-RU" sz="3200" b="0" i="0" dirty="0" err="1">
                <a:effectLst/>
                <a:latin typeface="Georgia" panose="02040502050405020303" pitchFamily="18" charset="0"/>
              </a:rPr>
              <a:t>Прототипно-базираното</a:t>
            </a:r>
            <a:r>
              <a:rPr lang="ru-RU" sz="3200" b="0" i="0" dirty="0">
                <a:effectLst/>
                <a:latin typeface="Georgia" panose="02040502050405020303" pitchFamily="18" charset="0"/>
              </a:rPr>
              <a:t> ООП и сравнение с "</a:t>
            </a:r>
            <a:r>
              <a:rPr lang="ru-RU" sz="3200" b="0" i="0" dirty="0" err="1">
                <a:effectLst/>
                <a:latin typeface="Georgia" panose="02040502050405020303" pitchFamily="18" charset="0"/>
              </a:rPr>
              <a:t>традиционното</a:t>
            </a:r>
            <a:r>
              <a:rPr lang="ru-RU" sz="3200" b="0" i="0" dirty="0">
                <a:effectLst/>
                <a:latin typeface="Georgia" panose="02040502050405020303" pitchFamily="18" charset="0"/>
              </a:rPr>
              <a:t>" ООП. </a:t>
            </a:r>
            <a:r>
              <a:rPr lang="ru-RU" sz="3200" b="0" i="0" dirty="0" err="1">
                <a:effectLst/>
                <a:latin typeface="Georgia" panose="02040502050405020303" pitchFamily="18" charset="0"/>
              </a:rPr>
              <a:t>Примери</a:t>
            </a:r>
            <a:r>
              <a:rPr lang="ru-RU" sz="3200" b="0" i="0" dirty="0">
                <a:effectLst/>
                <a:latin typeface="Georgia" panose="02040502050405020303" pitchFamily="18" charset="0"/>
              </a:rPr>
              <a:t> в JS. [</a:t>
            </a:r>
            <a:r>
              <a:rPr lang="ru-RU" sz="3200" b="0" i="0" dirty="0" err="1">
                <a:effectLst/>
                <a:latin typeface="Georgia" panose="02040502050405020303" pitchFamily="18" charset="0"/>
              </a:rPr>
              <a:t>Какво</a:t>
            </a:r>
            <a:r>
              <a:rPr lang="ru-RU" sz="3200" b="0" i="0" dirty="0">
                <a:effectLst/>
                <a:latin typeface="Georgia" panose="02040502050405020303" pitchFamily="18" charset="0"/>
              </a:rPr>
              <a:t> е </a:t>
            </a:r>
            <a:r>
              <a:rPr lang="ru-RU" sz="3200" b="0" i="0" dirty="0" err="1">
                <a:effectLst/>
                <a:latin typeface="Georgia" panose="02040502050405020303" pitchFamily="18" charset="0"/>
              </a:rPr>
              <a:t>указателят</a:t>
            </a:r>
            <a:r>
              <a:rPr lang="ru-RU" sz="3200" b="0" i="0" dirty="0">
                <a:effectLst/>
                <a:latin typeface="Georgia" panose="02040502050405020303" pitchFamily="18" charset="0"/>
              </a:rPr>
              <a:t> </a:t>
            </a:r>
            <a:r>
              <a:rPr lang="ru-RU" sz="3200" b="0" i="0" dirty="0" err="1">
                <a:effectLst/>
                <a:latin typeface="Georgia" panose="02040502050405020303" pitchFamily="18" charset="0"/>
              </a:rPr>
              <a:t>this</a:t>
            </a:r>
            <a:r>
              <a:rPr lang="ru-RU" sz="3200" b="0" i="0" dirty="0">
                <a:effectLst/>
                <a:latin typeface="Georgia" panose="02040502050405020303" pitchFamily="18" charset="0"/>
              </a:rPr>
              <a:t> в JS?]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70FF0-9C1C-8F99-1BEA-1E123B5188E7}"/>
              </a:ext>
            </a:extLst>
          </p:cNvPr>
          <p:cNvSpPr txBox="1"/>
          <p:nvPr/>
        </p:nvSpPr>
        <p:spPr>
          <a:xfrm>
            <a:off x="6088227" y="5383763"/>
            <a:ext cx="6103773" cy="64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Изготвили: Георги </a:t>
            </a:r>
            <a:r>
              <a:rPr lang="bg-BG" dirty="0" err="1"/>
              <a:t>Патриков</a:t>
            </a:r>
            <a:r>
              <a:rPr lang="bg-BG" dirty="0"/>
              <a:t> 72097, Сезер Мехмед 72053, </a:t>
            </a:r>
            <a:r>
              <a:rPr lang="bg-BG" dirty="0" err="1"/>
              <a:t>Берай</a:t>
            </a:r>
            <a:r>
              <a:rPr lang="bg-BG" dirty="0"/>
              <a:t> Сюлейман 72084, Стилян Тодоров 72090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6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ark&#10;&#10;Description automatically generated">
            <a:extLst>
              <a:ext uri="{FF2B5EF4-FFF2-40B4-BE49-F238E27FC236}">
                <a16:creationId xmlns:a16="http://schemas.microsoft.com/office/drawing/2014/main" id="{00D102FF-B6E2-A03A-E4FC-E1530BB46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60" y="1974914"/>
            <a:ext cx="255607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B72D3-C88F-32DF-09FD-30BA7F92214F}"/>
              </a:ext>
            </a:extLst>
          </p:cNvPr>
          <p:cNvSpPr txBox="1"/>
          <p:nvPr/>
        </p:nvSpPr>
        <p:spPr>
          <a:xfrm>
            <a:off x="716396" y="2189287"/>
            <a:ext cx="4198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Изисквания: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строго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типизиране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добре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дефинирани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класове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интерфейси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60F61-E5EF-024C-2C92-43FD8C761B30}"/>
              </a:ext>
            </a:extLst>
          </p:cNvPr>
          <p:cNvSpPr txBox="1"/>
          <p:nvPr/>
        </p:nvSpPr>
        <p:spPr>
          <a:xfrm>
            <a:off x="7276829" y="2189287"/>
            <a:ext cx="472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Изисквания: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повече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гъвкавост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възможност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създаване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движение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50218-1877-79C5-F2D3-233B94C191F0}"/>
              </a:ext>
            </a:extLst>
          </p:cNvPr>
          <p:cNvSpPr txBox="1"/>
          <p:nvPr/>
        </p:nvSpPr>
        <p:spPr>
          <a:xfrm>
            <a:off x="713535" y="3768648"/>
            <a:ext cx="344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Традиционно ООП</a:t>
            </a:r>
            <a:endParaRPr lang="en-US" sz="28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528200A-F0B5-148C-E3B0-60F57282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05" y="3665613"/>
            <a:ext cx="713538" cy="713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D0D23-4889-FA1A-3CFA-8C51330CBCAB}"/>
              </a:ext>
            </a:extLst>
          </p:cNvPr>
          <p:cNvSpPr txBox="1"/>
          <p:nvPr/>
        </p:nvSpPr>
        <p:spPr>
          <a:xfrm>
            <a:off x="7276829" y="3760772"/>
            <a:ext cx="472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Прототипно-базирано</a:t>
            </a:r>
            <a:r>
              <a:rPr lang="bg-BG" dirty="0"/>
              <a:t> </a:t>
            </a:r>
            <a:r>
              <a:rPr lang="bg-BG" sz="2800" dirty="0"/>
              <a:t>ООП</a:t>
            </a:r>
            <a:endParaRPr lang="en-US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D13EDD5-BB69-CDFB-C8E6-F204F845A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62" y="3665613"/>
            <a:ext cx="713538" cy="713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805EAD-7472-A941-3E70-49A974D536A9}"/>
              </a:ext>
            </a:extLst>
          </p:cNvPr>
          <p:cNvSpPr txBox="1"/>
          <p:nvPr/>
        </p:nvSpPr>
        <p:spPr>
          <a:xfrm>
            <a:off x="2205135" y="1253072"/>
            <a:ext cx="778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>Кое кога да използваме?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1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8D5B-8179-E512-86B3-436ABC56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172" y="1997071"/>
            <a:ext cx="10337207" cy="3853223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дума в JavaScript,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която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отнася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принадлежи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текущата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функция или метод.</a:t>
            </a:r>
          </a:p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Стойността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променя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зависимост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 начина, по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извиква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дадена функция.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често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обектно-ориентираното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програмиране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препратка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текущата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инстанция на даден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достъп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свойствата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даден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0CFED-5E97-1325-58D6-69310AE2CEDB}"/>
              </a:ext>
            </a:extLst>
          </p:cNvPr>
          <p:cNvSpPr txBox="1"/>
          <p:nvPr/>
        </p:nvSpPr>
        <p:spPr>
          <a:xfrm>
            <a:off x="2205135" y="777211"/>
            <a:ext cx="7781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Georgia" panose="02040502050405020303" pitchFamily="18" charset="0"/>
              </a:rPr>
              <a:t>Какво</a:t>
            </a:r>
            <a:r>
              <a:rPr lang="ru-RU" sz="3200" dirty="0">
                <a:latin typeface="Georgia" panose="02040502050405020303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</a:rPr>
              <a:t>представлява</a:t>
            </a:r>
            <a:r>
              <a:rPr lang="ru-RU" sz="3200" dirty="0">
                <a:latin typeface="Georgia" panose="02040502050405020303" pitchFamily="18" charset="0"/>
              </a:rPr>
              <a:t> "</a:t>
            </a:r>
            <a:r>
              <a:rPr lang="ru-RU" sz="3200" dirty="0" err="1">
                <a:latin typeface="Georgia" panose="02040502050405020303" pitchFamily="18" charset="0"/>
              </a:rPr>
              <a:t>this</a:t>
            </a:r>
            <a:r>
              <a:rPr lang="ru-RU" sz="3200" dirty="0">
                <a:latin typeface="Georgia" panose="02040502050405020303" pitchFamily="18" charset="0"/>
              </a:rPr>
              <a:t>" в JavaScript и как се </a:t>
            </a:r>
            <a:r>
              <a:rPr lang="ru-RU" sz="3200" dirty="0" err="1">
                <a:latin typeface="Georgia" panose="02040502050405020303" pitchFamily="18" charset="0"/>
              </a:rPr>
              <a:t>използва</a:t>
            </a:r>
            <a:r>
              <a:rPr lang="ru-RU" sz="3200" dirty="0">
                <a:latin typeface="Georgia" panose="020405020504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345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52D8F-790C-79C9-D215-19858CEF3A2B}"/>
              </a:ext>
            </a:extLst>
          </p:cNvPr>
          <p:cNvSpPr txBox="1"/>
          <p:nvPr/>
        </p:nvSpPr>
        <p:spPr>
          <a:xfrm>
            <a:off x="2205135" y="777211"/>
            <a:ext cx="7781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</a:rPr>
              <a:t>Как се </a:t>
            </a:r>
            <a:r>
              <a:rPr lang="ru-RU" sz="3200" dirty="0" err="1">
                <a:latin typeface="Georgia" panose="02040502050405020303" pitchFamily="18" charset="0"/>
              </a:rPr>
              <a:t>променя</a:t>
            </a:r>
            <a:r>
              <a:rPr lang="ru-RU" sz="3200" dirty="0">
                <a:latin typeface="Georgia" panose="02040502050405020303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</a:rPr>
              <a:t>стойността</a:t>
            </a:r>
            <a:r>
              <a:rPr lang="ru-RU" sz="3200" dirty="0">
                <a:latin typeface="Georgia" panose="02040502050405020303" pitchFamily="18" charset="0"/>
              </a:rPr>
              <a:t> на "</a:t>
            </a:r>
            <a:r>
              <a:rPr lang="ru-RU" sz="3200" dirty="0" err="1">
                <a:latin typeface="Georgia" panose="02040502050405020303" pitchFamily="18" charset="0"/>
              </a:rPr>
              <a:t>this</a:t>
            </a:r>
            <a:r>
              <a:rPr lang="ru-RU" sz="3200" dirty="0">
                <a:latin typeface="Georgia" panose="02040502050405020303" pitchFamily="18" charset="0"/>
              </a:rPr>
              <a:t>" при </a:t>
            </a:r>
            <a:r>
              <a:rPr lang="ru-RU" sz="3200" dirty="0" err="1">
                <a:latin typeface="Georgia" panose="02040502050405020303" pitchFamily="18" charset="0"/>
              </a:rPr>
              <a:t>извикване</a:t>
            </a:r>
            <a:r>
              <a:rPr lang="ru-RU" sz="3200" dirty="0">
                <a:latin typeface="Georgia" panose="02040502050405020303" pitchFamily="18" charset="0"/>
              </a:rPr>
              <a:t> на функция?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B28F40-5A07-E48D-DEAD-CA16772F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172" y="1997071"/>
            <a:ext cx="10337207" cy="3853223"/>
          </a:xfrm>
        </p:spPr>
        <p:txBody>
          <a:bodyPr>
            <a:norm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Стойността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променя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зависимост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 начина, по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извиква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функцията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обикновено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извикване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функция 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отнася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глобалния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среда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браузър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глобалният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обектът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прозореца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Node.js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глобалният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глобалният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функцията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извиква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метод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отнася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принадлежи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методът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Стойността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бъде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изрично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зададена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помощта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 или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bind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7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9C6B2C-B427-E690-4FEE-25B3342AECCF}"/>
              </a:ext>
            </a:extLst>
          </p:cNvPr>
          <p:cNvSpPr txBox="1"/>
          <p:nvPr/>
        </p:nvSpPr>
        <p:spPr>
          <a:xfrm>
            <a:off x="2205135" y="853046"/>
            <a:ext cx="7781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Georgia" panose="02040502050405020303" pitchFamily="18" charset="0"/>
              </a:rPr>
              <a:t>Използване</a:t>
            </a:r>
            <a:r>
              <a:rPr lang="ru-RU" sz="3200" dirty="0">
                <a:latin typeface="Georgia" panose="02040502050405020303" pitchFamily="18" charset="0"/>
              </a:rPr>
              <a:t> на "</a:t>
            </a:r>
            <a:r>
              <a:rPr lang="ru-RU" sz="3200" dirty="0" err="1">
                <a:latin typeface="Georgia" panose="02040502050405020303" pitchFamily="18" charset="0"/>
              </a:rPr>
              <a:t>this</a:t>
            </a:r>
            <a:r>
              <a:rPr lang="ru-RU" sz="3200" dirty="0">
                <a:latin typeface="Georgia" panose="02040502050405020303" pitchFamily="18" charset="0"/>
              </a:rPr>
              <a:t>" за </a:t>
            </a:r>
            <a:r>
              <a:rPr lang="ru-RU" sz="3200" dirty="0" err="1">
                <a:latin typeface="Georgia" panose="02040502050405020303" pitchFamily="18" charset="0"/>
              </a:rPr>
              <a:t>посочване</a:t>
            </a:r>
            <a:r>
              <a:rPr lang="ru-RU" sz="3200" dirty="0">
                <a:latin typeface="Georgia" panose="02040502050405020303" pitchFamily="18" charset="0"/>
              </a:rPr>
              <a:t> на </a:t>
            </a:r>
            <a:r>
              <a:rPr lang="ru-RU" sz="3200" dirty="0" err="1">
                <a:latin typeface="Georgia" panose="02040502050405020303" pitchFamily="18" charset="0"/>
              </a:rPr>
              <a:t>обект</a:t>
            </a:r>
            <a:r>
              <a:rPr lang="ru-RU" sz="3200" dirty="0">
                <a:latin typeface="Georgia" panose="02040502050405020303" pitchFamily="18" charset="0"/>
              </a:rPr>
              <a:t> на метод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741752-05C6-A682-A902-CE8B971C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172" y="1997072"/>
            <a:ext cx="11130310" cy="848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дадена функция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извиква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метод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отнася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принадлежи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методът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Например: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04F8-420D-D3A6-D428-DEA8B846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72" y="2912646"/>
            <a:ext cx="6023370" cy="2920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77C339-0D81-7862-0BF7-379D0E28DCB0}"/>
              </a:ext>
            </a:extLst>
          </p:cNvPr>
          <p:cNvSpPr txBox="1"/>
          <p:nvPr/>
        </p:nvSpPr>
        <p:spPr>
          <a:xfrm>
            <a:off x="7128588" y="2912646"/>
            <a:ext cx="3806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този пример "</a:t>
            </a:r>
            <a:r>
              <a:rPr lang="bg-BG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отнася до "</a:t>
            </a:r>
            <a:r>
              <a:rPr lang="bg-BG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myObj</a:t>
            </a:r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", когато се извиква методът "</a:t>
            </a:r>
            <a:r>
              <a:rPr lang="bg-BG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myMethod</a:t>
            </a:r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8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90D6-5DF7-1163-AEB7-B14C6B87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46" y="1930264"/>
            <a:ext cx="11769899" cy="1260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кода,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свързан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DOM, "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често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обозначаване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елемента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задействал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дадено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събитие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Например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откъса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 код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D3C21-DED2-8433-27DE-F544F461F2D1}"/>
              </a:ext>
            </a:extLst>
          </p:cNvPr>
          <p:cNvSpPr txBox="1"/>
          <p:nvPr/>
        </p:nvSpPr>
        <p:spPr>
          <a:xfrm>
            <a:off x="2186030" y="293210"/>
            <a:ext cx="778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</a:rPr>
              <a:t>Как </a:t>
            </a:r>
            <a:r>
              <a:rPr lang="ru-RU" sz="3200" dirty="0" err="1">
                <a:latin typeface="Georgia" panose="02040502050405020303" pitchFamily="18" charset="0"/>
              </a:rPr>
              <a:t>може</a:t>
            </a:r>
            <a:r>
              <a:rPr lang="ru-RU" sz="3200" dirty="0">
                <a:latin typeface="Georgia" panose="02040502050405020303" pitchFamily="18" charset="0"/>
              </a:rPr>
              <a:t> да се </a:t>
            </a:r>
            <a:r>
              <a:rPr lang="ru-RU" sz="3200" dirty="0" err="1">
                <a:latin typeface="Georgia" panose="02040502050405020303" pitchFamily="18" charset="0"/>
              </a:rPr>
              <a:t>използва</a:t>
            </a:r>
            <a:r>
              <a:rPr lang="ru-RU" sz="3200" dirty="0">
                <a:latin typeface="Georgia" panose="02040502050405020303" pitchFamily="18" charset="0"/>
              </a:rPr>
              <a:t> "</a:t>
            </a:r>
            <a:r>
              <a:rPr lang="ru-RU" sz="3200" dirty="0" err="1">
                <a:latin typeface="Georgia" panose="02040502050405020303" pitchFamily="18" charset="0"/>
              </a:rPr>
              <a:t>this</a:t>
            </a:r>
            <a:r>
              <a:rPr lang="ru-RU" sz="3200" dirty="0">
                <a:latin typeface="Georgia" panose="02040502050405020303" pitchFamily="18" charset="0"/>
              </a:rPr>
              <a:t>" в слушатели на </a:t>
            </a:r>
            <a:r>
              <a:rPr lang="ru-RU" sz="3200" dirty="0" err="1">
                <a:latin typeface="Georgia" panose="02040502050405020303" pitchFamily="18" charset="0"/>
              </a:rPr>
              <a:t>събития</a:t>
            </a:r>
            <a:r>
              <a:rPr lang="ru-RU" sz="3200" dirty="0">
                <a:latin typeface="Georgia" panose="02040502050405020303" pitchFamily="18" charset="0"/>
              </a:rPr>
              <a:t> и друг код, </a:t>
            </a:r>
            <a:r>
              <a:rPr lang="ru-RU" sz="3200" dirty="0" err="1">
                <a:latin typeface="Georgia" panose="02040502050405020303" pitchFamily="18" charset="0"/>
              </a:rPr>
              <a:t>свързан</a:t>
            </a:r>
            <a:r>
              <a:rPr lang="ru-RU" sz="3200" dirty="0">
                <a:latin typeface="Georgia" panose="02040502050405020303" pitchFamily="18" charset="0"/>
              </a:rPr>
              <a:t> с DOM?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6AC50-E249-6F74-CB01-EB2474AC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6" y="3429000"/>
            <a:ext cx="6170247" cy="176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A187D-93CE-15D6-7BEF-FEEE0D31CEAA}"/>
              </a:ext>
            </a:extLst>
          </p:cNvPr>
          <p:cNvSpPr txBox="1"/>
          <p:nvPr/>
        </p:nvSpPr>
        <p:spPr>
          <a:xfrm>
            <a:off x="6605431" y="3054135"/>
            <a:ext cx="51131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отнася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елемента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myButton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задействал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събитието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щракване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Използването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"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по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този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начин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бъде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полезно за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достъп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свойствата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атрибутите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елемента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за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манипулиране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DOM в отговор на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събитието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-B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9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ECE8-3C22-774F-D95C-2C2D712C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56" y="1820378"/>
            <a:ext cx="12028044" cy="15106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Функциите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конструктори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JavaScript се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използват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създаване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нови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обекти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общ набор от свойства и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извика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функция конструктор с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ключовата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дума "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", се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създава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нова инстанция на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като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отнася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новата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инстанция.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FBB5E-F922-2829-7F15-58A4A8201890}"/>
              </a:ext>
            </a:extLst>
          </p:cNvPr>
          <p:cNvSpPr txBox="1"/>
          <p:nvPr/>
        </p:nvSpPr>
        <p:spPr>
          <a:xfrm>
            <a:off x="1823913" y="1235602"/>
            <a:ext cx="854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Georgia" panose="02040502050405020303" pitchFamily="18" charset="0"/>
              </a:rPr>
              <a:t>Използване</a:t>
            </a:r>
            <a:r>
              <a:rPr lang="ru-RU" sz="3200" dirty="0">
                <a:latin typeface="Georgia" panose="02040502050405020303" pitchFamily="18" charset="0"/>
              </a:rPr>
              <a:t> на "</a:t>
            </a:r>
            <a:r>
              <a:rPr lang="ru-RU" sz="3200" dirty="0" err="1">
                <a:latin typeface="Georgia" panose="02040502050405020303" pitchFamily="18" charset="0"/>
              </a:rPr>
              <a:t>this</a:t>
            </a:r>
            <a:r>
              <a:rPr lang="ru-RU" sz="3200" dirty="0">
                <a:latin typeface="Georgia" panose="02040502050405020303" pitchFamily="18" charset="0"/>
              </a:rPr>
              <a:t>" с </a:t>
            </a:r>
            <a:r>
              <a:rPr lang="ru-RU" sz="3200" dirty="0" err="1">
                <a:latin typeface="Georgia" panose="02040502050405020303" pitchFamily="18" charset="0"/>
              </a:rPr>
              <a:t>ключова</a:t>
            </a:r>
            <a:r>
              <a:rPr lang="ru-RU" sz="3200" dirty="0">
                <a:latin typeface="Georgia" panose="02040502050405020303" pitchFamily="18" charset="0"/>
              </a:rPr>
              <a:t> дума "</a:t>
            </a:r>
            <a:r>
              <a:rPr lang="ru-RU" sz="3200" dirty="0" err="1">
                <a:latin typeface="Georgia" panose="02040502050405020303" pitchFamily="18" charset="0"/>
              </a:rPr>
              <a:t>new</a:t>
            </a:r>
            <a:r>
              <a:rPr lang="ru-RU" sz="3200" dirty="0">
                <a:latin typeface="Georgia" panose="02040502050405020303" pitchFamily="18" charset="0"/>
              </a:rPr>
              <a:t>"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83766-BC87-E371-1A40-C82C9C16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6" y="3219894"/>
            <a:ext cx="4072142" cy="2890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0629B-26F2-1D83-AE53-C99D04F6C00E}"/>
              </a:ext>
            </a:extLst>
          </p:cNvPr>
          <p:cNvSpPr txBox="1"/>
          <p:nvPr/>
        </p:nvSpPr>
        <p:spPr>
          <a:xfrm>
            <a:off x="5085184" y="3331030"/>
            <a:ext cx="69428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Функцията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конструктор "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създаване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две </a:t>
            </a:r>
          </a:p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нови инстанции на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различни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свойства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възраст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Ключовата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дума "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се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вътре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конструкторната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функция за </a:t>
            </a:r>
          </a:p>
          <a:p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задаване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свойствата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новата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инстанция.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3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D22D-9BAC-ED4F-2E92-EA6702A6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622" y="1315226"/>
            <a:ext cx="8830755" cy="700506"/>
          </a:xfrm>
        </p:spPr>
        <p:txBody>
          <a:bodyPr/>
          <a:lstStyle/>
          <a:p>
            <a:pPr algn="ctr"/>
            <a:r>
              <a:rPr lang="bg-BG" dirty="0"/>
              <a:t>Благодарим за вниманието!</a:t>
            </a:r>
            <a:endParaRPr lang="en-US" dirty="0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A79BF192-88FD-6062-2599-4E89BFBFA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8" y="249477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9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4A8CC5D-A7A2-3C1A-CAAF-9A3FC1582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51" y="2016125"/>
            <a:ext cx="4542023" cy="34496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CA812D6-43B5-97B5-5F6E-FBDD8979F6D7}"/>
              </a:ext>
            </a:extLst>
          </p:cNvPr>
          <p:cNvSpPr txBox="1">
            <a:spLocks/>
          </p:cNvSpPr>
          <p:nvPr/>
        </p:nvSpPr>
        <p:spPr>
          <a:xfrm>
            <a:off x="5141166" y="1392237"/>
            <a:ext cx="1909667" cy="333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>
                <a:latin typeface="Georgia" panose="02040502050405020303" pitchFamily="18" charset="0"/>
              </a:rPr>
              <a:t>Същност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7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3E9A-8F58-063C-7A11-761CFC3D1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50" y="2139518"/>
            <a:ext cx="4221252" cy="34506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myObj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{ 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prop1: 'value1', 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prop2: 'value2',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method1() {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console.log('Hello from method1');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81613-31BD-BD14-ABC2-4C3826760DF0}"/>
              </a:ext>
            </a:extLst>
          </p:cNvPr>
          <p:cNvSpPr txBox="1"/>
          <p:nvPr/>
        </p:nvSpPr>
        <p:spPr>
          <a:xfrm>
            <a:off x="3901817" y="2241183"/>
            <a:ext cx="4154749" cy="276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 Person(name, age) {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this.name = name;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this.age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age;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 person1 = new Person('John', 30);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66E61A-9560-1809-CFA1-D49D502FA080}"/>
              </a:ext>
            </a:extLst>
          </p:cNvPr>
          <p:cNvSpPr txBox="1">
            <a:spLocks/>
          </p:cNvSpPr>
          <p:nvPr/>
        </p:nvSpPr>
        <p:spPr>
          <a:xfrm>
            <a:off x="7843502" y="1980221"/>
            <a:ext cx="464442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myProtoObj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{ </a:t>
            </a:r>
            <a:endParaRPr lang="bg-BG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prop1: 'value1', </a:t>
            </a:r>
            <a:endParaRPr lang="bg-BG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method1() { </a:t>
            </a:r>
            <a:endParaRPr lang="bg-BG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console.log('Hello from method1'); </a:t>
            </a:r>
            <a:endParaRPr lang="bg-BG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  <a:endParaRPr lang="bg-BG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  <a:endParaRPr lang="bg-BG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newObj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Object.create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myProtoObj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bg-BG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79F6EB-3B03-0DDA-421B-785A082AAF73}"/>
              </a:ext>
            </a:extLst>
          </p:cNvPr>
          <p:cNvCxnSpPr>
            <a:cxnSpLocks/>
          </p:cNvCxnSpPr>
          <p:nvPr/>
        </p:nvCxnSpPr>
        <p:spPr>
          <a:xfrm>
            <a:off x="3657600" y="185375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3788173-FC0B-4E26-0D21-B49C1E3DCBAB}"/>
              </a:ext>
            </a:extLst>
          </p:cNvPr>
          <p:cNvSpPr txBox="1">
            <a:spLocks/>
          </p:cNvSpPr>
          <p:nvPr/>
        </p:nvSpPr>
        <p:spPr>
          <a:xfrm>
            <a:off x="2970244" y="1133897"/>
            <a:ext cx="6251512" cy="60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>
                <a:latin typeface="Georgia" panose="02040502050405020303" pitchFamily="18" charset="0"/>
              </a:rPr>
              <a:t>Примери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7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C589A-FB28-CDDD-3304-8855ED25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891" y="1917577"/>
            <a:ext cx="5191877" cy="401999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function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Circle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 {}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shape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{};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circle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Circle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//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prototype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//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purposes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onlyshape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.__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proto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 =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circle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//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prototype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console.log(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shape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.__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proto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 ===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Circle</a:t>
            </a:r>
            <a:r>
              <a:rPr lang="bg-BG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); // </a:t>
            </a:r>
            <a:r>
              <a:rPr lang="bg-BG" sz="1800" kern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false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B7B81-1E1A-4A5A-0E8F-476BA247C119}"/>
              </a:ext>
            </a:extLst>
          </p:cNvPr>
          <p:cNvSpPr txBox="1"/>
          <p:nvPr/>
        </p:nvSpPr>
        <p:spPr>
          <a:xfrm>
            <a:off x="6604986" y="1917577"/>
            <a:ext cx="5344358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 Person(name, age) {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this.name = name;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this.age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age;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Person.prototype.sayHello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function() { 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console.log(`Hello, my name is ${this.name}`); 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 person1 = new Person("Alice", 25);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person1.sayHello();   // "Hello, my name is Alice"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31CCFE-1EC8-2667-EBDC-4D25812C7EB1}"/>
              </a:ext>
            </a:extLst>
          </p:cNvPr>
          <p:cNvSpPr txBox="1">
            <a:spLocks/>
          </p:cNvSpPr>
          <p:nvPr/>
        </p:nvSpPr>
        <p:spPr>
          <a:xfrm>
            <a:off x="2564365" y="980493"/>
            <a:ext cx="6896876" cy="82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__proto__ </a:t>
            </a:r>
            <a:r>
              <a:rPr lang="bg-BG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g-BG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prototype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7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C739-C3B0-2991-D3B9-24DF7F85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 tooltip="ECMAScrip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ECMAScript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2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ActionScrip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ActionScript</a:t>
            </a:r>
            <a:r>
              <a:rPr lang="bg-BG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1.0, </a:t>
            </a: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used</a:t>
            </a:r>
            <a:r>
              <a:rPr lang="bg-BG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</a:t>
            </a:r>
            <a:r>
              <a:rPr lang="bg-BG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Adobe Flas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Adobe</a:t>
            </a:r>
            <a:r>
              <a:rPr lang="bg-BG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Adobe Flas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Flash</a:t>
            </a:r>
            <a:r>
              <a:rPr lang="bg-BG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bg-BG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Adobe Fle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Adobe</a:t>
            </a:r>
            <a:r>
              <a:rPr lang="bg-BG" sz="2000" kern="0" dirty="0">
                <a:solidFill>
                  <a:srgbClr val="FA2B5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Adobe Fle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Adobe Fle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Flex</a:t>
            </a:r>
            <a:endParaRPr lang="bg-B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2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 tooltip="JavaScrip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JavaScript</a:t>
            </a:r>
            <a:endParaRPr lang="bg-B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2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bg-BG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 tooltip="TypeScrip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TypeScript</a:t>
            </a:r>
            <a:endParaRPr lang="bg-B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Ruby</a:t>
            </a:r>
            <a:r>
              <a:rPr lang="bg-BG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bg-BG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прототипна библиотека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 tooltip="R (programming languag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bg-B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с прото-пакет</a:t>
            </a:r>
            <a:endParaRPr lang="bg-B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723FAE-8F37-3FCD-0592-FC4A1352A88E}"/>
              </a:ext>
            </a:extLst>
          </p:cNvPr>
          <p:cNvSpPr txBox="1">
            <a:spLocks/>
          </p:cNvSpPr>
          <p:nvPr/>
        </p:nvSpPr>
        <p:spPr>
          <a:xfrm>
            <a:off x="2564365" y="898786"/>
            <a:ext cx="6812902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>
                <a:latin typeface="Georgia" panose="02040502050405020303" pitchFamily="18" charset="0"/>
              </a:rPr>
              <a:t>Езици поддържащи прототипно базирано ООП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8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5317F2-E0B0-3157-08C3-2139D682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15" y="2124073"/>
            <a:ext cx="3352995" cy="335299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E0A819E-BFDA-6F16-0272-BDE14A8F8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92" y="3032449"/>
            <a:ext cx="1924805" cy="21833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FCAD29-922F-9AB5-795E-7CE154C79E55}"/>
              </a:ext>
            </a:extLst>
          </p:cNvPr>
          <p:cNvSpPr txBox="1">
            <a:spLocks/>
          </p:cNvSpPr>
          <p:nvPr/>
        </p:nvSpPr>
        <p:spPr>
          <a:xfrm>
            <a:off x="2564365" y="888063"/>
            <a:ext cx="6812902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>
                <a:latin typeface="Georgia" panose="02040502050405020303" pitchFamily="18" charset="0"/>
              </a:rPr>
              <a:t>Разлики между Традиционно ООП и прототипно-базирано ООП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6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C528E2-10FB-665D-1DB1-F93F60992DF6}"/>
              </a:ext>
            </a:extLst>
          </p:cNvPr>
          <p:cNvSpPr txBox="1">
            <a:spLocks/>
          </p:cNvSpPr>
          <p:nvPr/>
        </p:nvSpPr>
        <p:spPr>
          <a:xfrm>
            <a:off x="1276739" y="1138335"/>
            <a:ext cx="9638522" cy="755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>
                <a:latin typeface="Georgia" panose="02040502050405020303" pitchFamily="18" charset="0"/>
              </a:rPr>
              <a:t>Традиционно ООП и прототипно-базирано ООП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A6FB9BD-8203-9CA9-24FC-E8D143898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8" y="2393983"/>
            <a:ext cx="4733925" cy="315595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E83CEA6-C42F-BED0-977F-17C472E51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39" y="2781619"/>
            <a:ext cx="4929672" cy="27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BFF1FC-B8F0-F10E-CD51-1B390B84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151" y="2193888"/>
            <a:ext cx="5607698" cy="3459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DF1840-A673-BA21-D79C-52F874D63BDB}"/>
              </a:ext>
            </a:extLst>
          </p:cNvPr>
          <p:cNvSpPr txBox="1"/>
          <p:nvPr/>
        </p:nvSpPr>
        <p:spPr>
          <a:xfrm>
            <a:off x="2205135" y="1253072"/>
            <a:ext cx="778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>Пример за прототипно-базирано ООП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8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60F8A-545A-E90E-496D-4E49CADF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" y="2124603"/>
            <a:ext cx="4142792" cy="3928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7B670-B8DE-42CD-2F51-731B97FC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39" y="2684695"/>
            <a:ext cx="7026249" cy="2545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A5A0D7-338D-99EE-9A63-01FFD5330901}"/>
              </a:ext>
            </a:extLst>
          </p:cNvPr>
          <p:cNvSpPr txBox="1"/>
          <p:nvPr/>
        </p:nvSpPr>
        <p:spPr>
          <a:xfrm>
            <a:off x="2083836" y="1255107"/>
            <a:ext cx="778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>Пример за традиционно ООП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785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812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Gill Sans MT</vt:lpstr>
      <vt:lpstr>Symbol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Благодарим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Georgi Patrikov</dc:creator>
  <cp:lastModifiedBy>Sezer Mehmed</cp:lastModifiedBy>
  <cp:revision>2</cp:revision>
  <dcterms:created xsi:type="dcterms:W3CDTF">2023-03-29T15:48:14Z</dcterms:created>
  <dcterms:modified xsi:type="dcterms:W3CDTF">2023-03-30T19:48:36Z</dcterms:modified>
</cp:coreProperties>
</file>