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slide" Target="slides/slide9.xml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4cb52900ab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4cb52900ab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4cb52900ab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4cb52900ab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4cf338f3a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4cf338f3a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e39330f16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e39330f16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4cb52900ab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4cb52900ab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4cf338f718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4cf338f718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4cfca8bdd9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4cfca8bdd9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4cb52900ab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4cb52900ab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0" y="1732950"/>
            <a:ext cx="91440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i="1" lang="bg" sz="5180"/>
              <a:t>Juice Shop:</a:t>
            </a:r>
            <a:endParaRPr b="1" i="1" sz="518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i="1" lang="bg" sz="3780"/>
              <a:t>challenges &amp; solutions</a:t>
            </a:r>
            <a:endParaRPr b="1" i="1" sz="3780"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0" y="2818200"/>
            <a:ext cx="9144000" cy="200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bg"/>
              <a:t>Екип 14</a:t>
            </a:r>
            <a:endParaRPr b="1" i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bg" sz="1700"/>
              <a:t>Вероника Рачева, Цветина Рашева, </a:t>
            </a:r>
            <a:endParaRPr i="1" sz="1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bg" sz="1700"/>
              <a:t>  Таня Димова, Ния Абрашева</a:t>
            </a:r>
            <a:endParaRPr i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3815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b="1" i="1" lang="bg" sz="3666"/>
              <a:t>OWASP </a:t>
            </a:r>
            <a:endParaRPr b="1" i="1" sz="3666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>
            <p:ph type="title"/>
          </p:nvPr>
        </p:nvSpPr>
        <p:spPr>
          <a:xfrm>
            <a:off x="311700" y="10671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bg" sz="2300"/>
              <a:t>фондация с нестопанска цел, която работи за подобряване на сигурността на софтуера</a:t>
            </a:r>
            <a:endParaRPr sz="23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300"/>
          </a:p>
        </p:txBody>
      </p:sp>
      <p:sp>
        <p:nvSpPr>
          <p:cNvPr id="93" name="Google Shape;93;p14"/>
          <p:cNvSpPr txBox="1"/>
          <p:nvPr>
            <p:ph type="title"/>
          </p:nvPr>
        </p:nvSpPr>
        <p:spPr>
          <a:xfrm>
            <a:off x="464100" y="18004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❏"/>
            </a:pPr>
            <a:r>
              <a:rPr b="1" i="1" lang="bg" sz="2600"/>
              <a:t>Juice shop</a:t>
            </a:r>
            <a:r>
              <a:rPr b="1" i="1" lang="bg" sz="2600"/>
              <a:t> </a:t>
            </a:r>
            <a:endParaRPr b="1" i="1"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000"/>
          </a:p>
        </p:txBody>
      </p:sp>
      <p:sp>
        <p:nvSpPr>
          <p:cNvPr id="94" name="Google Shape;94;p14"/>
          <p:cNvSpPr txBox="1"/>
          <p:nvPr>
            <p:ph type="title"/>
          </p:nvPr>
        </p:nvSpPr>
        <p:spPr>
          <a:xfrm>
            <a:off x="294500" y="2228900"/>
            <a:ext cx="8690100" cy="25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bg" sz="2000"/>
              <a:t>Най-модерното и сложно несигурно уеб приложение!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bg" sz="2000"/>
              <a:t>Използва се за обучения за сигурност, демонстрации за информираност и т.н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bg" sz="2000"/>
              <a:t>Juice Shop включва уязвимости от “Топ десет уязвимости на OWASP”, заедно с много други пропуски в сигурността, открити в приложения от реалния свят!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SzPct val="81818"/>
              <a:buChar char="❏"/>
            </a:pPr>
            <a:r>
              <a:rPr b="1" i="1" lang="bg" sz="3666"/>
              <a:t>Какво ще разгледаме днес:</a:t>
            </a:r>
            <a:endParaRPr/>
          </a:p>
        </p:txBody>
      </p:sp>
      <p:sp>
        <p:nvSpPr>
          <p:cNvPr id="100" name="Google Shape;100;p15"/>
          <p:cNvSpPr txBox="1"/>
          <p:nvPr>
            <p:ph type="title"/>
          </p:nvPr>
        </p:nvSpPr>
        <p:spPr>
          <a:xfrm>
            <a:off x="311700" y="1295700"/>
            <a:ext cx="8520600" cy="289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i="1" lang="bg" sz="2400"/>
              <a:t>Database Schema Challenge &amp; User Credentials Challenge</a:t>
            </a:r>
            <a:endParaRPr b="1" i="1"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/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i="1" lang="bg" sz="2400"/>
              <a:t>Change Benders Password (Broken Authentication)</a:t>
            </a:r>
            <a:endParaRPr b="1" i="1"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i="1" lang="bg" sz="2400"/>
              <a:t>Forged Coupon</a:t>
            </a:r>
            <a:endParaRPr b="1" i="1"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300"/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i="1" lang="bg" sz="2400"/>
              <a:t>GDPR Data Theft</a:t>
            </a:r>
            <a:endParaRPr b="1" i="1" sz="24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i="1" sz="2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4175" lvl="0" marL="457200" rtl="0" algn="l">
              <a:spcBef>
                <a:spcPts val="0"/>
              </a:spcBef>
              <a:spcAft>
                <a:spcPts val="0"/>
              </a:spcAft>
              <a:buSzPts val="2450"/>
              <a:buChar char="❏"/>
            </a:pPr>
            <a:r>
              <a:rPr b="1" lang="bg" sz="2450"/>
              <a:t>SQL Инжекция</a:t>
            </a:r>
            <a:endParaRPr sz="2450"/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bg">
                <a:solidFill>
                  <a:schemeClr val="dk1"/>
                </a:solidFill>
              </a:rPr>
              <a:t>Database Schema Challenge &amp; User Credentials Challenge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bg">
                <a:solidFill>
                  <a:schemeClr val="dk1"/>
                </a:solidFill>
              </a:rPr>
              <a:t>Как да го предотвратим?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○"/>
            </a:pPr>
            <a:r>
              <a:rPr lang="bg" sz="1800">
                <a:solidFill>
                  <a:schemeClr val="dk1"/>
                </a:solidFill>
              </a:rPr>
              <a:t>Използване на параметризирани заявки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○"/>
            </a:pPr>
            <a:r>
              <a:rPr lang="bg" sz="1800">
                <a:solidFill>
                  <a:schemeClr val="dk1"/>
                </a:solidFill>
              </a:rPr>
              <a:t>Използване на правилно изградени процедури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○"/>
            </a:pPr>
            <a:r>
              <a:rPr lang="bg" sz="1800">
                <a:solidFill>
                  <a:schemeClr val="dk1"/>
                </a:solidFill>
              </a:rPr>
              <a:t>Проверка на входа в списъка с разрешени стойности</a:t>
            </a:r>
            <a:endParaRPr sz="18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7" name="Google Shape;10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050" y="3102175"/>
            <a:ext cx="6710175" cy="142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50" y="239400"/>
            <a:ext cx="5433349" cy="12003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10925" y="1766204"/>
            <a:ext cx="4813050" cy="14950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5200" y="3492100"/>
            <a:ext cx="4756512" cy="133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7"/>
          <p:cNvSpPr txBox="1"/>
          <p:nvPr/>
        </p:nvSpPr>
        <p:spPr>
          <a:xfrm>
            <a:off x="5990775" y="695000"/>
            <a:ext cx="2412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>
                <a:latin typeface="Roboto"/>
                <a:ea typeface="Roboto"/>
                <a:cs typeface="Roboto"/>
                <a:sym typeface="Roboto"/>
              </a:rPr>
              <a:t>Параметризирана заявка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16" name="Google Shape;116;p17"/>
          <p:cNvCxnSpPr/>
          <p:nvPr/>
        </p:nvCxnSpPr>
        <p:spPr>
          <a:xfrm rot="10800000">
            <a:off x="5646075" y="895100"/>
            <a:ext cx="344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7" name="Google Shape;117;p17"/>
          <p:cNvCxnSpPr/>
          <p:nvPr/>
        </p:nvCxnSpPr>
        <p:spPr>
          <a:xfrm>
            <a:off x="2406625" y="2599025"/>
            <a:ext cx="516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8" name="Google Shape;118;p17"/>
          <p:cNvSpPr txBox="1"/>
          <p:nvPr/>
        </p:nvSpPr>
        <p:spPr>
          <a:xfrm>
            <a:off x="135200" y="2398925"/>
            <a:ext cx="2314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>
                <a:latin typeface="Roboto"/>
                <a:ea typeface="Roboto"/>
                <a:cs typeface="Roboto"/>
                <a:sym typeface="Roboto"/>
              </a:rPr>
              <a:t>Извикване на процедура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19" name="Google Shape;119;p17"/>
          <p:cNvCxnSpPr/>
          <p:nvPr/>
        </p:nvCxnSpPr>
        <p:spPr>
          <a:xfrm rot="10800000">
            <a:off x="4939750" y="4163775"/>
            <a:ext cx="4737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0" name="Google Shape;120;p17"/>
          <p:cNvSpPr txBox="1"/>
          <p:nvPr/>
        </p:nvSpPr>
        <p:spPr>
          <a:xfrm>
            <a:off x="5370375" y="3857625"/>
            <a:ext cx="184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>
                <a:latin typeface="Roboto"/>
                <a:ea typeface="Roboto"/>
                <a:cs typeface="Roboto"/>
                <a:sym typeface="Roboto"/>
              </a:rPr>
              <a:t>Проверка на входни данни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/>
          <p:nvPr>
            <p:ph type="title"/>
          </p:nvPr>
        </p:nvSpPr>
        <p:spPr>
          <a:xfrm>
            <a:off x="223450" y="11127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SzPts val="3100"/>
              <a:buChar char="❏"/>
            </a:pPr>
            <a:r>
              <a:rPr b="1" i="1" lang="bg" sz="2470"/>
              <a:t>Change Bender’s Password </a:t>
            </a:r>
            <a:endParaRPr sz="3100"/>
          </a:p>
        </p:txBody>
      </p:sp>
      <p:sp>
        <p:nvSpPr>
          <p:cNvPr id="126" name="Google Shape;126;p18"/>
          <p:cNvSpPr txBox="1"/>
          <p:nvPr>
            <p:ph type="title"/>
          </p:nvPr>
        </p:nvSpPr>
        <p:spPr>
          <a:xfrm>
            <a:off x="311700" y="641275"/>
            <a:ext cx="8520600" cy="110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bg" sz="1600"/>
              <a:t>Предизвикателството е да сменим парола на даден акаунт на “slurmCl4ssic”, когато веднъж сме се вписали успешно.</a:t>
            </a:r>
            <a:endParaRPr sz="1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600"/>
          </a:p>
        </p:txBody>
      </p:sp>
      <p:sp>
        <p:nvSpPr>
          <p:cNvPr id="127" name="Google Shape;127;p18"/>
          <p:cNvSpPr txBox="1"/>
          <p:nvPr>
            <p:ph type="title"/>
          </p:nvPr>
        </p:nvSpPr>
        <p:spPr>
          <a:xfrm>
            <a:off x="223450" y="130362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❏"/>
            </a:pPr>
            <a:r>
              <a:rPr b="1" i="1" lang="bg" sz="2370"/>
              <a:t>DEMO</a:t>
            </a:r>
            <a:endParaRPr/>
          </a:p>
        </p:txBody>
      </p:sp>
      <p:sp>
        <p:nvSpPr>
          <p:cNvPr id="128" name="Google Shape;128;p18"/>
          <p:cNvSpPr txBox="1"/>
          <p:nvPr>
            <p:ph type="title"/>
          </p:nvPr>
        </p:nvSpPr>
        <p:spPr>
          <a:xfrm>
            <a:off x="223450" y="189712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❏"/>
            </a:pPr>
            <a:r>
              <a:rPr b="1" i="1" lang="bg" sz="2300"/>
              <a:t>Как да го предотвратим</a:t>
            </a:r>
            <a:endParaRPr b="1" i="1" sz="23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370"/>
          </a:p>
        </p:txBody>
      </p:sp>
      <p:sp>
        <p:nvSpPr>
          <p:cNvPr id="129" name="Google Shape;129;p18"/>
          <p:cNvSpPr txBox="1"/>
          <p:nvPr>
            <p:ph type="title"/>
          </p:nvPr>
        </p:nvSpPr>
        <p:spPr>
          <a:xfrm>
            <a:off x="311700" y="2299375"/>
            <a:ext cx="7741500" cy="238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 sz="1800"/>
              <a:t>Многофакторна аутентикация</a:t>
            </a:r>
            <a:endParaRPr sz="1800"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 sz="1800"/>
              <a:t>Проверки за слаби пароли, като се тестват нови или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" sz="1800"/>
              <a:t>        променени пароли спрямо списък с топ 10 000 най-лоши пароли.</a:t>
            </a:r>
            <a:endParaRPr sz="1800"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 sz="1800"/>
              <a:t>Произволно генерираните идентификатори за сесия </a:t>
            </a:r>
            <a:r>
              <a:rPr b="1" lang="bg" sz="1800"/>
              <a:t>НЕ </a:t>
            </a:r>
            <a:r>
              <a:rPr lang="bg" sz="1800"/>
              <a:t>трябва да са в URL адрес.</a:t>
            </a:r>
            <a:endParaRPr sz="1800"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 sz="1800"/>
              <a:t>Удостоверяване от страна на сървъра, че текущата парола съвпада с предоставените от потребителя данни, преди да актуализирате паролата в потребителската база данни.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●"/>
            </a:pPr>
            <a:r>
              <a:rPr lang="bg" sz="2300">
                <a:solidFill>
                  <a:schemeClr val="dk1"/>
                </a:solidFill>
              </a:rPr>
              <a:t>Cryptographic Issues</a:t>
            </a:r>
            <a:endParaRPr sz="23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</a:pPr>
            <a:r>
              <a:rPr lang="bg" sz="2300">
                <a:solidFill>
                  <a:schemeClr val="dk1"/>
                </a:solidFill>
              </a:rPr>
              <a:t>Как да го предотвратим?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"/>
              <a:buChar char="○"/>
            </a:pPr>
            <a:r>
              <a:rPr lang="bg" sz="2100">
                <a:solidFill>
                  <a:schemeClr val="dk1"/>
                </a:solidFill>
              </a:rPr>
              <a:t>Ограничаване на достъпа до ftp ендпойнт-а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"/>
              <a:buChar char="○"/>
            </a:pPr>
            <a:r>
              <a:rPr lang="bg" sz="2100">
                <a:solidFill>
                  <a:schemeClr val="dk1"/>
                </a:solidFill>
              </a:rPr>
              <a:t>Хеширане на купони за отстъпка в базата от данни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9"/>
          <p:cNvSpPr txBox="1"/>
          <p:nvPr>
            <p:ph type="title"/>
          </p:nvPr>
        </p:nvSpPr>
        <p:spPr>
          <a:xfrm>
            <a:off x="276075" y="19675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SzPts val="3100"/>
              <a:buChar char="❏"/>
            </a:pPr>
            <a:r>
              <a:rPr b="1" i="1" lang="bg" sz="2470"/>
              <a:t>Forged Coupon - </a:t>
            </a:r>
            <a:r>
              <a:rPr i="1" lang="bg" sz="2000">
                <a:solidFill>
                  <a:schemeClr val="dk2"/>
                </a:solidFill>
              </a:rPr>
              <a:t>Forging a Coupon with 80% discount</a:t>
            </a:r>
            <a:endParaRPr i="1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●"/>
            </a:pPr>
            <a:r>
              <a:rPr lang="bg" sz="2300">
                <a:solidFill>
                  <a:schemeClr val="dk1"/>
                </a:solidFill>
              </a:rPr>
              <a:t>Предивикатеството е да се откраднат нечии лични данни, без да използвате инжекция.</a:t>
            </a:r>
            <a:endParaRPr sz="23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</a:endParaRPr>
          </a:p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●"/>
            </a:pPr>
            <a:r>
              <a:rPr lang="bg" sz="2300">
                <a:solidFill>
                  <a:schemeClr val="dk1"/>
                </a:solidFill>
              </a:rPr>
              <a:t>Как да го предотвратим?</a:t>
            </a:r>
            <a:endParaRPr sz="23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Roboto"/>
              <a:buChar char="○"/>
            </a:pPr>
            <a:r>
              <a:rPr lang="bg" sz="2100">
                <a:solidFill>
                  <a:schemeClr val="dk1"/>
                </a:solidFill>
              </a:rPr>
              <a:t>Прилагане на стабилна програма за защита на данните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○"/>
            </a:pPr>
            <a:r>
              <a:rPr lang="bg" sz="2100">
                <a:solidFill>
                  <a:schemeClr val="dk1"/>
                </a:solidFill>
              </a:rPr>
              <a:t>Провеждане на редовни оценки на защитата на данните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○"/>
            </a:pPr>
            <a:r>
              <a:rPr lang="bg" sz="2100">
                <a:solidFill>
                  <a:schemeClr val="dk1"/>
                </a:solidFill>
              </a:rPr>
              <a:t>Криптиране на чувствителните данни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0"/>
          <p:cNvSpPr txBox="1"/>
          <p:nvPr>
            <p:ph type="title"/>
          </p:nvPr>
        </p:nvSpPr>
        <p:spPr>
          <a:xfrm>
            <a:off x="276075" y="19675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4175" lvl="0" marL="457200" rtl="0" algn="l">
              <a:spcBef>
                <a:spcPts val="0"/>
              </a:spcBef>
              <a:spcAft>
                <a:spcPts val="0"/>
              </a:spcAft>
              <a:buSzPts val="2450"/>
              <a:buChar char="❏"/>
            </a:pPr>
            <a:r>
              <a:rPr b="1" i="1" lang="bg" sz="2450"/>
              <a:t>GDPR Data Theft</a:t>
            </a:r>
            <a:endParaRPr b="1" i="1" sz="245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ctrTitle"/>
          </p:nvPr>
        </p:nvSpPr>
        <p:spPr>
          <a:xfrm>
            <a:off x="50" y="0"/>
            <a:ext cx="9144000" cy="514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i="1" lang="bg" sz="5180"/>
              <a:t>Благодарим </a:t>
            </a:r>
            <a:endParaRPr b="1" i="1" sz="518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i="1" lang="bg" sz="5180"/>
              <a:t>за </a:t>
            </a:r>
            <a:endParaRPr b="1" i="1" sz="518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i="1" lang="bg" sz="5180"/>
              <a:t>вниманието!</a:t>
            </a:r>
            <a:endParaRPr b="1" i="1" sz="378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