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556653-6123-4FE4-861F-5F9583BF59B0}" type="datetimeFigureOut">
              <a:rPr lang="en-US"/>
              <a:t>29-Mar-24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EEB602-95FC-483A-B12D-216A7AD7EA2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EEB602-95FC-483A-B12D-216A7AD7EA2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31E321-313B-012F-203E-B5E6ED676F8E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31E321-313B-012F-203E-B5E6ED676F8E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7F282E-55F5-4803-B60F-09BA4600E538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7F282E-55F5-4803-B60F-09BA4600E538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43413D-BA96-5F13-10EC-9D6C7B1956BB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59EE8B-BA3C-605C-4B15-9C4DBF6FF056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59EE8B-BA3C-605C-4B15-9C4DBF6FF056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14CB64-9E3E-F1C1-7D67-865809C95948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968729-B9D4-A4CF-7210-872E307D8AC7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EDD082-B20C-F671-79CE-5426405F2557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7F282E-55F5-4803-B60F-09BA4600E538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0C8DFF-52B1-F258-385B-D96199022842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1314CA-9752-0D91-9D22-4D0C460190C2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87DEA3-9735-32D6-C011-8522EDA6AF65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895415-EC0F-E2F0-351B-22CE2A74B049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E81E64-92AD-5949-64BC-E38C9B0B1354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D053A7-2DFC-BDEF-BF94-68424D30CD8E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243432-E95D-B10E-E3B6-0E584DAC787C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EEB602-95FC-483A-B12D-216A7AD7EA2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EEB602-95FC-483A-B12D-216A7AD7EA2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786DDA-B626-9616-8BBA-93D26B726C27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7"/>
          </a:xfrm>
          <a:custGeom>
            <a:avLst/>
            <a:gdLst/>
            <a:ahLst/>
            <a:cxnLst/>
            <a:rect l="0" t="0" r="r" b="b"/>
            <a:pathLst>
              <a:path w="2" h="2" extrusionOk="0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>
          <a:xfrm>
            <a:off x="8197353" y="6309360"/>
            <a:ext cx="2151134" cy="457200"/>
          </a:xfrm>
        </p:spPr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 bwMode="auto"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277965" y="507037"/>
            <a:ext cx="1571626" cy="5339932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933699" y="524373"/>
            <a:ext cx="5959577" cy="5322596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77965" y="6296615"/>
            <a:ext cx="2505996" cy="365125"/>
          </a:xfrm>
        </p:spPr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933699" y="6296615"/>
            <a:ext cx="5959577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>
            <a:cxnSpLocks/>
          </p:cNvCxnSpPr>
          <p:nvPr/>
        </p:nvCxnSpPr>
        <p:spPr bwMode="auto"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 userDrawn="1"/>
        </p:nvSpPr>
        <p:spPr bwMode="auto"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 bwMode="auto">
          <a:xfrm>
            <a:off x="787399" y="2916772"/>
            <a:ext cx="6622818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8379537" y="6309360"/>
            <a:ext cx="1885598" cy="457200"/>
          </a:xfrm>
        </p:spPr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wo Conten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Click to add title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 bwMode="auto">
          <a:xfrm>
            <a:off x="648935" y="1646102"/>
            <a:ext cx="3819652" cy="4160519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ooter Placeholder 29"/>
          <p:cNvSpPr>
            <a:spLocks noGrp="1"/>
          </p:cNvSpPr>
          <p:nvPr>
            <p:ph type="ftr" sz="quarter" idx="11"/>
          </p:nvPr>
        </p:nvSpPr>
        <p:spPr bwMode="auto"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Date Placeholder 28"/>
          <p:cNvSpPr>
            <a:spLocks noGrp="1"/>
          </p:cNvSpPr>
          <p:nvPr>
            <p:ph type="dt" sz="half" idx="10"/>
          </p:nvPr>
        </p:nvSpPr>
        <p:spPr bwMode="auto"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12" name="Slide Number Placeholder 30"/>
          <p:cNvSpPr>
            <a:spLocks noGrp="1"/>
          </p:cNvSpPr>
          <p:nvPr>
            <p:ph type="sldNum" sz="quarter" idx="12"/>
          </p:nvPr>
        </p:nvSpPr>
        <p:spPr bwMode="auto"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9" hasCustomPrompt="1"/>
          </p:nvPr>
        </p:nvSpPr>
        <p:spPr bwMode="auto">
          <a:xfrm>
            <a:off x="4679660" y="1646102"/>
            <a:ext cx="6863403" cy="4160519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/>
          <p:nvPr userDrawn="1"/>
        </p:nvSpPr>
        <p:spPr bwMode="auto"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CLICK TO ADD TITLE</a:t>
            </a:r>
            <a:endParaRPr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pPr>
              <a:defRPr/>
            </a:pPr>
            <a:r>
              <a:rPr lang="en-US"/>
              <a:t>Click to add text</a:t>
            </a:r>
            <a:endParaRPr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11"/>
          </p:nvPr>
        </p:nvSpPr>
        <p:spPr bwMode="auto"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8" name="Rectangle 17"/>
          <p:cNvSpPr/>
          <p:nvPr userDrawn="1"/>
        </p:nvSpPr>
        <p:spPr bwMode="auto"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10"/>
          </p:nvPr>
        </p:nvSpPr>
        <p:spPr bwMode="auto">
          <a:xfrm>
            <a:off x="7377730" y="6309360"/>
            <a:ext cx="2736329" cy="457200"/>
          </a:xfrm>
        </p:spPr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20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/>
          <p:cNvSpPr/>
          <p:nvPr userDrawn="1"/>
        </p:nvSpPr>
        <p:spPr bwMode="auto"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 userDrawn="1"/>
        </p:nvSpPr>
        <p:spPr bwMode="auto">
          <a:xfrm>
            <a:off x="0" y="825688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4400">
                <a:solidFill>
                  <a:schemeClr val="bg1"/>
                </a:solidFill>
              </a:rPr>
              <a:t>CLICK TO ADD TITLE</a:t>
            </a:r>
            <a:endParaRPr/>
          </a:p>
        </p:txBody>
      </p:sp>
      <p:sp>
        <p:nvSpPr>
          <p:cNvPr id="56" name="Rectangle 55"/>
          <p:cNvSpPr/>
          <p:nvPr userDrawn="1"/>
        </p:nvSpPr>
        <p:spPr bwMode="auto">
          <a:xfrm>
            <a:off x="-1" y="889696"/>
            <a:ext cx="1070775" cy="507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 userDrawn="1"/>
        </p:nvSpPr>
        <p:spPr bwMode="auto"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 userDrawn="1"/>
        </p:nvSpPr>
        <p:spPr bwMode="auto"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1119516" y="896046"/>
            <a:ext cx="1070775" cy="50777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5376670" y="705114"/>
            <a:ext cx="6172412" cy="2403846"/>
          </a:xfrm>
        </p:spPr>
        <p:txBody>
          <a:bodyPr anchor="b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376670" y="3749040"/>
            <a:ext cx="6172411" cy="234696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76667" y="658998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376668" y="1116199"/>
            <a:ext cx="6166422" cy="206212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cap="all" spc="1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130000"/>
              </a:lnSpc>
              <a:spcBef>
                <a:spcPts val="930"/>
              </a:spcBef>
              <a:buFont typeface="Corbe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376670" y="4102370"/>
            <a:ext cx="6166418" cy="206654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auto"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5CD215-1C45-48A0-8534-39FFE8A7C95A}" type="datetime1">
              <a:rPr lang="en-US"/>
              <a:t>29-Mar-24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 useBgFill="1">
        <p:nvSpPr>
          <p:cNvPr id="6" name="Rectangle 5"/>
          <p:cNvSpPr/>
          <p:nvPr userDrawn="1"/>
        </p:nvSpPr>
        <p:spPr bwMode="auto"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25688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1" y="889696"/>
            <a:ext cx="1070775" cy="5077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119516" y="896046"/>
            <a:ext cx="1070775" cy="50777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>
          <a:xfrm>
            <a:off x="8753015" y="6309360"/>
            <a:ext cx="1734206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 bwMode="auto">
          <a:xfrm>
            <a:off x="638818" y="6309360"/>
            <a:ext cx="6993867" cy="457200"/>
          </a:xfrm>
        </p:spPr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0" y="0"/>
            <a:ext cx="8248592" cy="6857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834997" y="6309360"/>
            <a:ext cx="1645920" cy="457200"/>
          </a:xfrm>
        </p:spPr>
        <p:txBody>
          <a:bodyPr/>
          <a:lstStyle/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9/8/20XX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914400">
        <a:lnSpc>
          <a:spcPct val="150000"/>
        </a:lnSpc>
        <a:spcBef>
          <a:spcPts val="0"/>
        </a:spcBef>
        <a:buNone/>
        <a:defRPr sz="3600" b="1" spc="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40000"/>
        </a:lnSpc>
        <a:spcBef>
          <a:spcPts val="930"/>
        </a:spcBef>
        <a:buFont typeface="Corbel"/>
        <a:buNone/>
        <a:defRPr sz="1800" b="1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40000"/>
        </a:lnSpc>
        <a:spcBef>
          <a:spcPts val="930"/>
        </a:spcBef>
        <a:buFont typeface="Corbel"/>
        <a:buNone/>
        <a:defRPr sz="1600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>
        <a:lnSpc>
          <a:spcPct val="140000"/>
        </a:lnSpc>
        <a:spcBef>
          <a:spcPts val="930"/>
        </a:spcBef>
        <a:buFont typeface="Corbel"/>
        <a:buChar char="–"/>
        <a:defRPr sz="1400" i="1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>
        <a:lnSpc>
          <a:spcPct val="140000"/>
        </a:lnSpc>
        <a:spcBef>
          <a:spcPts val="930"/>
        </a:spcBef>
        <a:buFont typeface="Corbel"/>
        <a:buChar char="–"/>
        <a:defRPr sz="1400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>
        <a:lnSpc>
          <a:spcPct val="140000"/>
        </a:lnSpc>
        <a:spcBef>
          <a:spcPts val="930"/>
        </a:spcBef>
        <a:buFont typeface="Corbel"/>
        <a:buChar char="–"/>
        <a:defRPr sz="1400" i="1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 i="1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 i="1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33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57337598/in-typescript-what-do-extends-keyof-and-in-keyof-mean" TargetMode="External"/><Relationship Id="rId7" Type="http://schemas.openxmlformats.org/officeDocument/2006/relationships/hyperlink" Target="https://stackoverflow.com/questions/66993264/what-does-the-as-const-mean-in-typescript-and-what-is-its-use-case" TargetMode="External"/><Relationship Id="rId2" Type="http://schemas.openxmlformats.org/officeDocument/2006/relationships/hyperlink" Target="https://www.typescriptlang.org/docs/handbook/2/object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eveloper.mozilla.org/en-US/docs/Web/JavaScript/Reference/Operators/Optional_chaining" TargetMode="External"/><Relationship Id="rId5" Type="http://schemas.openxmlformats.org/officeDocument/2006/relationships/hyperlink" Target="https://basarat.gitbook.io/typescript/recap/null-undefined" TargetMode="External"/><Relationship Id="rId4" Type="http://schemas.openxmlformats.org/officeDocument/2006/relationships/hyperlink" Target="https://medium.com/@islizeqiang/unlocking-the-magic-of-infer-in-typescript-571d4082bc8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 bwMode="auto"/>
        <p:txBody>
          <a:bodyPr vert="horz" lIns="109728" tIns="109728" rIns="109728" bIns="91440" rtlCol="0" anchor="ctr">
            <a:normAutofit/>
          </a:bodyPr>
          <a:lstStyle/>
          <a:p>
            <a:pPr algn="ctr">
              <a:defRPr/>
            </a:pPr>
            <a:r>
              <a:rPr lang="ru-RU" dirty="0"/>
              <a:t>Обзор на </a:t>
            </a:r>
            <a:r>
              <a:rPr lang="ru-RU" dirty="0" err="1"/>
              <a:t>сложните</a:t>
            </a:r>
            <a:r>
              <a:rPr lang="ru-RU" dirty="0"/>
              <a:t> </a:t>
            </a:r>
            <a:r>
              <a:rPr lang="ru-RU" dirty="0" err="1"/>
              <a:t>типове</a:t>
            </a:r>
            <a:r>
              <a:rPr lang="ru-RU" dirty="0"/>
              <a:t> в TS</a:t>
            </a:r>
            <a:endParaRPr lang="en-US" dirty="0"/>
          </a:p>
        </p:txBody>
      </p:sp>
      <p:sp>
        <p:nvSpPr>
          <p:cNvPr id="382689654" name="TextBox 382689653"/>
          <p:cNvSpPr txBox="1"/>
          <p:nvPr/>
        </p:nvSpPr>
        <p:spPr bwMode="auto">
          <a:xfrm>
            <a:off x="3042907" y="4678455"/>
            <a:ext cx="6106185" cy="9925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dirty="0" err="1">
                <a:solidFill>
                  <a:schemeClr val="bg1"/>
                </a:solidFill>
              </a:rPr>
              <a:t>Изготвено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от</a:t>
            </a:r>
            <a:r>
              <a:rPr dirty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dirty="0" err="1">
                <a:solidFill>
                  <a:schemeClr val="bg1"/>
                </a:solidFill>
              </a:rPr>
              <a:t>Калин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Лалов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Дамян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Хинков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Мирослав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Маджаров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sz="4800"/>
              <a:t>AS CONST</a:t>
            </a: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3876449"/>
            <a:ext cx="12192000" cy="79248"/>
          </a:xfrm>
          <a:prstGeom prst="rect">
            <a:avLst/>
          </a:prstGeom>
        </p:spPr>
      </p:pic>
      <p:pic>
        <p:nvPicPr>
          <p:cNvPr id="1947524626" name="Picture 194752462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2919" y="1887538"/>
            <a:ext cx="4133493" cy="1519666"/>
          </a:xfrm>
          <a:prstGeom prst="rect">
            <a:avLst/>
          </a:prstGeom>
        </p:spPr>
      </p:pic>
      <p:pic>
        <p:nvPicPr>
          <p:cNvPr id="1437150266" name="Picture 143715026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95344" y="1991818"/>
            <a:ext cx="6196248" cy="1415386"/>
          </a:xfrm>
          <a:prstGeom prst="rect">
            <a:avLst/>
          </a:prstGeom>
        </p:spPr>
      </p:pic>
      <p:pic>
        <p:nvPicPr>
          <p:cNvPr id="465869285" name="Picture 46586928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5855" y="4191997"/>
            <a:ext cx="5299489" cy="943743"/>
          </a:xfrm>
          <a:prstGeom prst="rect">
            <a:avLst/>
          </a:prstGeom>
        </p:spPr>
      </p:pic>
      <p:pic>
        <p:nvPicPr>
          <p:cNvPr id="1567714598" name="Picture 156771459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06489" y="5334044"/>
            <a:ext cx="11779019" cy="4216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sz="4800" dirty="0"/>
              <a:t>AS CONST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342943"/>
            <a:ext cx="12192000" cy="2595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" y="3938796"/>
            <a:ext cx="7562851" cy="2160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1" y="3876449"/>
            <a:ext cx="12192000" cy="79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6351" y="-25751"/>
            <a:ext cx="5515650" cy="1231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0748" y="3474728"/>
            <a:ext cx="7275039" cy="3393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66995" y="0"/>
            <a:ext cx="5714168" cy="33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6992" y="-21633"/>
            <a:ext cx="5709439" cy="1231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8794232" y="194101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+mj-lt"/>
              </a:rPr>
              <a:t>Null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972492" y="226834"/>
            <a:ext cx="389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+mj-lt"/>
              </a:rPr>
              <a:t>Undefined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66995" y="1870546"/>
            <a:ext cx="57141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/>
              <a:t>Нещо не е било инициализирано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867884" y="1872308"/>
            <a:ext cx="53293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/>
              <a:t>Нещо не е </a:t>
            </a:r>
            <a:r>
              <a:rPr lang="bg-BG" sz="3200"/>
              <a:t>налично в момента</a:t>
            </a:r>
            <a:endParaRPr lang="ru-RU" sz="3200"/>
          </a:p>
        </p:txBody>
      </p:sp>
      <p:pic>
        <p:nvPicPr>
          <p:cNvPr id="2069498786" name="Picture 206949878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66995" y="3474728"/>
            <a:ext cx="8047822" cy="344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776434" y="-21635"/>
            <a:ext cx="91448" cy="3450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rot="5400000">
            <a:off x="6046950" y="-2670323"/>
            <a:ext cx="98097" cy="12192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66994" y="3527097"/>
            <a:ext cx="10010500" cy="268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6949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949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6949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49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8675" y="3474728"/>
            <a:ext cx="5666080" cy="33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6995" y="0"/>
            <a:ext cx="5714168" cy="33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66992" y="-21633"/>
            <a:ext cx="11125008" cy="1231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8477640" y="194101"/>
            <a:ext cx="2109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+mj-lt"/>
              </a:rPr>
              <a:t>Never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197563" y="194101"/>
            <a:ext cx="345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+mj-lt"/>
              </a:rPr>
              <a:t>Void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64630" y="1314527"/>
            <a:ext cx="57141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3200"/>
              <a:t>Л</a:t>
            </a:r>
            <a:r>
              <a:rPr lang="ru-RU" sz="3200"/>
              <a:t>ипса на стойност, обикновено се използва за функции, които не връщат стойност.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865250" y="1346382"/>
            <a:ext cx="5385180" cy="1067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/>
              <a:t>Аналог на </a:t>
            </a:r>
            <a:r>
              <a:rPr lang="ru-RU" sz="3200" dirty="0" err="1"/>
              <a:t>празното</a:t>
            </a:r>
            <a:endParaRPr lang="ru-RU" sz="3200" dirty="0"/>
          </a:p>
          <a:p>
            <a:pPr algn="ctr">
              <a:defRPr/>
            </a:pPr>
            <a:r>
              <a:rPr lang="ru-RU" sz="3200" dirty="0"/>
              <a:t>множество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78800" y="-21635"/>
            <a:ext cx="89082" cy="6879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5400000">
            <a:off x="6046950" y="-2670323"/>
            <a:ext cx="98097" cy="12192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88675" y="4549637"/>
            <a:ext cx="5666080" cy="134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865251" y="3474728"/>
            <a:ext cx="5187318" cy="349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91439"/>
            <a:ext cx="12192000" cy="1168739"/>
          </a:xfrm>
        </p:spPr>
        <p:txBody>
          <a:bodyPr/>
          <a:lstStyle/>
          <a:p>
            <a:pPr algn="ctr">
              <a:defRPr/>
            </a:pPr>
            <a:r>
              <a:rPr lang="bg-BG" sz="4000"/>
              <a:t>Оператор </a:t>
            </a:r>
            <a:r>
              <a:rPr lang="en-US" sz="4000"/>
              <a:t>Non-null Assertion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767381"/>
            <a:ext cx="12192000" cy="33232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4541829"/>
            <a:ext cx="12192000" cy="231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4800"/>
              <a:t>Н</a:t>
            </a:r>
            <a:r>
              <a:rPr lang="ru-RU" sz="4800" i="0"/>
              <a:t>езадължителн</a:t>
            </a:r>
            <a:r>
              <a:rPr lang="bg-BG" sz="4800" i="0"/>
              <a:t>и свойс</a:t>
            </a:r>
            <a:r>
              <a:rPr lang="bg-BG" sz="4800"/>
              <a:t>тва</a:t>
            </a:r>
            <a:endParaRPr lang="en-US" sz="4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95412" y="1371600"/>
            <a:ext cx="94011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4800"/>
              <a:t>Н</a:t>
            </a:r>
            <a:r>
              <a:rPr lang="ru-RU" sz="4800" i="0"/>
              <a:t>езадължителн</a:t>
            </a:r>
            <a:r>
              <a:rPr lang="bg-BG" sz="4800" i="0"/>
              <a:t>и свойс</a:t>
            </a:r>
            <a:r>
              <a:rPr lang="bg-BG" sz="4800"/>
              <a:t>тва</a:t>
            </a:r>
            <a:endParaRPr lang="en-US" sz="4800"/>
          </a:p>
        </p:txBody>
      </p:sp>
      <p:sp>
        <p:nvSpPr>
          <p:cNvPr id="10" name="TextBox 9"/>
          <p:cNvSpPr txBox="1"/>
          <p:nvPr/>
        </p:nvSpPr>
        <p:spPr bwMode="auto">
          <a:xfrm>
            <a:off x="914400" y="1661787"/>
            <a:ext cx="1036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/>
              <a:t>Съюз от даден примитивен тип и </a:t>
            </a:r>
            <a:r>
              <a:rPr lang="en-US" sz="3200"/>
              <a:t>undefined.</a:t>
            </a:r>
            <a:endParaRPr lang="ru-RU" sz="3200"/>
          </a:p>
        </p:txBody>
      </p:sp>
      <p:pic>
        <p:nvPicPr>
          <p:cNvPr id="992852727" name="Picture 9928527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9375" y="2345017"/>
            <a:ext cx="3194632" cy="1612823"/>
          </a:xfrm>
          <a:prstGeom prst="rect">
            <a:avLst/>
          </a:prstGeom>
        </p:spPr>
      </p:pic>
      <p:pic>
        <p:nvPicPr>
          <p:cNvPr id="1585174656" name="Picture 158517465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14024" y="4473014"/>
            <a:ext cx="3725333" cy="12326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91439"/>
            <a:ext cx="12192000" cy="1168739"/>
          </a:xfrm>
        </p:spPr>
        <p:txBody>
          <a:bodyPr/>
          <a:lstStyle/>
          <a:p>
            <a:pPr>
              <a:defRPr/>
            </a:pPr>
            <a:r>
              <a:rPr lang="ru-RU" sz="4000" i="0"/>
              <a:t>Незадължителн</a:t>
            </a:r>
            <a:r>
              <a:rPr lang="bg-BG" sz="4000"/>
              <a:t>о</a:t>
            </a:r>
            <a:r>
              <a:rPr lang="ru-RU" sz="4000" i="0"/>
              <a:t> верижно свързване</a:t>
            </a:r>
            <a:endParaRPr lang="en-US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364818"/>
            <a:ext cx="100393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3970966"/>
            <a:ext cx="12181804" cy="1711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6046952" y="-2541858"/>
            <a:ext cx="98097" cy="12192003"/>
          </a:xfrm>
          <a:prstGeom prst="rect">
            <a:avLst/>
          </a:prstGeom>
        </p:spPr>
      </p:pic>
      <p:pic>
        <p:nvPicPr>
          <p:cNvPr id="10" name="Graphic 9" descr="Comment Add outlin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1566655" y="4483237"/>
            <a:ext cx="505370" cy="505370"/>
          </a:xfrm>
          <a:prstGeom prst="rect">
            <a:avLst/>
          </a:prstGeom>
        </p:spPr>
      </p:pic>
      <p:pic>
        <p:nvPicPr>
          <p:cNvPr id="12" name="Graphic 11" descr="Comment Important outlin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9533980" y="4104093"/>
            <a:ext cx="505370" cy="505370"/>
          </a:xfrm>
          <a:prstGeom prst="rect">
            <a:avLst/>
          </a:prstGeom>
        </p:spPr>
      </p:pic>
      <p:pic>
        <p:nvPicPr>
          <p:cNvPr id="14" name="Graphic 13" descr="Comment Like outline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1566655" y="5177048"/>
            <a:ext cx="505370" cy="505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9127" y="923635"/>
            <a:ext cx="9947564" cy="49789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800">
                <a:solidFill>
                  <a:schemeClr val="bg2"/>
                </a:solidFill>
              </a:rPr>
              <a:t>Типови оператори</a:t>
            </a:r>
            <a:endParaRPr lang="en-US" sz="4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sz="4800"/>
              <a:t>Keyof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37398" y="1533525"/>
            <a:ext cx="5191125" cy="3790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86082" y="5324475"/>
            <a:ext cx="6124575" cy="415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bg-BG" sz="4800"/>
              <a:t>Съдържание</a:t>
            </a:r>
            <a:endParaRPr lang="en-US" sz="48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 bwMode="auto"/>
        <p:txBody>
          <a:bodyPr>
            <a:normAutofit fontScale="62500" lnSpcReduction="20000"/>
          </a:bodyPr>
          <a:lstStyle/>
          <a:p>
            <a:pPr marL="342900" indent="-342900">
              <a:buFont typeface="Courier New"/>
              <a:buChar char="o"/>
              <a:defRPr/>
            </a:pPr>
            <a:r>
              <a:rPr lang="bg-BG" dirty="0"/>
              <a:t>Интерфейси (</a:t>
            </a:r>
            <a:r>
              <a:rPr lang="en-US" dirty="0"/>
              <a:t>Interfaces)</a:t>
            </a:r>
            <a:r>
              <a:rPr lang="bg-BG" dirty="0"/>
              <a:t> </a:t>
            </a:r>
            <a:endParaRPr lang="en-US" dirty="0"/>
          </a:p>
          <a:p>
            <a:pPr marL="342900" indent="-342900">
              <a:buFont typeface="Courier New"/>
              <a:buChar char="o"/>
              <a:defRPr/>
            </a:pPr>
            <a:r>
              <a:rPr lang="bg-BG" dirty="0"/>
              <a:t>Типови псевдоними (</a:t>
            </a:r>
            <a:r>
              <a:rPr lang="en-US" dirty="0"/>
              <a:t>type aliases)</a:t>
            </a:r>
            <a:r>
              <a:rPr lang="bg-BG" dirty="0"/>
              <a:t> </a:t>
            </a:r>
            <a:endParaRPr lang="en-US" dirty="0"/>
          </a:p>
          <a:p>
            <a:pPr marL="342900" indent="-342900">
              <a:buFont typeface="Courier New"/>
              <a:buChar char="o"/>
              <a:defRPr/>
            </a:pPr>
            <a:r>
              <a:rPr lang="bg-BG" dirty="0"/>
              <a:t>Литерали (</a:t>
            </a:r>
            <a:r>
              <a:rPr lang="en-US" dirty="0"/>
              <a:t>Literal types and "as const“)</a:t>
            </a:r>
            <a:r>
              <a:rPr lang="bg-BG" dirty="0"/>
              <a:t> </a:t>
            </a:r>
            <a:endParaRPr dirty="0"/>
          </a:p>
          <a:p>
            <a:pPr marL="342900" indent="-342900">
              <a:buFont typeface="Courier New"/>
              <a:buChar char="o"/>
              <a:defRPr/>
            </a:pPr>
            <a:r>
              <a:rPr lang="bg-BG" dirty="0"/>
              <a:t>"</a:t>
            </a:r>
            <a:r>
              <a:rPr lang="en-US" dirty="0"/>
              <a:t>null", "undefined", </a:t>
            </a:r>
            <a:br>
              <a:rPr lang="bg-BG" dirty="0"/>
            </a:br>
            <a:r>
              <a:rPr lang="en-US" dirty="0"/>
              <a:t>"void", "never",</a:t>
            </a:r>
            <a:r>
              <a:rPr lang="bg-BG" dirty="0"/>
              <a:t> </a:t>
            </a:r>
            <a:r>
              <a:rPr lang="en-US" dirty="0"/>
              <a:t>non-null assertion</a:t>
            </a:r>
            <a:r>
              <a:rPr lang="bg-BG" dirty="0"/>
              <a:t> </a:t>
            </a:r>
            <a:endParaRPr lang="en-US" dirty="0"/>
          </a:p>
          <a:p>
            <a:pPr marL="342900" indent="-342900">
              <a:buFont typeface="Courier New"/>
              <a:buChar char="o"/>
              <a:defRPr/>
            </a:pPr>
            <a:r>
              <a:rPr lang="bg-BG" dirty="0"/>
              <a:t>Незадължителни свойства и незадължително верижно свързване </a:t>
            </a:r>
            <a:endParaRPr dirty="0"/>
          </a:p>
          <a:p>
            <a:pPr marL="342900" indent="-342900">
              <a:buFont typeface="Courier New"/>
              <a:buChar char="o"/>
              <a:defRPr/>
            </a:pPr>
            <a:r>
              <a:rPr lang="bg-BG" dirty="0"/>
              <a:t>Типови оператори (</a:t>
            </a:r>
            <a:r>
              <a:rPr lang="en-US" dirty="0" err="1"/>
              <a:t>keyof</a:t>
            </a:r>
            <a:r>
              <a:rPr lang="en-US" dirty="0"/>
              <a:t>, in </a:t>
            </a:r>
            <a:r>
              <a:rPr lang="en-US" dirty="0" err="1"/>
              <a:t>keyof</a:t>
            </a:r>
            <a:r>
              <a:rPr lang="en-US" dirty="0"/>
              <a:t>, infer)</a:t>
            </a:r>
            <a:r>
              <a:rPr lang="bg-BG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sz="4800"/>
              <a:t>In keyof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57423" y="1347368"/>
            <a:ext cx="7677150" cy="46618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sz="4800"/>
              <a:t>Infer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66825" y="3897618"/>
            <a:ext cx="965835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66825" y="2065033"/>
            <a:ext cx="95726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24112" y="1751798"/>
            <a:ext cx="7343775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24112" y="3263608"/>
            <a:ext cx="6753225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8935" y="91439"/>
            <a:ext cx="10900146" cy="1168739"/>
          </a:xfrm>
        </p:spPr>
        <p:txBody>
          <a:bodyPr/>
          <a:lstStyle/>
          <a:p>
            <a:pPr algn="ctr">
              <a:defRPr/>
            </a:pPr>
            <a:r>
              <a:rPr lang="en-US" sz="4800"/>
              <a:t>Infer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7FAA-A4BF-E409-6200-E534BD09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Източници: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8D4B6-548B-4A4A-A40E-6F4B58407E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8783" y="1539569"/>
            <a:ext cx="11921582" cy="452387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https://www.typescriptlang.org/docs/handbook/2/objects.html</a:t>
            </a:r>
            <a:br>
              <a:rPr lang="bg-BG" dirty="0"/>
            </a:br>
            <a:br>
              <a:rPr lang="en-US" dirty="0"/>
            </a:br>
            <a:r>
              <a:rPr lang="en-US" dirty="0">
                <a:hlinkClick r:id="rId3"/>
              </a:rPr>
              <a:t>https://stackoverflow.com/questions/57337598/in-typescript-what-do-extends-keyof-and-in-keyof-mean</a:t>
            </a:r>
            <a:br>
              <a:rPr lang="bg-BG" dirty="0"/>
            </a:br>
            <a:br>
              <a:rPr lang="en-US" dirty="0"/>
            </a:br>
            <a:r>
              <a:rPr lang="en-US" dirty="0">
                <a:hlinkClick r:id="rId4"/>
              </a:rPr>
              <a:t>https://medium.com/@islizeqiang/unlocking-the-magic-of-infer-in-typescript-571d4082bc80</a:t>
            </a:r>
            <a:br>
              <a:rPr lang="bg-BG" dirty="0"/>
            </a:br>
            <a:br>
              <a:rPr lang="en-US" dirty="0"/>
            </a:br>
            <a:r>
              <a:rPr lang="en-US" dirty="0">
                <a:hlinkClick r:id="rId5"/>
              </a:rPr>
              <a:t>https://basarat.gitbook.io/typescript/recap/null-undefined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6"/>
              </a:rPr>
              <a:t>https://developer.mozilla.org/en-US/docs/Web/JavaScript/Reference/Operators/Optional_chaining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7"/>
              </a:rPr>
              <a:t>https://stackoverflow.com/questions/66993264/what-does-the-as-const-mean-in-typescript-and-what-is-its-use-case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1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9C26-9DF8-18A5-A3E3-06CAB1B80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7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bg-BG" sz="4800"/>
              <a:t>Интерфейси</a:t>
            </a:r>
            <a:endParaRPr lang="en-US" sz="48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648935" y="1459447"/>
            <a:ext cx="8570567" cy="177870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/>
              <a:t>Представлява “договор” от какво се съдържа в един обект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bg-BG"/>
              <a:t>Не съдържат имплементация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bg-BG"/>
              <a:t>Единствено могат да дефинират обекти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8935" y="3550702"/>
            <a:ext cx="4292181" cy="2530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088589"/>
            <a:ext cx="8155709" cy="57774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0" y="189453"/>
            <a:ext cx="8155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4800" b="1">
                <a:latin typeface="+mj-lt"/>
              </a:rPr>
              <a:t>Интерфейси</a:t>
            </a:r>
            <a:endParaRPr lang="en-US" sz="4800" b="1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55709" y="2828835"/>
            <a:ext cx="40362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bg-BG" sz="3200" b="1"/>
              <a:t>Наследяване и имплементиране</a:t>
            </a:r>
            <a:endParaRPr lang="en-US" sz="3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1474" y="91439"/>
            <a:ext cx="10987607" cy="1168739"/>
          </a:xfrm>
        </p:spPr>
        <p:txBody>
          <a:bodyPr/>
          <a:lstStyle/>
          <a:p>
            <a:pPr algn="ctr">
              <a:defRPr/>
            </a:pPr>
            <a:r>
              <a:rPr lang="bg-BG" sz="4800"/>
              <a:t>Декларационно сливане</a:t>
            </a:r>
            <a:endParaRPr lang="en-US" sz="48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/>
        </p:blipFill>
        <p:spPr bwMode="auto">
          <a:xfrm>
            <a:off x="0" y="1390650"/>
            <a:ext cx="8164945" cy="466348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26744" y="1390650"/>
            <a:ext cx="3965256" cy="372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05559" y="1576385"/>
            <a:ext cx="3876675" cy="3705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9637" y="1852611"/>
            <a:ext cx="4000500" cy="3152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1474" y="91439"/>
            <a:ext cx="10987607" cy="1168739"/>
          </a:xfrm>
        </p:spPr>
        <p:txBody>
          <a:bodyPr/>
          <a:lstStyle/>
          <a:p>
            <a:pPr algn="ctr">
              <a:defRPr/>
            </a:pPr>
            <a:r>
              <a:rPr lang="bg-BG" sz="4800"/>
              <a:t>Декларационно сливане</a:t>
            </a:r>
            <a:endParaRPr lang="en-US"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bg-BG" sz="4800"/>
              <a:t>Типови псевдоними</a:t>
            </a:r>
            <a:endParaRPr lang="en-US" sz="4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6782" y="2159659"/>
            <a:ext cx="6062144" cy="3892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42442" y="1420729"/>
            <a:ext cx="69627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bg-BG" sz="4800"/>
              <a:t>Типови псевдоними</a:t>
            </a:r>
            <a:endParaRPr lang="en-US" sz="4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3685" y="2548725"/>
            <a:ext cx="7441833" cy="2522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8934" y="1380093"/>
            <a:ext cx="7973053" cy="1296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2581394"/>
            <a:ext cx="12192000" cy="760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4994772"/>
            <a:ext cx="12192000" cy="76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860079" y="704201"/>
            <a:ext cx="2164390" cy="24331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6106293"/>
            <a:ext cx="12192000" cy="760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995518" y="2792052"/>
            <a:ext cx="2956951" cy="20871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6106293"/>
            <a:ext cx="121920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76077" y="5316802"/>
            <a:ext cx="8245910" cy="12964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027020" y="5070853"/>
            <a:ext cx="1830508" cy="1830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bg-BG" sz="4800"/>
              <a:t>Литерали</a:t>
            </a:r>
            <a:endParaRPr lang="en-US" sz="4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72057" y="4548940"/>
            <a:ext cx="9647886" cy="1541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72057" y="1431616"/>
            <a:ext cx="4636655" cy="226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91254" y="3023771"/>
            <a:ext cx="7857500" cy="53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Arial"/>
        <a:cs typeface="Arial"/>
      </a:majorFont>
      <a:minorFont>
        <a:latin typeface="Meiryo"/>
        <a:ea typeface="Arial"/>
        <a:cs typeface="Arial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{685E0B33-AA14-4C3E-B8F8-B50C89A57313}tf56000440_win32</Template>
  <TotalTime>13</TotalTime>
  <Words>294</Words>
  <Application>Microsoft Office PowerPoint</Application>
  <DocSecurity>0</DocSecurity>
  <PresentationFormat>Widescreen</PresentationFormat>
  <Paragraphs>67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Meiryo</vt:lpstr>
      <vt:lpstr>Arial</vt:lpstr>
      <vt:lpstr>Calibri</vt:lpstr>
      <vt:lpstr>Corbel</vt:lpstr>
      <vt:lpstr>Courier New</vt:lpstr>
      <vt:lpstr>ShojiVTI</vt:lpstr>
      <vt:lpstr>Обзор на сложните типове в TS</vt:lpstr>
      <vt:lpstr>Съдържание</vt:lpstr>
      <vt:lpstr>Интерфейси</vt:lpstr>
      <vt:lpstr>PowerPoint Presentation</vt:lpstr>
      <vt:lpstr>Декларационно сливане</vt:lpstr>
      <vt:lpstr>Декларационно сливане</vt:lpstr>
      <vt:lpstr>Типови псевдоними</vt:lpstr>
      <vt:lpstr>Типови псевдоними</vt:lpstr>
      <vt:lpstr>Литерали</vt:lpstr>
      <vt:lpstr>AS CONST</vt:lpstr>
      <vt:lpstr>AS CONST</vt:lpstr>
      <vt:lpstr>PowerPoint Presentation</vt:lpstr>
      <vt:lpstr>PowerPoint Presentation</vt:lpstr>
      <vt:lpstr>Оператор Non-null Assertion</vt:lpstr>
      <vt:lpstr>Незадължителни свойства</vt:lpstr>
      <vt:lpstr>Незадължителни свойства</vt:lpstr>
      <vt:lpstr>Незадължително верижно свързване</vt:lpstr>
      <vt:lpstr>Типови оператори</vt:lpstr>
      <vt:lpstr>Keyof</vt:lpstr>
      <vt:lpstr>In keyof</vt:lpstr>
      <vt:lpstr>Infer</vt:lpstr>
      <vt:lpstr>Infer</vt:lpstr>
      <vt:lpstr>Източници:</vt:lpstr>
      <vt:lpstr>Благодаря за вниманието!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subject/>
  <dc:creator>Damyan Hinkov</dc:creator>
  <cp:keywords/>
  <dc:description/>
  <cp:lastModifiedBy>Мирослав Пейчев Маджаров</cp:lastModifiedBy>
  <cp:revision>38</cp:revision>
  <dcterms:created xsi:type="dcterms:W3CDTF">2024-03-20T13:30:07Z</dcterms:created>
  <dcterms:modified xsi:type="dcterms:W3CDTF">2024-03-29T13:07:40Z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