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1" r:id="rId4"/>
    <p:sldId id="265" r:id="rId5"/>
    <p:sldId id="266" r:id="rId6"/>
    <p:sldId id="267" r:id="rId7"/>
    <p:sldId id="268" r:id="rId8"/>
    <p:sldId id="270" r:id="rId9"/>
    <p:sldId id="271" r:id="rId10"/>
    <p:sldId id="260" r:id="rId11"/>
    <p:sldId id="263" r:id="rId12"/>
    <p:sldId id="275" r:id="rId13"/>
    <p:sldId id="273" r:id="rId14"/>
    <p:sldId id="283" r:id="rId15"/>
    <p:sldId id="272" r:id="rId16"/>
    <p:sldId id="262" r:id="rId17"/>
    <p:sldId id="278" r:id="rId18"/>
    <p:sldId id="282" r:id="rId19"/>
    <p:sldId id="281" r:id="rId20"/>
    <p:sldId id="280" r:id="rId21"/>
    <p:sldId id="279" r:id="rId22"/>
    <p:sldId id="277" r:id="rId23"/>
    <p:sldId id="258" r:id="rId24"/>
    <p:sldId id="259" r:id="rId25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F0"/>
    <a:srgbClr val="BD9A87"/>
    <a:srgbClr val="EFE2D4"/>
    <a:srgbClr val="EFE1D4"/>
    <a:srgbClr val="FFAC7A"/>
    <a:srgbClr val="F26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D6BFB-D216-4990-8380-CFEBEEC9665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8B4F33-D5B0-4837-A318-97D5B4740AE2}">
      <dgm:prSet phldr="0"/>
      <dgm:spPr/>
      <dgm:t>
        <a:bodyPr/>
        <a:lstStyle/>
        <a:p>
          <a:pPr rtl="0"/>
          <a:r>
            <a:rPr lang="bg-BG" dirty="0">
              <a:latin typeface="Georgia"/>
            </a:rPr>
            <a:t>Поддържа функции от по-висок ред и функционална композиция.</a:t>
          </a:r>
          <a:endParaRPr lang="en-US" dirty="0">
            <a:latin typeface="Georgia"/>
          </a:endParaRPr>
        </a:p>
      </dgm:t>
    </dgm:pt>
    <dgm:pt modelId="{91A42D28-8E82-4FE6-AD58-ECDF0DA628A3}" type="parTrans" cxnId="{8DE4A28C-140A-4722-8EC1-1937C75DE796}">
      <dgm:prSet/>
      <dgm:spPr/>
      <dgm:t>
        <a:bodyPr/>
        <a:lstStyle/>
        <a:p>
          <a:endParaRPr lang="en-US"/>
        </a:p>
      </dgm:t>
    </dgm:pt>
    <dgm:pt modelId="{4E856A6B-66DD-4F5A-BA51-E4B19E109441}" type="sibTrans" cxnId="{8DE4A28C-140A-4722-8EC1-1937C75DE796}">
      <dgm:prSet/>
      <dgm:spPr/>
      <dgm:t>
        <a:bodyPr/>
        <a:lstStyle/>
        <a:p>
          <a:endParaRPr lang="en-US"/>
        </a:p>
      </dgm:t>
    </dgm:pt>
    <dgm:pt modelId="{E82FB35D-BC9D-4781-A531-96E002FBEBD4}">
      <dgm:prSet phldr="0"/>
      <dgm:spPr/>
      <dgm:t>
        <a:bodyPr/>
        <a:lstStyle/>
        <a:p>
          <a:pPr rtl="0"/>
          <a:r>
            <a:rPr lang="bg-BG" dirty="0">
              <a:latin typeface="Georgia"/>
            </a:rPr>
            <a:t>Насърчава модулността и повторното използване на кода.</a:t>
          </a:r>
          <a:endParaRPr lang="en-US" dirty="0">
            <a:latin typeface="Georgia"/>
          </a:endParaRPr>
        </a:p>
      </dgm:t>
    </dgm:pt>
    <dgm:pt modelId="{E471267F-8322-4216-B94D-CD400AC9553A}" type="parTrans" cxnId="{C2FFA04F-F1CE-4EF0-94F1-6B942007787F}">
      <dgm:prSet/>
      <dgm:spPr/>
      <dgm:t>
        <a:bodyPr/>
        <a:lstStyle/>
        <a:p>
          <a:endParaRPr lang="en-US"/>
        </a:p>
      </dgm:t>
    </dgm:pt>
    <dgm:pt modelId="{1992D71C-99A5-433B-9F01-7398ECE7F526}" type="sibTrans" cxnId="{C2FFA04F-F1CE-4EF0-94F1-6B942007787F}">
      <dgm:prSet/>
      <dgm:spPr/>
      <dgm:t>
        <a:bodyPr/>
        <a:lstStyle/>
        <a:p>
          <a:endParaRPr lang="en-US"/>
        </a:p>
      </dgm:t>
    </dgm:pt>
    <dgm:pt modelId="{A1D04DD9-0D21-4401-8913-40A9E83AC4A2}">
      <dgm:prSet phldr="0"/>
      <dgm:spPr/>
      <dgm:t>
        <a:bodyPr/>
        <a:lstStyle/>
        <a:p>
          <a:pPr rtl="0"/>
          <a:r>
            <a:rPr lang="bg-BG" dirty="0">
              <a:latin typeface="Georgia"/>
            </a:rPr>
            <a:t>Позволява по-изразителен и кратък код.</a:t>
          </a:r>
          <a:endParaRPr lang="en-US" dirty="0">
            <a:latin typeface="Georgia"/>
          </a:endParaRPr>
        </a:p>
      </dgm:t>
    </dgm:pt>
    <dgm:pt modelId="{EB46E068-3B1A-400B-A0BB-996680BAE689}" type="parTrans" cxnId="{CFD24005-2B67-46A6-AB28-E2D22F59DE13}">
      <dgm:prSet/>
      <dgm:spPr/>
    </dgm:pt>
    <dgm:pt modelId="{903B04D3-89B6-4F6D-8ABD-E4400EB9A9E9}" type="sibTrans" cxnId="{CFD24005-2B67-46A6-AB28-E2D22F59DE13}">
      <dgm:prSet/>
      <dgm:spPr/>
      <dgm:t>
        <a:bodyPr/>
        <a:lstStyle/>
        <a:p>
          <a:endParaRPr lang="bg-BG"/>
        </a:p>
      </dgm:t>
    </dgm:pt>
    <dgm:pt modelId="{4CE4FF53-5D80-4EF3-A8C4-C082F50B781D}">
      <dgm:prSet phldr="0"/>
      <dgm:spPr/>
      <dgm:t>
        <a:bodyPr/>
        <a:lstStyle/>
        <a:p>
          <a:pPr rtl="0"/>
          <a:r>
            <a:rPr lang="bg-BG" dirty="0">
              <a:latin typeface="Georgia"/>
            </a:rPr>
            <a:t>Улеснява парадигмите на функционалното програмиране.</a:t>
          </a:r>
          <a:endParaRPr lang="en-US" dirty="0">
            <a:latin typeface="Georgia"/>
          </a:endParaRPr>
        </a:p>
      </dgm:t>
    </dgm:pt>
    <dgm:pt modelId="{6B63A005-9547-4E07-A03B-A97476F6EDCF}" type="parTrans" cxnId="{21210612-4964-4B88-87B0-6B59F1F04CF3}">
      <dgm:prSet/>
      <dgm:spPr/>
    </dgm:pt>
    <dgm:pt modelId="{1F672EE6-BEC8-4ECB-A78F-63646D0116BC}" type="sibTrans" cxnId="{21210612-4964-4B88-87B0-6B59F1F04CF3}">
      <dgm:prSet/>
      <dgm:spPr/>
      <dgm:t>
        <a:bodyPr/>
        <a:lstStyle/>
        <a:p>
          <a:endParaRPr lang="bg-BG"/>
        </a:p>
      </dgm:t>
    </dgm:pt>
    <dgm:pt modelId="{00554618-85FB-42E3-97F6-E83955FFAE6C}" type="pres">
      <dgm:prSet presAssocID="{0DCD6BFB-D216-4990-8380-CFEBEEC966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AE86B-004F-4361-A8B1-13323FEB9537}" type="pres">
      <dgm:prSet presAssocID="{0DCD6BFB-D216-4990-8380-CFEBEEC96655}" presName="dummyMaxCanvas" presStyleCnt="0">
        <dgm:presLayoutVars/>
      </dgm:prSet>
      <dgm:spPr/>
    </dgm:pt>
    <dgm:pt modelId="{ACC10442-672C-4745-A655-7777824A25EC}" type="pres">
      <dgm:prSet presAssocID="{0DCD6BFB-D216-4990-8380-CFEBEEC96655}" presName="FourNodes_1" presStyleLbl="node1" presStyleIdx="0" presStyleCnt="4">
        <dgm:presLayoutVars>
          <dgm:bulletEnabled val="1"/>
        </dgm:presLayoutVars>
      </dgm:prSet>
      <dgm:spPr>
        <a:solidFill>
          <a:srgbClr val="BD9A87"/>
        </a:solidFill>
      </dgm:spPr>
      <dgm:t>
        <a:bodyPr/>
        <a:lstStyle/>
        <a:p>
          <a:endParaRPr lang="en-US"/>
        </a:p>
      </dgm:t>
    </dgm:pt>
    <dgm:pt modelId="{FF1104EF-D0F2-4353-83F0-90B0988843F8}" type="pres">
      <dgm:prSet presAssocID="{0DCD6BFB-D216-4990-8380-CFEBEEC96655}" presName="FourNodes_2" presStyleLbl="node1" presStyleIdx="1" presStyleCnt="4">
        <dgm:presLayoutVars>
          <dgm:bulletEnabled val="1"/>
        </dgm:presLayoutVars>
      </dgm:prSet>
      <dgm:spPr>
        <a:solidFill>
          <a:srgbClr val="BD9A87"/>
        </a:solidFill>
      </dgm:spPr>
      <dgm:t>
        <a:bodyPr/>
        <a:lstStyle/>
        <a:p>
          <a:endParaRPr lang="en-US"/>
        </a:p>
      </dgm:t>
    </dgm:pt>
    <dgm:pt modelId="{09DBE512-D18B-48D4-8431-9FE97690B3E4}" type="pres">
      <dgm:prSet presAssocID="{0DCD6BFB-D216-4990-8380-CFEBEEC96655}" presName="FourNodes_3" presStyleLbl="node1" presStyleIdx="2" presStyleCnt="4">
        <dgm:presLayoutVars>
          <dgm:bulletEnabled val="1"/>
        </dgm:presLayoutVars>
      </dgm:prSet>
      <dgm:spPr>
        <a:solidFill>
          <a:srgbClr val="BD9A87"/>
        </a:solidFill>
      </dgm:spPr>
      <dgm:t>
        <a:bodyPr/>
        <a:lstStyle/>
        <a:p>
          <a:endParaRPr lang="en-US"/>
        </a:p>
      </dgm:t>
    </dgm:pt>
    <dgm:pt modelId="{9FF6BA50-868B-46E3-B481-06CB566AF563}" type="pres">
      <dgm:prSet presAssocID="{0DCD6BFB-D216-4990-8380-CFEBEEC96655}" presName="FourNodes_4" presStyleLbl="node1" presStyleIdx="3" presStyleCnt="4">
        <dgm:presLayoutVars>
          <dgm:bulletEnabled val="1"/>
        </dgm:presLayoutVars>
      </dgm:prSet>
      <dgm:spPr>
        <a:solidFill>
          <a:srgbClr val="BD9A87"/>
        </a:solidFill>
      </dgm:spPr>
      <dgm:t>
        <a:bodyPr/>
        <a:lstStyle/>
        <a:p>
          <a:endParaRPr lang="en-US"/>
        </a:p>
      </dgm:t>
    </dgm:pt>
    <dgm:pt modelId="{5642878A-0391-4844-AD25-71761502DB14}" type="pres">
      <dgm:prSet presAssocID="{0DCD6BFB-D216-4990-8380-CFEBEEC96655}" presName="FourConn_1-2" presStyleLbl="fgAccFollowNode1" presStyleIdx="0" presStyleCnt="3">
        <dgm:presLayoutVars>
          <dgm:bulletEnabled val="1"/>
        </dgm:presLayoutVars>
      </dgm:prSet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D5DB96FE-B403-42F3-AE6A-4187BB5041C9}" type="pres">
      <dgm:prSet presAssocID="{0DCD6BFB-D216-4990-8380-CFEBEEC96655}" presName="FourConn_2-3" presStyleLbl="fgAccFollowNode1" presStyleIdx="1" presStyleCnt="3">
        <dgm:presLayoutVars>
          <dgm:bulletEnabled val="1"/>
        </dgm:presLayoutVars>
      </dgm:prSet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A4D22866-21B1-4B83-A3CF-816CE9CC1B1A}" type="pres">
      <dgm:prSet presAssocID="{0DCD6BFB-D216-4990-8380-CFEBEEC96655}" presName="FourConn_3-4" presStyleLbl="fgAccFollowNode1" presStyleIdx="2" presStyleCnt="3">
        <dgm:presLayoutVars>
          <dgm:bulletEnabled val="1"/>
        </dgm:presLayoutVars>
      </dgm:prSet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6682F8EE-DAC3-41EE-8198-1AEACEBC284E}" type="pres">
      <dgm:prSet presAssocID="{0DCD6BFB-D216-4990-8380-CFEBEEC9665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FEE6-C00A-46FB-B89B-99E27F0F9FA5}" type="pres">
      <dgm:prSet presAssocID="{0DCD6BFB-D216-4990-8380-CFEBEEC9665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9D455-6DF0-4873-8431-95F1BDEFADFF}" type="pres">
      <dgm:prSet presAssocID="{0DCD6BFB-D216-4990-8380-CFEBEEC9665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C6237-B8AC-4F8B-BE83-12AF454C2E64}" type="pres">
      <dgm:prSet presAssocID="{0DCD6BFB-D216-4990-8380-CFEBEEC9665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FFA04F-F1CE-4EF0-94F1-6B942007787F}" srcId="{0DCD6BFB-D216-4990-8380-CFEBEEC96655}" destId="{E82FB35D-BC9D-4781-A531-96E002FBEBD4}" srcOrd="3" destOrd="0" parTransId="{E471267F-8322-4216-B94D-CD400AC9553A}" sibTransId="{1992D71C-99A5-433B-9F01-7398ECE7F526}"/>
    <dgm:cxn modelId="{21210612-4964-4B88-87B0-6B59F1F04CF3}" srcId="{0DCD6BFB-D216-4990-8380-CFEBEEC96655}" destId="{4CE4FF53-5D80-4EF3-A8C4-C082F50B781D}" srcOrd="1" destOrd="0" parTransId="{6B63A005-9547-4E07-A03B-A97476F6EDCF}" sibTransId="{1F672EE6-BEC8-4ECB-A78F-63646D0116BC}"/>
    <dgm:cxn modelId="{CFD24005-2B67-46A6-AB28-E2D22F59DE13}" srcId="{0DCD6BFB-D216-4990-8380-CFEBEEC96655}" destId="{A1D04DD9-0D21-4401-8913-40A9E83AC4A2}" srcOrd="0" destOrd="0" parTransId="{EB46E068-3B1A-400B-A0BB-996680BAE689}" sibTransId="{903B04D3-89B6-4F6D-8ABD-E4400EB9A9E9}"/>
    <dgm:cxn modelId="{DB3B505E-7BD8-471F-9B95-4E30F5951EBA}" type="presOf" srcId="{4CE4FF53-5D80-4EF3-A8C4-C082F50B781D}" destId="{09EAFEE6-C00A-46FB-B89B-99E27F0F9FA5}" srcOrd="1" destOrd="0" presId="urn:microsoft.com/office/officeart/2005/8/layout/vProcess5"/>
    <dgm:cxn modelId="{42146CA5-F753-4D3D-AFEA-3403AC1CEB08}" type="presOf" srcId="{1F672EE6-BEC8-4ECB-A78F-63646D0116BC}" destId="{D5DB96FE-B403-42F3-AE6A-4187BB5041C9}" srcOrd="0" destOrd="0" presId="urn:microsoft.com/office/officeart/2005/8/layout/vProcess5"/>
    <dgm:cxn modelId="{68134C9A-F72F-4F3A-AAA9-D6F27C5EA66C}" type="presOf" srcId="{C78B4F33-D5B0-4837-A318-97D5B4740AE2}" destId="{4159D455-6DF0-4873-8431-95F1BDEFADFF}" srcOrd="1" destOrd="0" presId="urn:microsoft.com/office/officeart/2005/8/layout/vProcess5"/>
    <dgm:cxn modelId="{614E4770-F9D0-47BB-B9D6-D54EF40CC9CF}" type="presOf" srcId="{C78B4F33-D5B0-4837-A318-97D5B4740AE2}" destId="{09DBE512-D18B-48D4-8431-9FE97690B3E4}" srcOrd="0" destOrd="0" presId="urn:microsoft.com/office/officeart/2005/8/layout/vProcess5"/>
    <dgm:cxn modelId="{3157B806-2318-4C96-811A-4879DBB39F18}" type="presOf" srcId="{4CE4FF53-5D80-4EF3-A8C4-C082F50B781D}" destId="{FF1104EF-D0F2-4353-83F0-90B0988843F8}" srcOrd="0" destOrd="0" presId="urn:microsoft.com/office/officeart/2005/8/layout/vProcess5"/>
    <dgm:cxn modelId="{248668CA-85C0-4259-B266-DD0ACB49BD81}" type="presOf" srcId="{A1D04DD9-0D21-4401-8913-40A9E83AC4A2}" destId="{6682F8EE-DAC3-41EE-8198-1AEACEBC284E}" srcOrd="1" destOrd="0" presId="urn:microsoft.com/office/officeart/2005/8/layout/vProcess5"/>
    <dgm:cxn modelId="{33C11FF1-755B-4EEB-8832-4AF10B5F5D71}" type="presOf" srcId="{A1D04DD9-0D21-4401-8913-40A9E83AC4A2}" destId="{ACC10442-672C-4745-A655-7777824A25EC}" srcOrd="0" destOrd="0" presId="urn:microsoft.com/office/officeart/2005/8/layout/vProcess5"/>
    <dgm:cxn modelId="{D1FE5ADC-A374-448D-97E5-7211695A59A5}" type="presOf" srcId="{0DCD6BFB-D216-4990-8380-CFEBEEC96655}" destId="{00554618-85FB-42E3-97F6-E83955FFAE6C}" srcOrd="0" destOrd="0" presId="urn:microsoft.com/office/officeart/2005/8/layout/vProcess5"/>
    <dgm:cxn modelId="{8DE4A28C-140A-4722-8EC1-1937C75DE796}" srcId="{0DCD6BFB-D216-4990-8380-CFEBEEC96655}" destId="{C78B4F33-D5B0-4837-A318-97D5B4740AE2}" srcOrd="2" destOrd="0" parTransId="{91A42D28-8E82-4FE6-AD58-ECDF0DA628A3}" sibTransId="{4E856A6B-66DD-4F5A-BA51-E4B19E109441}"/>
    <dgm:cxn modelId="{BBF27A1F-ECE7-4FF0-9C90-39D9A68C29A2}" type="presOf" srcId="{E82FB35D-BC9D-4781-A531-96E002FBEBD4}" destId="{07EC6237-B8AC-4F8B-BE83-12AF454C2E64}" srcOrd="1" destOrd="0" presId="urn:microsoft.com/office/officeart/2005/8/layout/vProcess5"/>
    <dgm:cxn modelId="{AF43BA4C-ADF3-4E9D-BB6E-07100F74750A}" type="presOf" srcId="{E82FB35D-BC9D-4781-A531-96E002FBEBD4}" destId="{9FF6BA50-868B-46E3-B481-06CB566AF563}" srcOrd="0" destOrd="0" presId="urn:microsoft.com/office/officeart/2005/8/layout/vProcess5"/>
    <dgm:cxn modelId="{0F2B072C-2162-495B-AE36-826F78D25DB6}" type="presOf" srcId="{903B04D3-89B6-4F6D-8ABD-E4400EB9A9E9}" destId="{5642878A-0391-4844-AD25-71761502DB14}" srcOrd="0" destOrd="0" presId="urn:microsoft.com/office/officeart/2005/8/layout/vProcess5"/>
    <dgm:cxn modelId="{ED64C8AE-F374-4218-B062-036D8301C78A}" type="presOf" srcId="{4E856A6B-66DD-4F5A-BA51-E4B19E109441}" destId="{A4D22866-21B1-4B83-A3CF-816CE9CC1B1A}" srcOrd="0" destOrd="0" presId="urn:microsoft.com/office/officeart/2005/8/layout/vProcess5"/>
    <dgm:cxn modelId="{5F21EA22-C39D-4B46-9568-97D368D7D92E}" type="presParOf" srcId="{00554618-85FB-42E3-97F6-E83955FFAE6C}" destId="{B1CAE86B-004F-4361-A8B1-13323FEB9537}" srcOrd="0" destOrd="0" presId="urn:microsoft.com/office/officeart/2005/8/layout/vProcess5"/>
    <dgm:cxn modelId="{8BDC0240-F667-430C-98B2-F1E4A6C59BC7}" type="presParOf" srcId="{00554618-85FB-42E3-97F6-E83955FFAE6C}" destId="{ACC10442-672C-4745-A655-7777824A25EC}" srcOrd="1" destOrd="0" presId="urn:microsoft.com/office/officeart/2005/8/layout/vProcess5"/>
    <dgm:cxn modelId="{3268E258-B81C-4752-ACE5-F973E0215EDC}" type="presParOf" srcId="{00554618-85FB-42E3-97F6-E83955FFAE6C}" destId="{FF1104EF-D0F2-4353-83F0-90B0988843F8}" srcOrd="2" destOrd="0" presId="urn:microsoft.com/office/officeart/2005/8/layout/vProcess5"/>
    <dgm:cxn modelId="{8E6BFBE3-AB4B-436F-9800-D6F019D49277}" type="presParOf" srcId="{00554618-85FB-42E3-97F6-E83955FFAE6C}" destId="{09DBE512-D18B-48D4-8431-9FE97690B3E4}" srcOrd="3" destOrd="0" presId="urn:microsoft.com/office/officeart/2005/8/layout/vProcess5"/>
    <dgm:cxn modelId="{96B0C2D0-B0AC-4246-B67F-D3B7F3B09010}" type="presParOf" srcId="{00554618-85FB-42E3-97F6-E83955FFAE6C}" destId="{9FF6BA50-868B-46E3-B481-06CB566AF563}" srcOrd="4" destOrd="0" presId="urn:microsoft.com/office/officeart/2005/8/layout/vProcess5"/>
    <dgm:cxn modelId="{ED8F9CA3-C2E1-48DB-9A38-FD0F39059F52}" type="presParOf" srcId="{00554618-85FB-42E3-97F6-E83955FFAE6C}" destId="{5642878A-0391-4844-AD25-71761502DB14}" srcOrd="5" destOrd="0" presId="urn:microsoft.com/office/officeart/2005/8/layout/vProcess5"/>
    <dgm:cxn modelId="{8162039B-6B49-4E26-BE75-682225114338}" type="presParOf" srcId="{00554618-85FB-42E3-97F6-E83955FFAE6C}" destId="{D5DB96FE-B403-42F3-AE6A-4187BB5041C9}" srcOrd="6" destOrd="0" presId="urn:microsoft.com/office/officeart/2005/8/layout/vProcess5"/>
    <dgm:cxn modelId="{FF0E248C-93C3-4B09-B359-C883393B756C}" type="presParOf" srcId="{00554618-85FB-42E3-97F6-E83955FFAE6C}" destId="{A4D22866-21B1-4B83-A3CF-816CE9CC1B1A}" srcOrd="7" destOrd="0" presId="urn:microsoft.com/office/officeart/2005/8/layout/vProcess5"/>
    <dgm:cxn modelId="{EE4D62BA-7050-4B35-AA7B-C1D305DFA1A2}" type="presParOf" srcId="{00554618-85FB-42E3-97F6-E83955FFAE6C}" destId="{6682F8EE-DAC3-41EE-8198-1AEACEBC284E}" srcOrd="8" destOrd="0" presId="urn:microsoft.com/office/officeart/2005/8/layout/vProcess5"/>
    <dgm:cxn modelId="{073189B2-8BCC-498D-AD35-E2A3BE5F912A}" type="presParOf" srcId="{00554618-85FB-42E3-97F6-E83955FFAE6C}" destId="{09EAFEE6-C00A-46FB-B89B-99E27F0F9FA5}" srcOrd="9" destOrd="0" presId="urn:microsoft.com/office/officeart/2005/8/layout/vProcess5"/>
    <dgm:cxn modelId="{2B54859D-D464-4391-84E5-61E6DEBB1093}" type="presParOf" srcId="{00554618-85FB-42E3-97F6-E83955FFAE6C}" destId="{4159D455-6DF0-4873-8431-95F1BDEFADFF}" srcOrd="10" destOrd="0" presId="urn:microsoft.com/office/officeart/2005/8/layout/vProcess5"/>
    <dgm:cxn modelId="{510583D8-9354-49EE-BD18-7230F87D97DE}" type="presParOf" srcId="{00554618-85FB-42E3-97F6-E83955FFAE6C}" destId="{07EC6237-B8AC-4F8B-BE83-12AF454C2E6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10442-672C-4745-A655-7777824A25EC}">
      <dsp:nvSpPr>
        <dsp:cNvPr id="0" name=""/>
        <dsp:cNvSpPr/>
      </dsp:nvSpPr>
      <dsp:spPr>
        <a:xfrm>
          <a:off x="0" y="0"/>
          <a:ext cx="5939538" cy="1154037"/>
        </a:xfrm>
        <a:prstGeom prst="roundRect">
          <a:avLst>
            <a:gd name="adj" fmla="val 10000"/>
          </a:avLst>
        </a:prstGeom>
        <a:solidFill>
          <a:srgbClr val="BD9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>
              <a:latin typeface="Georgia"/>
            </a:rPr>
            <a:t>Позволява по-изразителен и кратък код.</a:t>
          </a:r>
          <a:endParaRPr lang="en-US" sz="2300" kern="1200" dirty="0">
            <a:latin typeface="Georgia"/>
          </a:endParaRPr>
        </a:p>
      </dsp:txBody>
      <dsp:txXfrm>
        <a:off x="33801" y="33801"/>
        <a:ext cx="4596725" cy="1086435"/>
      </dsp:txXfrm>
    </dsp:sp>
    <dsp:sp modelId="{FF1104EF-D0F2-4353-83F0-90B0988843F8}">
      <dsp:nvSpPr>
        <dsp:cNvPr id="0" name=""/>
        <dsp:cNvSpPr/>
      </dsp:nvSpPr>
      <dsp:spPr>
        <a:xfrm>
          <a:off x="497436" y="1363862"/>
          <a:ext cx="5939538" cy="1154037"/>
        </a:xfrm>
        <a:prstGeom prst="roundRect">
          <a:avLst>
            <a:gd name="adj" fmla="val 10000"/>
          </a:avLst>
        </a:prstGeom>
        <a:solidFill>
          <a:srgbClr val="BD9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>
              <a:latin typeface="Georgia"/>
            </a:rPr>
            <a:t>Улеснява парадигмите на функционалното програмиране.</a:t>
          </a:r>
          <a:endParaRPr lang="en-US" sz="2300" kern="1200" dirty="0">
            <a:latin typeface="Georgia"/>
          </a:endParaRPr>
        </a:p>
      </dsp:txBody>
      <dsp:txXfrm>
        <a:off x="531237" y="1397663"/>
        <a:ext cx="4624375" cy="1086435"/>
      </dsp:txXfrm>
    </dsp:sp>
    <dsp:sp modelId="{09DBE512-D18B-48D4-8431-9FE97690B3E4}">
      <dsp:nvSpPr>
        <dsp:cNvPr id="0" name=""/>
        <dsp:cNvSpPr/>
      </dsp:nvSpPr>
      <dsp:spPr>
        <a:xfrm>
          <a:off x="987448" y="2727724"/>
          <a:ext cx="5939538" cy="1154037"/>
        </a:xfrm>
        <a:prstGeom prst="roundRect">
          <a:avLst>
            <a:gd name="adj" fmla="val 10000"/>
          </a:avLst>
        </a:prstGeom>
        <a:solidFill>
          <a:srgbClr val="BD9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>
              <a:latin typeface="Georgia"/>
            </a:rPr>
            <a:t>Поддържа функции от по-висок ред и функционална композиция.</a:t>
          </a:r>
          <a:endParaRPr lang="en-US" sz="2300" kern="1200" dirty="0">
            <a:latin typeface="Georgia"/>
          </a:endParaRPr>
        </a:p>
      </dsp:txBody>
      <dsp:txXfrm>
        <a:off x="1021249" y="2761525"/>
        <a:ext cx="4631800" cy="1086435"/>
      </dsp:txXfrm>
    </dsp:sp>
    <dsp:sp modelId="{9FF6BA50-868B-46E3-B481-06CB566AF563}">
      <dsp:nvSpPr>
        <dsp:cNvPr id="0" name=""/>
        <dsp:cNvSpPr/>
      </dsp:nvSpPr>
      <dsp:spPr>
        <a:xfrm>
          <a:off x="1484884" y="4091586"/>
          <a:ext cx="5939538" cy="1154037"/>
        </a:xfrm>
        <a:prstGeom prst="roundRect">
          <a:avLst>
            <a:gd name="adj" fmla="val 10000"/>
          </a:avLst>
        </a:prstGeom>
        <a:solidFill>
          <a:srgbClr val="BD9A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>
              <a:latin typeface="Georgia"/>
            </a:rPr>
            <a:t>Насърчава модулността и повторното използване на кода.</a:t>
          </a:r>
          <a:endParaRPr lang="en-US" sz="2300" kern="1200" dirty="0">
            <a:latin typeface="Georgia"/>
          </a:endParaRPr>
        </a:p>
      </dsp:txBody>
      <dsp:txXfrm>
        <a:off x="1518685" y="4125387"/>
        <a:ext cx="4624375" cy="1086435"/>
      </dsp:txXfrm>
    </dsp:sp>
    <dsp:sp modelId="{5642878A-0391-4844-AD25-71761502DB14}">
      <dsp:nvSpPr>
        <dsp:cNvPr id="0" name=""/>
        <dsp:cNvSpPr/>
      </dsp:nvSpPr>
      <dsp:spPr>
        <a:xfrm>
          <a:off x="5189414" y="883887"/>
          <a:ext cx="750124" cy="75012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300" kern="1200"/>
        </a:p>
      </dsp:txBody>
      <dsp:txXfrm>
        <a:off x="5358192" y="883887"/>
        <a:ext cx="412568" cy="564468"/>
      </dsp:txXfrm>
    </dsp:sp>
    <dsp:sp modelId="{D5DB96FE-B403-42F3-AE6A-4187BB5041C9}">
      <dsp:nvSpPr>
        <dsp:cNvPr id="0" name=""/>
        <dsp:cNvSpPr/>
      </dsp:nvSpPr>
      <dsp:spPr>
        <a:xfrm>
          <a:off x="5686850" y="2247749"/>
          <a:ext cx="750124" cy="75012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300" kern="1200"/>
        </a:p>
      </dsp:txBody>
      <dsp:txXfrm>
        <a:off x="5855628" y="2247749"/>
        <a:ext cx="412568" cy="564468"/>
      </dsp:txXfrm>
    </dsp:sp>
    <dsp:sp modelId="{A4D22866-21B1-4B83-A3CF-816CE9CC1B1A}">
      <dsp:nvSpPr>
        <dsp:cNvPr id="0" name=""/>
        <dsp:cNvSpPr/>
      </dsp:nvSpPr>
      <dsp:spPr>
        <a:xfrm>
          <a:off x="6176862" y="3611612"/>
          <a:ext cx="750124" cy="75012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345640" y="3611612"/>
        <a:ext cx="412568" cy="56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>
            <a:extLst>
              <a:ext uri="{FF2B5EF4-FFF2-40B4-BE49-F238E27FC236}">
                <a16:creationId xmlns:a16="http://schemas.microsoft.com/office/drawing/2014/main" id="{52780DC7-29C5-4D1C-A591-A8445B983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F903BD5B-3BDE-4480-9097-863B586A80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DFF9-D8E9-4F2A-B9F1-4985679C096A}" type="datetime1">
              <a:rPr lang="bg-BG" smtClean="0"/>
              <a:t>21.3.2024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DC3C9D59-3132-44B3-AEDE-2AAD170873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D924885-1CDA-4412-BB8B-3AE64466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39A43-6DC3-422E-8DB4-5B3E8B69AF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505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044A5-1691-448D-81DE-0AE834861BA4}" type="datetime1">
              <a:rPr lang="bg-BG" noProof="0" smtClean="0"/>
              <a:pPr/>
              <a:t>21.3.2024 г.</a:t>
            </a:fld>
            <a:endParaRPr lang="bg-BG" noProof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/>
              <a:t>Второ ниво</a:t>
            </a:r>
          </a:p>
          <a:p>
            <a:pPr lvl="2"/>
            <a:r>
              <a:rPr lang="bg-BG" noProof="0"/>
              <a:t>Трето ниво</a:t>
            </a:r>
          </a:p>
          <a:p>
            <a:pPr lvl="3"/>
            <a:r>
              <a:rPr lang="bg-BG" noProof="0"/>
              <a:t>Четвърто ниво</a:t>
            </a:r>
          </a:p>
          <a:p>
            <a:pPr lvl="4"/>
            <a:r>
              <a:rPr lang="bg-BG" noProof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noProof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F4F1-ECE5-4BF0-9CDB-7D4DF9BAE5C6}" type="slidenum">
              <a:rPr lang="bg-BG" noProof="0" smtClean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61411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9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2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7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75" r:id="rId6"/>
    <p:sldLayoutId id="2147484171" r:id="rId7"/>
    <p:sldLayoutId id="2147484172" r:id="rId8"/>
    <p:sldLayoutId id="2147484173" r:id="rId9"/>
    <p:sldLayoutId id="2147484174" r:id="rId10"/>
    <p:sldLayoutId id="21474841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reference.com/javascript/libraries/underscorejs/" TargetMode="External"/><Relationship Id="rId13" Type="http://schemas.openxmlformats.org/officeDocument/2006/relationships/hyperlink" Target="https://ramdajs.com/" TargetMode="External"/><Relationship Id="rId3" Type="http://schemas.openxmlformats.org/officeDocument/2006/relationships/hyperlink" Target="https://softwareengineering.stackexchange.com/questions/39742/when-is-a-feature-considered-a-first-class-citizen-in-a-programming-language-p" TargetMode="External"/><Relationship Id="rId7" Type="http://schemas.openxmlformats.org/officeDocument/2006/relationships/hyperlink" Target="https://www.freecodecamp.org/news/javascript-closure-tutorial-with-js-closure-example-code/" TargetMode="External"/><Relationship Id="rId12" Type="http://schemas.openxmlformats.org/officeDocument/2006/relationships/hyperlink" Target="https://fr.umio.us/why-ramda/" TargetMode="External"/><Relationship Id="rId2" Type="http://schemas.openxmlformats.org/officeDocument/2006/relationships/hyperlink" Target="https://en.wikipedia.org/wiki/First-class_citiz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piringyouths.com/advantages-disadvantages/closure-in-javascript/" TargetMode="External"/><Relationship Id="rId11" Type="http://schemas.openxmlformats.org/officeDocument/2006/relationships/hyperlink" Target="https://js.libhunt.com/categories/57-functional-programming" TargetMode="External"/><Relationship Id="rId5" Type="http://schemas.openxmlformats.org/officeDocument/2006/relationships/hyperlink" Target="https://developer.mozilla.org/en-US/docs/Web/JavaScript/Closures" TargetMode="External"/><Relationship Id="rId10" Type="http://schemas.openxmlformats.org/officeDocument/2006/relationships/hyperlink" Target="https://www.educative.io/answers/what-is-lodash" TargetMode="External"/><Relationship Id="rId4" Type="http://schemas.openxmlformats.org/officeDocument/2006/relationships/hyperlink" Target="https://en.wikipedia.org/wiki/First-class_function" TargetMode="External"/><Relationship Id="rId9" Type="http://schemas.openxmlformats.org/officeDocument/2006/relationships/hyperlink" Target="https://blog.bitsrc.io/must-know-functional-programming-libraries-in-node-js-for-clean-and-maintainable-code-c5f4a61de59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EA30CE1-9414-22BD-DE4C-BB822D45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5400000">
            <a:off x="2667000" y="-2667001"/>
            <a:ext cx="6857999" cy="12192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7EEBC630-DA27-C80E-13B6-F2C648DA83B5}"/>
              </a:ext>
            </a:extLst>
          </p:cNvPr>
          <p:cNvSpPr txBox="1"/>
          <p:nvPr/>
        </p:nvSpPr>
        <p:spPr>
          <a:xfrm>
            <a:off x="2183865" y="1615286"/>
            <a:ext cx="777263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4000" dirty="0">
                <a:latin typeface="Georgia"/>
                <a:ea typeface="Arial"/>
                <a:cs typeface="Arial"/>
              </a:rPr>
              <a:t>Функциите като </a:t>
            </a:r>
            <a:r>
              <a:rPr lang="bg-BG" sz="4000" b="1" dirty="0">
                <a:latin typeface="Georgia"/>
                <a:ea typeface="Arial"/>
                <a:cs typeface="Arial"/>
              </a:rPr>
              <a:t>"</a:t>
            </a:r>
            <a:r>
              <a:rPr lang="af-ZA" sz="4000" b="1" err="1">
                <a:latin typeface="Georgia"/>
                <a:ea typeface="Arial"/>
                <a:cs typeface="Arial"/>
              </a:rPr>
              <a:t>First</a:t>
            </a:r>
            <a:r>
              <a:rPr lang="af-ZA" sz="4000" b="1" dirty="0">
                <a:latin typeface="Georgia"/>
                <a:ea typeface="Arial"/>
                <a:cs typeface="Arial"/>
              </a:rPr>
              <a:t> </a:t>
            </a:r>
            <a:r>
              <a:rPr lang="af-ZA" sz="4000" b="1" err="1">
                <a:latin typeface="Georgia"/>
                <a:ea typeface="Arial"/>
                <a:cs typeface="Arial"/>
              </a:rPr>
              <a:t>class</a:t>
            </a:r>
            <a:r>
              <a:rPr lang="af-ZA" sz="4000" b="1" dirty="0">
                <a:latin typeface="Georgia"/>
                <a:ea typeface="Arial"/>
                <a:cs typeface="Arial"/>
              </a:rPr>
              <a:t> </a:t>
            </a:r>
            <a:r>
              <a:rPr lang="af-ZA" sz="4000" b="1" err="1">
                <a:latin typeface="Georgia"/>
                <a:ea typeface="Arial"/>
                <a:cs typeface="Arial"/>
              </a:rPr>
              <a:t>citizens</a:t>
            </a:r>
            <a:r>
              <a:rPr lang="af-ZA" sz="4000" b="1" dirty="0">
                <a:latin typeface="Georgia"/>
                <a:ea typeface="Arial"/>
                <a:cs typeface="Arial"/>
              </a:rPr>
              <a:t>"</a:t>
            </a:r>
            <a:r>
              <a:rPr lang="af-ZA" sz="4000" dirty="0">
                <a:latin typeface="Georgia"/>
                <a:ea typeface="Arial"/>
                <a:cs typeface="Arial"/>
              </a:rPr>
              <a:t> </a:t>
            </a:r>
            <a:r>
              <a:rPr lang="bg-BG" sz="4000" dirty="0">
                <a:latin typeface="Georgia"/>
                <a:ea typeface="Arial"/>
                <a:cs typeface="Arial"/>
              </a:rPr>
              <a:t>в езиците за програмиране. </a:t>
            </a:r>
            <a:r>
              <a:rPr lang="af-ZA" sz="4000" b="1" err="1">
                <a:latin typeface="Georgia"/>
                <a:ea typeface="Arial"/>
                <a:cs typeface="Arial"/>
              </a:rPr>
              <a:t>Closures</a:t>
            </a:r>
            <a:r>
              <a:rPr lang="af-ZA" sz="4000" dirty="0">
                <a:latin typeface="Georgia"/>
                <a:ea typeface="Arial"/>
                <a:cs typeface="Arial"/>
              </a:rPr>
              <a:t> </a:t>
            </a:r>
            <a:r>
              <a:rPr lang="bg-BG" sz="4000" dirty="0">
                <a:latin typeface="Georgia"/>
                <a:ea typeface="Arial"/>
                <a:cs typeface="Arial"/>
              </a:rPr>
              <a:t>в </a:t>
            </a:r>
            <a:r>
              <a:rPr lang="af-ZA" sz="4000" err="1">
                <a:latin typeface="Georgia"/>
                <a:ea typeface="Arial"/>
                <a:cs typeface="Arial"/>
              </a:rPr>
              <a:t>JavaScript</a:t>
            </a:r>
            <a:r>
              <a:rPr lang="af-ZA" sz="4000" dirty="0">
                <a:latin typeface="Georgia"/>
                <a:ea typeface="Arial"/>
                <a:cs typeface="Arial"/>
              </a:rPr>
              <a:t>. </a:t>
            </a:r>
            <a:r>
              <a:rPr lang="bg-BG" sz="4000" dirty="0">
                <a:latin typeface="Georgia"/>
                <a:ea typeface="Arial"/>
                <a:cs typeface="Arial"/>
              </a:rPr>
              <a:t>Библиотеки за функционално програмиране на </a:t>
            </a:r>
            <a:r>
              <a:rPr lang="af-ZA" sz="4000" dirty="0">
                <a:latin typeface="Georgia"/>
                <a:ea typeface="Arial"/>
                <a:cs typeface="Arial"/>
              </a:rPr>
              <a:t>JS.</a:t>
            </a:r>
            <a:endParaRPr lang="bg-BG" sz="4000" dirty="0">
              <a:latin typeface="Georg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91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раирана надясно 3">
            <a:extLst>
              <a:ext uri="{FF2B5EF4-FFF2-40B4-BE49-F238E27FC236}">
                <a16:creationId xmlns:a16="http://schemas.microsoft.com/office/drawing/2014/main" id="{454A0F40-9C99-20C2-C768-F2E652F51F54}"/>
              </a:ext>
            </a:extLst>
          </p:cNvPr>
          <p:cNvSpPr/>
          <p:nvPr/>
        </p:nvSpPr>
        <p:spPr>
          <a:xfrm>
            <a:off x="2575462" y="1063697"/>
            <a:ext cx="7030063" cy="4719482"/>
          </a:xfrm>
          <a:custGeom>
            <a:avLst/>
            <a:gdLst>
              <a:gd name="connsiteX0" fmla="*/ 0 w 7030063"/>
              <a:gd name="connsiteY0" fmla="*/ 1179871 h 4719482"/>
              <a:gd name="connsiteX1" fmla="*/ 147484 w 7030063"/>
              <a:gd name="connsiteY1" fmla="*/ 1179871 h 4719482"/>
              <a:gd name="connsiteX2" fmla="*/ 147484 w 7030063"/>
              <a:gd name="connsiteY2" fmla="*/ 3539612 h 4719482"/>
              <a:gd name="connsiteX3" fmla="*/ 0 w 7030063"/>
              <a:gd name="connsiteY3" fmla="*/ 3539612 h 4719482"/>
              <a:gd name="connsiteX4" fmla="*/ 0 w 7030063"/>
              <a:gd name="connsiteY4" fmla="*/ 1179871 h 4719482"/>
              <a:gd name="connsiteX5" fmla="*/ 294968 w 7030063"/>
              <a:gd name="connsiteY5" fmla="*/ 1179871 h 4719482"/>
              <a:gd name="connsiteX6" fmla="*/ 589935 w 7030063"/>
              <a:gd name="connsiteY6" fmla="*/ 1179871 h 4719482"/>
              <a:gd name="connsiteX7" fmla="*/ 589935 w 7030063"/>
              <a:gd name="connsiteY7" fmla="*/ 3539612 h 4719482"/>
              <a:gd name="connsiteX8" fmla="*/ 294968 w 7030063"/>
              <a:gd name="connsiteY8" fmla="*/ 3539612 h 4719482"/>
              <a:gd name="connsiteX9" fmla="*/ 294968 w 7030063"/>
              <a:gd name="connsiteY9" fmla="*/ 1179871 h 4719482"/>
              <a:gd name="connsiteX10" fmla="*/ 737419 w 7030063"/>
              <a:gd name="connsiteY10" fmla="*/ 1179871 h 4719482"/>
              <a:gd name="connsiteX11" fmla="*/ 4670322 w 7030063"/>
              <a:gd name="connsiteY11" fmla="*/ 1179871 h 4719482"/>
              <a:gd name="connsiteX12" fmla="*/ 4670322 w 7030063"/>
              <a:gd name="connsiteY12" fmla="*/ 0 h 4719482"/>
              <a:gd name="connsiteX13" fmla="*/ 7030063 w 7030063"/>
              <a:gd name="connsiteY13" fmla="*/ 2359741 h 4719482"/>
              <a:gd name="connsiteX14" fmla="*/ 4670322 w 7030063"/>
              <a:gd name="connsiteY14" fmla="*/ 4719482 h 4719482"/>
              <a:gd name="connsiteX15" fmla="*/ 4670322 w 7030063"/>
              <a:gd name="connsiteY15" fmla="*/ 3539612 h 4719482"/>
              <a:gd name="connsiteX16" fmla="*/ 737419 w 7030063"/>
              <a:gd name="connsiteY16" fmla="*/ 3539612 h 4719482"/>
              <a:gd name="connsiteX17" fmla="*/ 737419 w 7030063"/>
              <a:gd name="connsiteY17" fmla="*/ 1179871 h 471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30063" h="4719482" fill="none" extrusionOk="0">
                <a:moveTo>
                  <a:pt x="0" y="1179871"/>
                </a:moveTo>
                <a:cubicBezTo>
                  <a:pt x="38068" y="1171276"/>
                  <a:pt x="116175" y="1168337"/>
                  <a:pt x="147484" y="1179871"/>
                </a:cubicBezTo>
                <a:cubicBezTo>
                  <a:pt x="273092" y="1870363"/>
                  <a:pt x="311672" y="2738190"/>
                  <a:pt x="147484" y="3539612"/>
                </a:cubicBezTo>
                <a:cubicBezTo>
                  <a:pt x="114133" y="3548363"/>
                  <a:pt x="70813" y="3527721"/>
                  <a:pt x="0" y="3539612"/>
                </a:cubicBezTo>
                <a:cubicBezTo>
                  <a:pt x="113077" y="3080489"/>
                  <a:pt x="-128945" y="1987412"/>
                  <a:pt x="0" y="1179871"/>
                </a:cubicBezTo>
                <a:close/>
                <a:moveTo>
                  <a:pt x="294968" y="1179871"/>
                </a:moveTo>
                <a:cubicBezTo>
                  <a:pt x="438986" y="1164578"/>
                  <a:pt x="554019" y="1160038"/>
                  <a:pt x="589935" y="1179871"/>
                </a:cubicBezTo>
                <a:cubicBezTo>
                  <a:pt x="754918" y="2199297"/>
                  <a:pt x="443640" y="2941606"/>
                  <a:pt x="589935" y="3539612"/>
                </a:cubicBezTo>
                <a:cubicBezTo>
                  <a:pt x="532368" y="3528954"/>
                  <a:pt x="379471" y="3543861"/>
                  <a:pt x="294968" y="3539612"/>
                </a:cubicBezTo>
                <a:cubicBezTo>
                  <a:pt x="174875" y="3109881"/>
                  <a:pt x="208589" y="1684829"/>
                  <a:pt x="294968" y="1179871"/>
                </a:cubicBezTo>
                <a:close/>
                <a:moveTo>
                  <a:pt x="737419" y="1179871"/>
                </a:moveTo>
                <a:cubicBezTo>
                  <a:pt x="1889627" y="1170471"/>
                  <a:pt x="2825198" y="1022503"/>
                  <a:pt x="4670322" y="1179871"/>
                </a:cubicBezTo>
                <a:cubicBezTo>
                  <a:pt x="4658611" y="841992"/>
                  <a:pt x="4566466" y="427899"/>
                  <a:pt x="4670322" y="0"/>
                </a:cubicBezTo>
                <a:cubicBezTo>
                  <a:pt x="5683368" y="955636"/>
                  <a:pt x="6073581" y="1277848"/>
                  <a:pt x="7030063" y="2359741"/>
                </a:cubicBezTo>
                <a:cubicBezTo>
                  <a:pt x="6591662" y="2965288"/>
                  <a:pt x="5903661" y="3631164"/>
                  <a:pt x="4670322" y="4719482"/>
                </a:cubicBezTo>
                <a:cubicBezTo>
                  <a:pt x="4620096" y="4535422"/>
                  <a:pt x="4570959" y="4014242"/>
                  <a:pt x="4670322" y="3539612"/>
                </a:cubicBezTo>
                <a:cubicBezTo>
                  <a:pt x="3271763" y="3448727"/>
                  <a:pt x="1546921" y="3383351"/>
                  <a:pt x="737419" y="3539612"/>
                </a:cubicBezTo>
                <a:cubicBezTo>
                  <a:pt x="851908" y="3224217"/>
                  <a:pt x="727624" y="1662242"/>
                  <a:pt x="737419" y="1179871"/>
                </a:cubicBezTo>
                <a:close/>
              </a:path>
              <a:path w="7030063" h="4719482" stroke="0" extrusionOk="0">
                <a:moveTo>
                  <a:pt x="0" y="1179871"/>
                </a:moveTo>
                <a:cubicBezTo>
                  <a:pt x="45103" y="1176385"/>
                  <a:pt x="130270" y="1182745"/>
                  <a:pt x="147484" y="1179871"/>
                </a:cubicBezTo>
                <a:cubicBezTo>
                  <a:pt x="94659" y="2243908"/>
                  <a:pt x="270658" y="2432770"/>
                  <a:pt x="147484" y="3539612"/>
                </a:cubicBezTo>
                <a:cubicBezTo>
                  <a:pt x="126913" y="3551629"/>
                  <a:pt x="39899" y="3536644"/>
                  <a:pt x="0" y="3539612"/>
                </a:cubicBezTo>
                <a:cubicBezTo>
                  <a:pt x="-144930" y="3229775"/>
                  <a:pt x="-18259" y="2123255"/>
                  <a:pt x="0" y="1179871"/>
                </a:cubicBezTo>
                <a:close/>
                <a:moveTo>
                  <a:pt x="294968" y="1179871"/>
                </a:moveTo>
                <a:cubicBezTo>
                  <a:pt x="380922" y="1167556"/>
                  <a:pt x="494608" y="1192813"/>
                  <a:pt x="589935" y="1179871"/>
                </a:cubicBezTo>
                <a:cubicBezTo>
                  <a:pt x="759346" y="1604028"/>
                  <a:pt x="675489" y="2385356"/>
                  <a:pt x="589935" y="3539612"/>
                </a:cubicBezTo>
                <a:cubicBezTo>
                  <a:pt x="539531" y="3554040"/>
                  <a:pt x="414297" y="3521316"/>
                  <a:pt x="294968" y="3539612"/>
                </a:cubicBezTo>
                <a:cubicBezTo>
                  <a:pt x="202025" y="2993530"/>
                  <a:pt x="126733" y="2323358"/>
                  <a:pt x="294968" y="1179871"/>
                </a:cubicBezTo>
                <a:close/>
                <a:moveTo>
                  <a:pt x="737419" y="1179871"/>
                </a:moveTo>
                <a:cubicBezTo>
                  <a:pt x="1702580" y="1307688"/>
                  <a:pt x="4119614" y="1046109"/>
                  <a:pt x="4670322" y="1179871"/>
                </a:cubicBezTo>
                <a:cubicBezTo>
                  <a:pt x="4755467" y="926235"/>
                  <a:pt x="4586585" y="257059"/>
                  <a:pt x="4670322" y="0"/>
                </a:cubicBezTo>
                <a:cubicBezTo>
                  <a:pt x="5772425" y="1028189"/>
                  <a:pt x="6473621" y="1989432"/>
                  <a:pt x="7030063" y="2359741"/>
                </a:cubicBezTo>
                <a:cubicBezTo>
                  <a:pt x="5935022" y="3282876"/>
                  <a:pt x="5208725" y="4389121"/>
                  <a:pt x="4670322" y="4719482"/>
                </a:cubicBezTo>
                <a:cubicBezTo>
                  <a:pt x="4753885" y="4238578"/>
                  <a:pt x="4623782" y="3795117"/>
                  <a:pt x="4670322" y="3539612"/>
                </a:cubicBezTo>
                <a:cubicBezTo>
                  <a:pt x="3545370" y="3390254"/>
                  <a:pt x="1989817" y="3650999"/>
                  <a:pt x="737419" y="3539612"/>
                </a:cubicBezTo>
                <a:cubicBezTo>
                  <a:pt x="570036" y="2915874"/>
                  <a:pt x="674293" y="1492942"/>
                  <a:pt x="737419" y="1179871"/>
                </a:cubicBezTo>
                <a:close/>
              </a:path>
            </a:pathLst>
          </a:custGeom>
          <a:solidFill>
            <a:srgbClr val="BD9A87"/>
          </a:solidFill>
          <a:ln>
            <a:extLst>
              <a:ext uri="{C807C97D-BFC1-408E-A445-0C87EB9F89A2}">
                <ask:lineSketchStyleProps xmlns:ask="http://schemas.microsoft.com/office/drawing/2018/sketchyshapes" xmlns="" sd="3499211612">
                  <a:prstGeom prst="striped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af-ZA" sz="3500" b="1" dirty="0" err="1">
                <a:solidFill>
                  <a:schemeClr val="tx1"/>
                </a:solidFill>
                <a:latin typeface="Georgia"/>
              </a:rPr>
              <a:t>Closures</a:t>
            </a:r>
            <a:r>
              <a:rPr lang="af-ZA" sz="3500" b="1" dirty="0">
                <a:solidFill>
                  <a:schemeClr val="tx1"/>
                </a:solidFill>
                <a:latin typeface="Georgia"/>
              </a:rPr>
              <a:t> </a:t>
            </a:r>
            <a:r>
              <a:rPr lang="bg-BG" sz="3500" b="1" dirty="0">
                <a:solidFill>
                  <a:schemeClr val="tx1"/>
                </a:solidFill>
                <a:latin typeface="Georgia"/>
              </a:rPr>
              <a:t>в </a:t>
            </a:r>
            <a:r>
              <a:rPr lang="af-ZA" sz="3500" b="1" dirty="0" err="1">
                <a:solidFill>
                  <a:schemeClr val="tx1"/>
                </a:solidFill>
                <a:latin typeface="Georgia"/>
              </a:rPr>
              <a:t>JavaScript</a:t>
            </a:r>
            <a:endParaRPr lang="af-ZA" sz="3500" b="1" dirty="0">
              <a:solidFill>
                <a:schemeClr val="tx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8903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CF983-6D55-24F7-3083-51FBE7F721EE}"/>
              </a:ext>
            </a:extLst>
          </p:cNvPr>
          <p:cNvSpPr txBox="1"/>
          <p:nvPr/>
        </p:nvSpPr>
        <p:spPr>
          <a:xfrm>
            <a:off x="986828" y="534155"/>
            <a:ext cx="430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Georgia" panose="02040502050405020303" pitchFamily="18" charset="0"/>
              </a:rPr>
              <a:t>Лексикален обхват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96B1E-72CB-F800-1F6D-209B00D5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336" y="2340849"/>
            <a:ext cx="5292428" cy="3335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05EBD-8F57-94DB-29A0-19397C085E24}"/>
              </a:ext>
            </a:extLst>
          </p:cNvPr>
          <p:cNvSpPr txBox="1"/>
          <p:nvPr/>
        </p:nvSpPr>
        <p:spPr>
          <a:xfrm>
            <a:off x="5019096" y="989896"/>
            <a:ext cx="6124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Обхватът и стойността на променливата се определят от това къде е дефинирана(т.е. нейната позиция в кода).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B0C20-D11D-1AE8-D25C-042AC611998C}"/>
              </a:ext>
            </a:extLst>
          </p:cNvPr>
          <p:cNvSpPr txBox="1"/>
          <p:nvPr/>
        </p:nvSpPr>
        <p:spPr>
          <a:xfrm>
            <a:off x="789916" y="1636227"/>
            <a:ext cx="37277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parentFunc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childFunc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childFunc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parentFunc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02103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1E3CF2-A2CA-5835-9967-6A3523E71F67}"/>
              </a:ext>
            </a:extLst>
          </p:cNvPr>
          <p:cNvSpPr txBox="1"/>
          <p:nvPr/>
        </p:nvSpPr>
        <p:spPr>
          <a:xfrm>
            <a:off x="1276539" y="662784"/>
            <a:ext cx="224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Closure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31BA1-F78C-9902-15DC-642321C0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62" y="4703062"/>
            <a:ext cx="5892052" cy="1749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9425C-8497-A018-F623-945BB6B86429}"/>
              </a:ext>
            </a:extLst>
          </p:cNvPr>
          <p:cNvSpPr txBox="1"/>
          <p:nvPr/>
        </p:nvSpPr>
        <p:spPr>
          <a:xfrm>
            <a:off x="852025" y="1587182"/>
            <a:ext cx="446109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parentFunc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childFunc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childFunc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parentFunc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6, 3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11, 4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16, 5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3" name="Google Shape;499;p39">
            <a:extLst>
              <a:ext uri="{FF2B5EF4-FFF2-40B4-BE49-F238E27FC236}">
                <a16:creationId xmlns:a16="http://schemas.microsoft.com/office/drawing/2014/main" id="{D03E6A5A-166F-E490-DE0B-F2351CC4432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578" y="924394"/>
            <a:ext cx="4516275" cy="311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3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D62B6-997E-192A-21CB-C38C4683DDFD}"/>
              </a:ext>
            </a:extLst>
          </p:cNvPr>
          <p:cNvSpPr txBox="1"/>
          <p:nvPr/>
        </p:nvSpPr>
        <p:spPr>
          <a:xfrm>
            <a:off x="1557196" y="561315"/>
            <a:ext cx="953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Georgia" panose="02040502050405020303" pitchFamily="18" charset="0"/>
              </a:rPr>
              <a:t>Емулиране на частни методи, използвайки </a:t>
            </a:r>
            <a:r>
              <a:rPr lang="en-US" sz="2800" dirty="0">
                <a:latin typeface="Georgia" panose="02040502050405020303" pitchFamily="18" charset="0"/>
              </a:rPr>
              <a:t>closure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42B08-61F9-3FC7-FC0B-45949119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03" y="1157615"/>
            <a:ext cx="5390937" cy="54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9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D62B6-997E-192A-21CB-C38C4683DDFD}"/>
              </a:ext>
            </a:extLst>
          </p:cNvPr>
          <p:cNvSpPr txBox="1"/>
          <p:nvPr/>
        </p:nvSpPr>
        <p:spPr>
          <a:xfrm>
            <a:off x="568193" y="1901228"/>
            <a:ext cx="5314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Georgia" panose="02040502050405020303" pitchFamily="18" charset="0"/>
                <a:sym typeface="Italiana"/>
              </a:rPr>
              <a:t>Затваряща </a:t>
            </a:r>
            <a:r>
              <a:rPr lang="en-US" sz="2800" dirty="0">
                <a:latin typeface="Georgia" panose="02040502050405020303" pitchFamily="18" charset="0"/>
                <a:sym typeface="Italiana"/>
              </a:rPr>
              <a:t>closure</a:t>
            </a:r>
            <a:r>
              <a:rPr lang="bg-BG" sz="2800" dirty="0">
                <a:latin typeface="Georgia" panose="02040502050405020303" pitchFamily="18" charset="0"/>
                <a:sym typeface="Italiana"/>
              </a:rPr>
              <a:t> верига</a:t>
            </a:r>
          </a:p>
          <a:p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02385-A295-AD50-593D-C7735FAE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578" y="1047422"/>
            <a:ext cx="4637548" cy="56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B6349-E11C-2488-EDC9-CE3C4F912D9B}"/>
              </a:ext>
            </a:extLst>
          </p:cNvPr>
          <p:cNvSpPr txBox="1"/>
          <p:nvPr/>
        </p:nvSpPr>
        <p:spPr>
          <a:xfrm>
            <a:off x="1240323" y="841972"/>
            <a:ext cx="6989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latin typeface="Georgia" panose="02040502050405020303" pitchFamily="18" charset="0"/>
              </a:rPr>
              <a:t>Предимства и недостатъци на </a:t>
            </a:r>
            <a:r>
              <a:rPr lang="en-US" sz="2800" dirty="0">
                <a:latin typeface="Georgia" panose="02040502050405020303" pitchFamily="18" charset="0"/>
              </a:rPr>
              <a:t>closure</a:t>
            </a:r>
            <a:r>
              <a:rPr lang="bg-BG" sz="2800" dirty="0">
                <a:latin typeface="Georgia" panose="02040502050405020303" pitchFamily="18" charset="0"/>
              </a:rPr>
              <a:t>, </a:t>
            </a:r>
            <a:r>
              <a:rPr lang="bg-BG" sz="2800" dirty="0">
                <a:latin typeface="Georgia" panose="02040502050405020303" pitchFamily="18" charset="0"/>
                <a:sym typeface="Italiana"/>
              </a:rPr>
              <a:t>съображения за ефективност</a:t>
            </a:r>
            <a:endParaRPr lang="bg-BG" sz="2800" dirty="0">
              <a:latin typeface="Georgia" panose="02040502050405020303" pitchFamily="18" charset="0"/>
            </a:endParaRPr>
          </a:p>
          <a:p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9EFF9-DADC-C613-8B28-34CE62BD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86" y="2926815"/>
            <a:ext cx="5472152" cy="29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0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раирана надясно 3">
            <a:extLst>
              <a:ext uri="{FF2B5EF4-FFF2-40B4-BE49-F238E27FC236}">
                <a16:creationId xmlns:a16="http://schemas.microsoft.com/office/drawing/2014/main" id="{A50DCF9D-5446-6EDB-8E91-051DFF7C1AAD}"/>
              </a:ext>
            </a:extLst>
          </p:cNvPr>
          <p:cNvSpPr/>
          <p:nvPr/>
        </p:nvSpPr>
        <p:spPr>
          <a:xfrm>
            <a:off x="2575462" y="1063697"/>
            <a:ext cx="7030063" cy="4719482"/>
          </a:xfrm>
          <a:custGeom>
            <a:avLst/>
            <a:gdLst>
              <a:gd name="connsiteX0" fmla="*/ 0 w 7030063"/>
              <a:gd name="connsiteY0" fmla="*/ 1179871 h 4719482"/>
              <a:gd name="connsiteX1" fmla="*/ 147484 w 7030063"/>
              <a:gd name="connsiteY1" fmla="*/ 1179871 h 4719482"/>
              <a:gd name="connsiteX2" fmla="*/ 147484 w 7030063"/>
              <a:gd name="connsiteY2" fmla="*/ 3539612 h 4719482"/>
              <a:gd name="connsiteX3" fmla="*/ 0 w 7030063"/>
              <a:gd name="connsiteY3" fmla="*/ 3539612 h 4719482"/>
              <a:gd name="connsiteX4" fmla="*/ 0 w 7030063"/>
              <a:gd name="connsiteY4" fmla="*/ 1179871 h 4719482"/>
              <a:gd name="connsiteX5" fmla="*/ 294968 w 7030063"/>
              <a:gd name="connsiteY5" fmla="*/ 1179871 h 4719482"/>
              <a:gd name="connsiteX6" fmla="*/ 589935 w 7030063"/>
              <a:gd name="connsiteY6" fmla="*/ 1179871 h 4719482"/>
              <a:gd name="connsiteX7" fmla="*/ 589935 w 7030063"/>
              <a:gd name="connsiteY7" fmla="*/ 3539612 h 4719482"/>
              <a:gd name="connsiteX8" fmla="*/ 294968 w 7030063"/>
              <a:gd name="connsiteY8" fmla="*/ 3539612 h 4719482"/>
              <a:gd name="connsiteX9" fmla="*/ 294968 w 7030063"/>
              <a:gd name="connsiteY9" fmla="*/ 1179871 h 4719482"/>
              <a:gd name="connsiteX10" fmla="*/ 737419 w 7030063"/>
              <a:gd name="connsiteY10" fmla="*/ 1179871 h 4719482"/>
              <a:gd name="connsiteX11" fmla="*/ 4670322 w 7030063"/>
              <a:gd name="connsiteY11" fmla="*/ 1179871 h 4719482"/>
              <a:gd name="connsiteX12" fmla="*/ 4670322 w 7030063"/>
              <a:gd name="connsiteY12" fmla="*/ 0 h 4719482"/>
              <a:gd name="connsiteX13" fmla="*/ 7030063 w 7030063"/>
              <a:gd name="connsiteY13" fmla="*/ 2359741 h 4719482"/>
              <a:gd name="connsiteX14" fmla="*/ 4670322 w 7030063"/>
              <a:gd name="connsiteY14" fmla="*/ 4719482 h 4719482"/>
              <a:gd name="connsiteX15" fmla="*/ 4670322 w 7030063"/>
              <a:gd name="connsiteY15" fmla="*/ 3539612 h 4719482"/>
              <a:gd name="connsiteX16" fmla="*/ 737419 w 7030063"/>
              <a:gd name="connsiteY16" fmla="*/ 3539612 h 4719482"/>
              <a:gd name="connsiteX17" fmla="*/ 737419 w 7030063"/>
              <a:gd name="connsiteY17" fmla="*/ 1179871 h 471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30063" h="4719482" fill="none" extrusionOk="0">
                <a:moveTo>
                  <a:pt x="0" y="1179871"/>
                </a:moveTo>
                <a:cubicBezTo>
                  <a:pt x="38068" y="1171276"/>
                  <a:pt x="116175" y="1168337"/>
                  <a:pt x="147484" y="1179871"/>
                </a:cubicBezTo>
                <a:cubicBezTo>
                  <a:pt x="273092" y="1870363"/>
                  <a:pt x="311672" y="2738190"/>
                  <a:pt x="147484" y="3539612"/>
                </a:cubicBezTo>
                <a:cubicBezTo>
                  <a:pt x="114133" y="3548363"/>
                  <a:pt x="70813" y="3527721"/>
                  <a:pt x="0" y="3539612"/>
                </a:cubicBezTo>
                <a:cubicBezTo>
                  <a:pt x="113077" y="3080489"/>
                  <a:pt x="-128945" y="1987412"/>
                  <a:pt x="0" y="1179871"/>
                </a:cubicBezTo>
                <a:close/>
                <a:moveTo>
                  <a:pt x="294968" y="1179871"/>
                </a:moveTo>
                <a:cubicBezTo>
                  <a:pt x="438986" y="1164578"/>
                  <a:pt x="554019" y="1160038"/>
                  <a:pt x="589935" y="1179871"/>
                </a:cubicBezTo>
                <a:cubicBezTo>
                  <a:pt x="754918" y="2199297"/>
                  <a:pt x="443640" y="2941606"/>
                  <a:pt x="589935" y="3539612"/>
                </a:cubicBezTo>
                <a:cubicBezTo>
                  <a:pt x="532368" y="3528954"/>
                  <a:pt x="379471" y="3543861"/>
                  <a:pt x="294968" y="3539612"/>
                </a:cubicBezTo>
                <a:cubicBezTo>
                  <a:pt x="174875" y="3109881"/>
                  <a:pt x="208589" y="1684829"/>
                  <a:pt x="294968" y="1179871"/>
                </a:cubicBezTo>
                <a:close/>
                <a:moveTo>
                  <a:pt x="737419" y="1179871"/>
                </a:moveTo>
                <a:cubicBezTo>
                  <a:pt x="1889627" y="1170471"/>
                  <a:pt x="2825198" y="1022503"/>
                  <a:pt x="4670322" y="1179871"/>
                </a:cubicBezTo>
                <a:cubicBezTo>
                  <a:pt x="4658611" y="841992"/>
                  <a:pt x="4566466" y="427899"/>
                  <a:pt x="4670322" y="0"/>
                </a:cubicBezTo>
                <a:cubicBezTo>
                  <a:pt x="5683368" y="955636"/>
                  <a:pt x="6073581" y="1277848"/>
                  <a:pt x="7030063" y="2359741"/>
                </a:cubicBezTo>
                <a:cubicBezTo>
                  <a:pt x="6591662" y="2965288"/>
                  <a:pt x="5903661" y="3631164"/>
                  <a:pt x="4670322" y="4719482"/>
                </a:cubicBezTo>
                <a:cubicBezTo>
                  <a:pt x="4620096" y="4535422"/>
                  <a:pt x="4570959" y="4014242"/>
                  <a:pt x="4670322" y="3539612"/>
                </a:cubicBezTo>
                <a:cubicBezTo>
                  <a:pt x="3271763" y="3448727"/>
                  <a:pt x="1546921" y="3383351"/>
                  <a:pt x="737419" y="3539612"/>
                </a:cubicBezTo>
                <a:cubicBezTo>
                  <a:pt x="851908" y="3224217"/>
                  <a:pt x="727624" y="1662242"/>
                  <a:pt x="737419" y="1179871"/>
                </a:cubicBezTo>
                <a:close/>
              </a:path>
              <a:path w="7030063" h="4719482" stroke="0" extrusionOk="0">
                <a:moveTo>
                  <a:pt x="0" y="1179871"/>
                </a:moveTo>
                <a:cubicBezTo>
                  <a:pt x="45103" y="1176385"/>
                  <a:pt x="130270" y="1182745"/>
                  <a:pt x="147484" y="1179871"/>
                </a:cubicBezTo>
                <a:cubicBezTo>
                  <a:pt x="94659" y="2243908"/>
                  <a:pt x="270658" y="2432770"/>
                  <a:pt x="147484" y="3539612"/>
                </a:cubicBezTo>
                <a:cubicBezTo>
                  <a:pt x="126913" y="3551629"/>
                  <a:pt x="39899" y="3536644"/>
                  <a:pt x="0" y="3539612"/>
                </a:cubicBezTo>
                <a:cubicBezTo>
                  <a:pt x="-144930" y="3229775"/>
                  <a:pt x="-18259" y="2123255"/>
                  <a:pt x="0" y="1179871"/>
                </a:cubicBezTo>
                <a:close/>
                <a:moveTo>
                  <a:pt x="294968" y="1179871"/>
                </a:moveTo>
                <a:cubicBezTo>
                  <a:pt x="380922" y="1167556"/>
                  <a:pt x="494608" y="1192813"/>
                  <a:pt x="589935" y="1179871"/>
                </a:cubicBezTo>
                <a:cubicBezTo>
                  <a:pt x="759346" y="1604028"/>
                  <a:pt x="675489" y="2385356"/>
                  <a:pt x="589935" y="3539612"/>
                </a:cubicBezTo>
                <a:cubicBezTo>
                  <a:pt x="539531" y="3554040"/>
                  <a:pt x="414297" y="3521316"/>
                  <a:pt x="294968" y="3539612"/>
                </a:cubicBezTo>
                <a:cubicBezTo>
                  <a:pt x="202025" y="2993530"/>
                  <a:pt x="126733" y="2323358"/>
                  <a:pt x="294968" y="1179871"/>
                </a:cubicBezTo>
                <a:close/>
                <a:moveTo>
                  <a:pt x="737419" y="1179871"/>
                </a:moveTo>
                <a:cubicBezTo>
                  <a:pt x="1702580" y="1307688"/>
                  <a:pt x="4119614" y="1046109"/>
                  <a:pt x="4670322" y="1179871"/>
                </a:cubicBezTo>
                <a:cubicBezTo>
                  <a:pt x="4755467" y="926235"/>
                  <a:pt x="4586585" y="257059"/>
                  <a:pt x="4670322" y="0"/>
                </a:cubicBezTo>
                <a:cubicBezTo>
                  <a:pt x="5772425" y="1028189"/>
                  <a:pt x="6473621" y="1989432"/>
                  <a:pt x="7030063" y="2359741"/>
                </a:cubicBezTo>
                <a:cubicBezTo>
                  <a:pt x="5935022" y="3282876"/>
                  <a:pt x="5208725" y="4389121"/>
                  <a:pt x="4670322" y="4719482"/>
                </a:cubicBezTo>
                <a:cubicBezTo>
                  <a:pt x="4753885" y="4238578"/>
                  <a:pt x="4623782" y="3795117"/>
                  <a:pt x="4670322" y="3539612"/>
                </a:cubicBezTo>
                <a:cubicBezTo>
                  <a:pt x="3545370" y="3390254"/>
                  <a:pt x="1989817" y="3650999"/>
                  <a:pt x="737419" y="3539612"/>
                </a:cubicBezTo>
                <a:cubicBezTo>
                  <a:pt x="570036" y="2915874"/>
                  <a:pt x="674293" y="1492942"/>
                  <a:pt x="737419" y="1179871"/>
                </a:cubicBezTo>
                <a:close/>
              </a:path>
            </a:pathLst>
          </a:custGeom>
          <a:solidFill>
            <a:srgbClr val="BD9A87"/>
          </a:solidFill>
          <a:ln>
            <a:extLst>
              <a:ext uri="{C807C97D-BFC1-408E-A445-0C87EB9F89A2}">
                <ask:lineSketchStyleProps xmlns:ask="http://schemas.microsoft.com/office/drawing/2018/sketchyshapes" xmlns="" sd="3499211612">
                  <a:prstGeom prst="striped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bg-BG" sz="2800" b="1" dirty="0">
              <a:solidFill>
                <a:schemeClr val="tx1"/>
              </a:solidFill>
              <a:latin typeface="Georgia"/>
            </a:endParaRPr>
          </a:p>
          <a:p>
            <a:pPr algn="ctr"/>
            <a:r>
              <a:rPr lang="bg-BG" sz="2800" b="1" dirty="0">
                <a:solidFill>
                  <a:schemeClr val="tx1"/>
                </a:solidFill>
                <a:latin typeface="Georgia"/>
              </a:rPr>
              <a:t>Библиотеки за функционално програмиране на </a:t>
            </a:r>
            <a:r>
              <a:rPr lang="af-ZA" sz="2800" b="1" dirty="0">
                <a:solidFill>
                  <a:schemeClr val="tx1"/>
                </a:solidFill>
                <a:latin typeface="Georgia"/>
              </a:rPr>
              <a:t>JS</a:t>
            </a:r>
            <a:endParaRPr lang="af-ZA" dirty="0">
              <a:solidFill>
                <a:schemeClr val="tx1"/>
              </a:solidFill>
            </a:endParaRPr>
          </a:p>
          <a:p>
            <a:pPr algn="ctr"/>
            <a:endParaRPr lang="af-ZA" sz="3500" b="1" dirty="0">
              <a:solidFill>
                <a:schemeClr val="tx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0830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412" y="4132411"/>
            <a:ext cx="1987468" cy="2341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7" y="1628202"/>
            <a:ext cx="2245591" cy="2245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58" y="2117632"/>
            <a:ext cx="6028612" cy="105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190" y="4515080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601" y="770624"/>
            <a:ext cx="857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Georgia" panose="02040502050405020303" pitchFamily="18" charset="0"/>
              </a:rPr>
              <a:t>Често използвани библиотеки са: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0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3" y="132539"/>
            <a:ext cx="1897915" cy="2230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3367" y="794326"/>
            <a:ext cx="4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RAMDA.JS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1490" y="2623126"/>
            <a:ext cx="9857509" cy="3410851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Улеснява създаването на функции за многократно използване и композиране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  <a:ea typeface="Lexend"/>
                <a:cs typeface="Lexend"/>
                <a:sym typeface="Lexend"/>
              </a:rPr>
              <a:t>Ramda акцентира върху неизменяемостта на данните и декларативния </a:t>
            </a:r>
            <a:r>
              <a:rPr lang="ru-RU" dirty="0" smtClean="0">
                <a:solidFill>
                  <a:schemeClr val="dk1"/>
                </a:solidFill>
                <a:latin typeface="Georgia" panose="02040502050405020303" pitchFamily="18" charset="0"/>
                <a:ea typeface="Lexend"/>
                <a:cs typeface="Lexend"/>
                <a:sym typeface="Lexend"/>
              </a:rPr>
              <a:t>код.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u-RU" dirty="0">
              <a:solidFill>
                <a:schemeClr val="dk1"/>
              </a:solidFill>
              <a:latin typeface="Georgia" panose="02040502050405020303" pitchFamily="18" charset="0"/>
              <a:ea typeface="Lexend"/>
              <a:cs typeface="Lexend"/>
              <a:sym typeface="Lexend"/>
            </a:endParaRP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dk1"/>
                </a:solidFill>
                <a:latin typeface="Georgia" panose="02040502050405020303" pitchFamily="18" charset="0"/>
                <a:ea typeface="Lexend"/>
                <a:cs typeface="Lexend"/>
                <a:sym typeface="Lexend"/>
              </a:rPr>
              <a:t>Предоставя функции като 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  <a:ea typeface="Lexend"/>
                <a:cs typeface="Lexend"/>
                <a:sym typeface="Lexend"/>
              </a:rPr>
              <a:t>map, filter, reduce, pipe, compose, prop 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latin typeface="Georgia" panose="02040502050405020303" pitchFamily="18" charset="0"/>
              <a:ea typeface="Lexend"/>
              <a:cs typeface="Lexend"/>
              <a:sym typeface="Lexend"/>
            </a:endParaRP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dk1"/>
                </a:solidFill>
                <a:latin typeface="Georgia" panose="02040502050405020303" pitchFamily="18" charset="0"/>
                <a:ea typeface="Lexend"/>
                <a:cs typeface="Lexend"/>
                <a:sym typeface="Lexend"/>
              </a:rPr>
              <a:t>Функциите се обработват автоматично</a:t>
            </a:r>
            <a:endParaRPr lang="ru-RU" dirty="0">
              <a:solidFill>
                <a:schemeClr val="dk1"/>
              </a:solidFill>
              <a:latin typeface="Georgia" panose="02040502050405020303" pitchFamily="18" charset="0"/>
              <a:ea typeface="Lexend"/>
              <a:cs typeface="Lexend"/>
              <a:sym typeface="Lexend"/>
            </a:endParaRP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2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" y="426027"/>
            <a:ext cx="1905000" cy="190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9236" y="533401"/>
            <a:ext cx="8499764" cy="1382156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Immutable.js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4618" y="2512290"/>
            <a:ext cx="9774382" cy="35216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Предоставя колекция от неизменяеми структури от данни.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Библиотеката включва постоянни структури от данни като </a:t>
            </a:r>
            <a:r>
              <a:rPr lang="en-US" dirty="0" smtClean="0">
                <a:latin typeface="Georgia" panose="02040502050405020303" pitchFamily="18" charset="0"/>
              </a:rPr>
              <a:t>List, Map, Set, Record, </a:t>
            </a:r>
            <a:r>
              <a:rPr lang="bg-BG" dirty="0" smtClean="0">
                <a:latin typeface="Georgia" panose="02040502050405020303" pitchFamily="18" charset="0"/>
              </a:rPr>
              <a:t>които са оптимизирани.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Лесна интеграция в съществуващи проекти.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Опростен код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1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раирана надясно 2">
            <a:extLst>
              <a:ext uri="{FF2B5EF4-FFF2-40B4-BE49-F238E27FC236}">
                <a16:creationId xmlns:a16="http://schemas.microsoft.com/office/drawing/2014/main" id="{873E5FA8-725E-AE12-2ACA-A448BE4E95C1}"/>
              </a:ext>
            </a:extLst>
          </p:cNvPr>
          <p:cNvSpPr/>
          <p:nvPr/>
        </p:nvSpPr>
        <p:spPr>
          <a:xfrm>
            <a:off x="2575462" y="1063697"/>
            <a:ext cx="7030063" cy="4719482"/>
          </a:xfrm>
          <a:custGeom>
            <a:avLst/>
            <a:gdLst>
              <a:gd name="connsiteX0" fmla="*/ 0 w 7030063"/>
              <a:gd name="connsiteY0" fmla="*/ 1179871 h 4719482"/>
              <a:gd name="connsiteX1" fmla="*/ 147484 w 7030063"/>
              <a:gd name="connsiteY1" fmla="*/ 1179871 h 4719482"/>
              <a:gd name="connsiteX2" fmla="*/ 147484 w 7030063"/>
              <a:gd name="connsiteY2" fmla="*/ 3539612 h 4719482"/>
              <a:gd name="connsiteX3" fmla="*/ 0 w 7030063"/>
              <a:gd name="connsiteY3" fmla="*/ 3539612 h 4719482"/>
              <a:gd name="connsiteX4" fmla="*/ 0 w 7030063"/>
              <a:gd name="connsiteY4" fmla="*/ 1179871 h 4719482"/>
              <a:gd name="connsiteX5" fmla="*/ 294968 w 7030063"/>
              <a:gd name="connsiteY5" fmla="*/ 1179871 h 4719482"/>
              <a:gd name="connsiteX6" fmla="*/ 589935 w 7030063"/>
              <a:gd name="connsiteY6" fmla="*/ 1179871 h 4719482"/>
              <a:gd name="connsiteX7" fmla="*/ 589935 w 7030063"/>
              <a:gd name="connsiteY7" fmla="*/ 3539612 h 4719482"/>
              <a:gd name="connsiteX8" fmla="*/ 294968 w 7030063"/>
              <a:gd name="connsiteY8" fmla="*/ 3539612 h 4719482"/>
              <a:gd name="connsiteX9" fmla="*/ 294968 w 7030063"/>
              <a:gd name="connsiteY9" fmla="*/ 1179871 h 4719482"/>
              <a:gd name="connsiteX10" fmla="*/ 737419 w 7030063"/>
              <a:gd name="connsiteY10" fmla="*/ 1179871 h 4719482"/>
              <a:gd name="connsiteX11" fmla="*/ 4670322 w 7030063"/>
              <a:gd name="connsiteY11" fmla="*/ 1179871 h 4719482"/>
              <a:gd name="connsiteX12" fmla="*/ 4670322 w 7030063"/>
              <a:gd name="connsiteY12" fmla="*/ 0 h 4719482"/>
              <a:gd name="connsiteX13" fmla="*/ 7030063 w 7030063"/>
              <a:gd name="connsiteY13" fmla="*/ 2359741 h 4719482"/>
              <a:gd name="connsiteX14" fmla="*/ 4670322 w 7030063"/>
              <a:gd name="connsiteY14" fmla="*/ 4719482 h 4719482"/>
              <a:gd name="connsiteX15" fmla="*/ 4670322 w 7030063"/>
              <a:gd name="connsiteY15" fmla="*/ 3539612 h 4719482"/>
              <a:gd name="connsiteX16" fmla="*/ 737419 w 7030063"/>
              <a:gd name="connsiteY16" fmla="*/ 3539612 h 4719482"/>
              <a:gd name="connsiteX17" fmla="*/ 737419 w 7030063"/>
              <a:gd name="connsiteY17" fmla="*/ 1179871 h 471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30063" h="4719482" fill="none" extrusionOk="0">
                <a:moveTo>
                  <a:pt x="0" y="1179871"/>
                </a:moveTo>
                <a:cubicBezTo>
                  <a:pt x="38068" y="1171276"/>
                  <a:pt x="116175" y="1168337"/>
                  <a:pt x="147484" y="1179871"/>
                </a:cubicBezTo>
                <a:cubicBezTo>
                  <a:pt x="273092" y="1870363"/>
                  <a:pt x="311672" y="2738190"/>
                  <a:pt x="147484" y="3539612"/>
                </a:cubicBezTo>
                <a:cubicBezTo>
                  <a:pt x="114133" y="3548363"/>
                  <a:pt x="70813" y="3527721"/>
                  <a:pt x="0" y="3539612"/>
                </a:cubicBezTo>
                <a:cubicBezTo>
                  <a:pt x="113077" y="3080489"/>
                  <a:pt x="-128945" y="1987412"/>
                  <a:pt x="0" y="1179871"/>
                </a:cubicBezTo>
                <a:close/>
                <a:moveTo>
                  <a:pt x="294968" y="1179871"/>
                </a:moveTo>
                <a:cubicBezTo>
                  <a:pt x="438986" y="1164578"/>
                  <a:pt x="554019" y="1160038"/>
                  <a:pt x="589935" y="1179871"/>
                </a:cubicBezTo>
                <a:cubicBezTo>
                  <a:pt x="754918" y="2199297"/>
                  <a:pt x="443640" y="2941606"/>
                  <a:pt x="589935" y="3539612"/>
                </a:cubicBezTo>
                <a:cubicBezTo>
                  <a:pt x="532368" y="3528954"/>
                  <a:pt x="379471" y="3543861"/>
                  <a:pt x="294968" y="3539612"/>
                </a:cubicBezTo>
                <a:cubicBezTo>
                  <a:pt x="174875" y="3109881"/>
                  <a:pt x="208589" y="1684829"/>
                  <a:pt x="294968" y="1179871"/>
                </a:cubicBezTo>
                <a:close/>
                <a:moveTo>
                  <a:pt x="737419" y="1179871"/>
                </a:moveTo>
                <a:cubicBezTo>
                  <a:pt x="1889627" y="1170471"/>
                  <a:pt x="2825198" y="1022503"/>
                  <a:pt x="4670322" y="1179871"/>
                </a:cubicBezTo>
                <a:cubicBezTo>
                  <a:pt x="4658611" y="841992"/>
                  <a:pt x="4566466" y="427899"/>
                  <a:pt x="4670322" y="0"/>
                </a:cubicBezTo>
                <a:cubicBezTo>
                  <a:pt x="5683368" y="955636"/>
                  <a:pt x="6073581" y="1277848"/>
                  <a:pt x="7030063" y="2359741"/>
                </a:cubicBezTo>
                <a:cubicBezTo>
                  <a:pt x="6591662" y="2965288"/>
                  <a:pt x="5903661" y="3631164"/>
                  <a:pt x="4670322" y="4719482"/>
                </a:cubicBezTo>
                <a:cubicBezTo>
                  <a:pt x="4620096" y="4535422"/>
                  <a:pt x="4570959" y="4014242"/>
                  <a:pt x="4670322" y="3539612"/>
                </a:cubicBezTo>
                <a:cubicBezTo>
                  <a:pt x="3271763" y="3448727"/>
                  <a:pt x="1546921" y="3383351"/>
                  <a:pt x="737419" y="3539612"/>
                </a:cubicBezTo>
                <a:cubicBezTo>
                  <a:pt x="851908" y="3224217"/>
                  <a:pt x="727624" y="1662242"/>
                  <a:pt x="737419" y="1179871"/>
                </a:cubicBezTo>
                <a:close/>
              </a:path>
              <a:path w="7030063" h="4719482" stroke="0" extrusionOk="0">
                <a:moveTo>
                  <a:pt x="0" y="1179871"/>
                </a:moveTo>
                <a:cubicBezTo>
                  <a:pt x="45103" y="1176385"/>
                  <a:pt x="130270" y="1182745"/>
                  <a:pt x="147484" y="1179871"/>
                </a:cubicBezTo>
                <a:cubicBezTo>
                  <a:pt x="94659" y="2243908"/>
                  <a:pt x="270658" y="2432770"/>
                  <a:pt x="147484" y="3539612"/>
                </a:cubicBezTo>
                <a:cubicBezTo>
                  <a:pt x="126913" y="3551629"/>
                  <a:pt x="39899" y="3536644"/>
                  <a:pt x="0" y="3539612"/>
                </a:cubicBezTo>
                <a:cubicBezTo>
                  <a:pt x="-144930" y="3229775"/>
                  <a:pt x="-18259" y="2123255"/>
                  <a:pt x="0" y="1179871"/>
                </a:cubicBezTo>
                <a:close/>
                <a:moveTo>
                  <a:pt x="294968" y="1179871"/>
                </a:moveTo>
                <a:cubicBezTo>
                  <a:pt x="380922" y="1167556"/>
                  <a:pt x="494608" y="1192813"/>
                  <a:pt x="589935" y="1179871"/>
                </a:cubicBezTo>
                <a:cubicBezTo>
                  <a:pt x="759346" y="1604028"/>
                  <a:pt x="675489" y="2385356"/>
                  <a:pt x="589935" y="3539612"/>
                </a:cubicBezTo>
                <a:cubicBezTo>
                  <a:pt x="539531" y="3554040"/>
                  <a:pt x="414297" y="3521316"/>
                  <a:pt x="294968" y="3539612"/>
                </a:cubicBezTo>
                <a:cubicBezTo>
                  <a:pt x="202025" y="2993530"/>
                  <a:pt x="126733" y="2323358"/>
                  <a:pt x="294968" y="1179871"/>
                </a:cubicBezTo>
                <a:close/>
                <a:moveTo>
                  <a:pt x="737419" y="1179871"/>
                </a:moveTo>
                <a:cubicBezTo>
                  <a:pt x="1702580" y="1307688"/>
                  <a:pt x="4119614" y="1046109"/>
                  <a:pt x="4670322" y="1179871"/>
                </a:cubicBezTo>
                <a:cubicBezTo>
                  <a:pt x="4755467" y="926235"/>
                  <a:pt x="4586585" y="257059"/>
                  <a:pt x="4670322" y="0"/>
                </a:cubicBezTo>
                <a:cubicBezTo>
                  <a:pt x="5772425" y="1028189"/>
                  <a:pt x="6473621" y="1989432"/>
                  <a:pt x="7030063" y="2359741"/>
                </a:cubicBezTo>
                <a:cubicBezTo>
                  <a:pt x="5935022" y="3282876"/>
                  <a:pt x="5208725" y="4389121"/>
                  <a:pt x="4670322" y="4719482"/>
                </a:cubicBezTo>
                <a:cubicBezTo>
                  <a:pt x="4753885" y="4238578"/>
                  <a:pt x="4623782" y="3795117"/>
                  <a:pt x="4670322" y="3539612"/>
                </a:cubicBezTo>
                <a:cubicBezTo>
                  <a:pt x="3545370" y="3390254"/>
                  <a:pt x="1989817" y="3650999"/>
                  <a:pt x="737419" y="3539612"/>
                </a:cubicBezTo>
                <a:cubicBezTo>
                  <a:pt x="570036" y="2915874"/>
                  <a:pt x="674293" y="1492942"/>
                  <a:pt x="737419" y="1179871"/>
                </a:cubicBezTo>
                <a:close/>
              </a:path>
            </a:pathLst>
          </a:custGeom>
          <a:solidFill>
            <a:srgbClr val="BD9A87"/>
          </a:solidFill>
          <a:ln>
            <a:extLst>
              <a:ext uri="{C807C97D-BFC1-408E-A445-0C87EB9F89A2}">
                <ask:lineSketchStyleProps xmlns:ask="http://schemas.microsoft.com/office/drawing/2018/sketchyshapes" xmlns="" sd="3499211612">
                  <a:prstGeom prst="striped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chemeClr val="tx1"/>
                </a:solidFill>
                <a:latin typeface="Georgia"/>
              </a:rPr>
              <a:t>Функциите като</a:t>
            </a:r>
          </a:p>
          <a:p>
            <a:pPr algn="ctr"/>
            <a:r>
              <a:rPr lang="bg-BG" sz="2800" b="1" dirty="0">
                <a:solidFill>
                  <a:schemeClr val="tx1"/>
                </a:solidFill>
                <a:latin typeface="Georgia"/>
              </a:rPr>
              <a:t> "</a:t>
            </a:r>
            <a:r>
              <a:rPr lang="bg-BG" sz="2800" b="1" dirty="0" err="1">
                <a:solidFill>
                  <a:schemeClr val="tx1"/>
                </a:solidFill>
                <a:latin typeface="Georgia"/>
              </a:rPr>
              <a:t>First</a:t>
            </a:r>
            <a:r>
              <a:rPr lang="bg-BG" sz="2800" b="1" dirty="0">
                <a:solidFill>
                  <a:schemeClr val="tx1"/>
                </a:solidFill>
                <a:latin typeface="Georgia"/>
              </a:rPr>
              <a:t> </a:t>
            </a:r>
            <a:r>
              <a:rPr lang="bg-BG" sz="2800" b="1" dirty="0" err="1">
                <a:solidFill>
                  <a:schemeClr val="tx1"/>
                </a:solidFill>
                <a:latin typeface="Georgia"/>
              </a:rPr>
              <a:t>class</a:t>
            </a:r>
            <a:r>
              <a:rPr lang="bg-BG" sz="2800" b="1" dirty="0">
                <a:solidFill>
                  <a:schemeClr val="tx1"/>
                </a:solidFill>
                <a:latin typeface="Georgia"/>
              </a:rPr>
              <a:t> </a:t>
            </a:r>
            <a:r>
              <a:rPr lang="bg-BG" sz="2800" b="1" dirty="0" err="1">
                <a:solidFill>
                  <a:schemeClr val="tx1"/>
                </a:solidFill>
                <a:latin typeface="Georgia"/>
              </a:rPr>
              <a:t>citizens</a:t>
            </a:r>
            <a:r>
              <a:rPr lang="bg-BG" sz="2800" b="1" dirty="0">
                <a:solidFill>
                  <a:schemeClr val="tx1"/>
                </a:solidFill>
                <a:latin typeface="Georgia"/>
              </a:rPr>
              <a:t>" в езиците за програмиране</a:t>
            </a:r>
          </a:p>
        </p:txBody>
      </p:sp>
    </p:spTree>
    <p:extLst>
      <p:ext uri="{BB962C8B-B14F-4D97-AF65-F5344CB8AC3E}">
        <p14:creationId xmlns:p14="http://schemas.microsoft.com/office/powerpoint/2010/main" val="261014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35" y="564284"/>
            <a:ext cx="7543800" cy="13144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6073" y="2216726"/>
            <a:ext cx="9912927" cy="38172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Опростява сложните задачи и спомага за чист, четлив код.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Предоставя функции за обработка на обекти и масиви.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Поддържа верижни помощни програми за по-добра производителност.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Може да се изпълнява в браузър</a:t>
            </a:r>
          </a:p>
        </p:txBody>
      </p:sp>
    </p:spTree>
    <p:extLst>
      <p:ext uri="{BB962C8B-B14F-4D97-AF65-F5344CB8AC3E}">
        <p14:creationId xmlns:p14="http://schemas.microsoft.com/office/powerpoint/2010/main" val="21397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2" y="214601"/>
            <a:ext cx="2143125" cy="2143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3890" y="683491"/>
            <a:ext cx="8435109" cy="1232066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LODASH.JS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5310" y="2357726"/>
            <a:ext cx="9903690" cy="40984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Библиотеката е разработена на базата на </a:t>
            </a:r>
            <a:r>
              <a:rPr lang="en-US" dirty="0" smtClean="0">
                <a:latin typeface="Georgia" panose="02040502050405020303" pitchFamily="18" charset="0"/>
              </a:rPr>
              <a:t>Underscore.js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Модулност</a:t>
            </a:r>
          </a:p>
          <a:p>
            <a:pPr marL="0" indent="0">
              <a:buNone/>
            </a:pPr>
            <a:endParaRPr lang="bg-BG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Оптимизирана за производителност и ефективност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Проектирана е да работи в различни среди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latin typeface="Georgia" panose="02040502050405020303" pitchFamily="18" charset="0"/>
              </a:rPr>
              <a:t>Поддържа парадигмите на функционалното програмиране с функции като</a:t>
            </a:r>
            <a:r>
              <a:rPr lang="en-US" dirty="0" smtClean="0">
                <a:latin typeface="Georgia" panose="02040502050405020303" pitchFamily="18" charset="0"/>
              </a:rPr>
              <a:t>: curry, partial, flow, compose, </a:t>
            </a:r>
            <a:r>
              <a:rPr lang="bg-BG" dirty="0" smtClean="0">
                <a:latin typeface="Georgia" panose="02040502050405020303" pitchFamily="18" charset="0"/>
              </a:rPr>
              <a:t>но и добавя нови – </a:t>
            </a:r>
            <a:r>
              <a:rPr lang="en-US" dirty="0" smtClean="0">
                <a:latin typeface="Georgia" panose="02040502050405020303" pitchFamily="18" charset="0"/>
              </a:rPr>
              <a:t>chunk, </a:t>
            </a:r>
            <a:r>
              <a:rPr lang="en-US" dirty="0" err="1" smtClean="0">
                <a:latin typeface="Georgia" panose="02040502050405020303" pitchFamily="18" charset="0"/>
              </a:rPr>
              <a:t>sampleSize</a:t>
            </a:r>
            <a:r>
              <a:rPr lang="en-US" dirty="0" smtClean="0">
                <a:latin typeface="Georgia" panose="02040502050405020303" pitchFamily="18" charset="0"/>
              </a:rPr>
              <a:t>, shuffle</a:t>
            </a:r>
            <a:endParaRPr lang="bg-BG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g-BG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3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99" y="0"/>
            <a:ext cx="4206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52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1EA30CE1-9414-22BD-DE4C-BB822D45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5400000">
            <a:off x="2667000" y="-2667001"/>
            <a:ext cx="6857999" cy="12192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7EEBC630-DA27-C80E-13B6-F2C648DA83B5}"/>
              </a:ext>
            </a:extLst>
          </p:cNvPr>
          <p:cNvSpPr txBox="1"/>
          <p:nvPr/>
        </p:nvSpPr>
        <p:spPr>
          <a:xfrm>
            <a:off x="1770576" y="2364370"/>
            <a:ext cx="863795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f-ZA" sz="6600" b="1" err="1">
                <a:latin typeface="Georgia"/>
                <a:cs typeface="Arial"/>
              </a:rPr>
              <a:t>Благодарим</a:t>
            </a:r>
            <a:r>
              <a:rPr lang="af-ZA" sz="6600" b="1" dirty="0">
                <a:latin typeface="Georgia"/>
                <a:cs typeface="Arial"/>
              </a:rPr>
              <a:t> </a:t>
            </a:r>
            <a:endParaRPr lang="bg-BG"/>
          </a:p>
          <a:p>
            <a:pPr algn="ctr"/>
            <a:r>
              <a:rPr lang="af-ZA" sz="6600" b="1" dirty="0" err="1">
                <a:latin typeface="Georgia"/>
                <a:cs typeface="Arial"/>
              </a:rPr>
              <a:t>за</a:t>
            </a:r>
            <a:r>
              <a:rPr lang="af-ZA" sz="6600" b="1" dirty="0">
                <a:latin typeface="Georgia"/>
                <a:cs typeface="Arial"/>
              </a:rPr>
              <a:t> </a:t>
            </a:r>
            <a:r>
              <a:rPr lang="af-ZA" sz="6600" b="1" dirty="0" err="1">
                <a:latin typeface="Georgia"/>
                <a:cs typeface="Arial"/>
              </a:rPr>
              <a:t>вниманието</a:t>
            </a:r>
            <a:r>
              <a:rPr lang="af-ZA" sz="6600" b="1" dirty="0">
                <a:latin typeface="Georgia"/>
                <a:cs typeface="Arial"/>
              </a:rPr>
              <a:t>!</a:t>
            </a:r>
            <a:endParaRPr lang="af-ZA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79BCA992-C6EA-69F8-6AFA-072E43E08885}"/>
              </a:ext>
            </a:extLst>
          </p:cNvPr>
          <p:cNvSpPr txBox="1"/>
          <p:nvPr/>
        </p:nvSpPr>
        <p:spPr>
          <a:xfrm>
            <a:off x="2043969" y="4666288"/>
            <a:ext cx="811184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2800" i="1" dirty="0">
                <a:latin typeface="Georgia"/>
              </a:rPr>
              <a:t>Екип 4: Деница Неделчева, Димитър Донков, </a:t>
            </a:r>
            <a:endParaRPr lang="bg-BG" sz="2800" i="1" dirty="0">
              <a:latin typeface="Univers Condensed Light"/>
            </a:endParaRPr>
          </a:p>
          <a:p>
            <a:pPr algn="ctr"/>
            <a:r>
              <a:rPr lang="bg-BG" sz="2800" i="1" dirty="0">
                <a:latin typeface="Georgia"/>
              </a:rPr>
              <a:t>Кристина Стоянова, </a:t>
            </a:r>
            <a:r>
              <a:rPr lang="bg-BG" sz="2800" i="1" dirty="0" err="1">
                <a:latin typeface="Georgia"/>
              </a:rPr>
              <a:t>Теослава</a:t>
            </a:r>
            <a:r>
              <a:rPr lang="bg-BG" sz="2800" i="1" dirty="0">
                <a:latin typeface="Georgia"/>
              </a:rPr>
              <a:t> Йорданова</a:t>
            </a:r>
            <a:endParaRPr lang="bg-BG" sz="2800" i="1"/>
          </a:p>
        </p:txBody>
      </p:sp>
    </p:spTree>
    <p:extLst>
      <p:ext uri="{BB962C8B-B14F-4D97-AF65-F5344CB8AC3E}">
        <p14:creationId xmlns:p14="http://schemas.microsoft.com/office/powerpoint/2010/main" val="41428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5477B8EB-A8B8-1A72-4D6E-2FD3F175FE7E}"/>
              </a:ext>
            </a:extLst>
          </p:cNvPr>
          <p:cNvSpPr txBox="1"/>
          <p:nvPr/>
        </p:nvSpPr>
        <p:spPr>
          <a:xfrm>
            <a:off x="868523" y="553224"/>
            <a:ext cx="659843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2800" b="1" dirty="0">
                <a:latin typeface="Georgia"/>
              </a:rPr>
              <a:t>Източници на информация:</a:t>
            </a:r>
          </a:p>
          <a:p>
            <a:endParaRPr lang="bg-BG" dirty="0"/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7FABF260-AF7A-35FD-98EF-D65238370949}"/>
              </a:ext>
            </a:extLst>
          </p:cNvPr>
          <p:cNvSpPr txBox="1"/>
          <p:nvPr/>
        </p:nvSpPr>
        <p:spPr>
          <a:xfrm>
            <a:off x="867478" y="1352770"/>
            <a:ext cx="10373177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bg-BG" sz="2000" dirty="0">
                <a:latin typeface="Georgia"/>
                <a:ea typeface="+mn-lt"/>
                <a:cs typeface="+mn-lt"/>
                <a:hlinkClick r:id="rId2"/>
              </a:rPr>
              <a:t>First-class citizen - Wikipedia</a:t>
            </a:r>
            <a:endParaRPr lang="bg-BG" sz="2000" dirty="0">
              <a:latin typeface="Georgia"/>
              <a:ea typeface="+mn-lt"/>
              <a:cs typeface="+mn-lt"/>
            </a:endParaRPr>
          </a:p>
          <a:p>
            <a:pPr marL="342900" indent="-342900">
              <a:buFont typeface="Wingdings"/>
              <a:buChar char="ü"/>
            </a:pPr>
            <a:r>
              <a:rPr lang="bg-BG" sz="2000" dirty="0">
                <a:latin typeface="Georgia"/>
                <a:ea typeface="+mn-lt"/>
                <a:cs typeface="+mn-lt"/>
                <a:hlinkClick r:id="rId3"/>
              </a:rPr>
              <a:t>When is a feature considered a "First class citizen" in a programming language/platform? - Software Engineering Stack Exchange</a:t>
            </a:r>
            <a:endParaRPr lang="bg-BG" sz="2000" dirty="0">
              <a:latin typeface="Georgia"/>
              <a:ea typeface="+mn-lt"/>
              <a:cs typeface="+mn-lt"/>
            </a:endParaRPr>
          </a:p>
          <a:p>
            <a:pPr marL="342900" indent="-342900">
              <a:buFont typeface="Wingdings"/>
              <a:buChar char="ü"/>
            </a:pPr>
            <a:r>
              <a:rPr lang="bg-BG" sz="2000" dirty="0">
                <a:latin typeface="Georgia"/>
                <a:ea typeface="+mn-lt"/>
                <a:cs typeface="+mn-lt"/>
                <a:hlinkClick r:id="rId4"/>
              </a:rPr>
              <a:t>First-class function – Wikipedia</a:t>
            </a:r>
            <a:endParaRPr lang="en-US" sz="2000" dirty="0">
              <a:latin typeface="Georgia"/>
              <a:ea typeface="+mn-lt"/>
              <a:cs typeface="+mn-lt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>
                <a:hlinkClick r:id="rId5"/>
              </a:rPr>
              <a:t>Closures - JavaScript | MDN (mozilla.org)</a:t>
            </a:r>
            <a:endParaRPr lang="bg-BG" sz="2000" dirty="0">
              <a:latin typeface="Georgia"/>
              <a:ea typeface="+mn-lt"/>
              <a:cs typeface="+mn-lt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>
                <a:hlinkClick r:id="rId6"/>
              </a:rPr>
              <a:t>Advantages and Disadvantages of Closure In </a:t>
            </a:r>
            <a:r>
              <a:rPr lang="en-US" sz="2000" dirty="0" err="1">
                <a:hlinkClick r:id="rId6"/>
              </a:rPr>
              <a:t>Javascript</a:t>
            </a:r>
            <a:r>
              <a:rPr lang="en-US" sz="2000" dirty="0">
                <a:hlinkClick r:id="rId6"/>
              </a:rPr>
              <a:t> (aspiringyouths.com)</a:t>
            </a:r>
            <a:endParaRPr lang="bg-BG" sz="2000" dirty="0"/>
          </a:p>
          <a:p>
            <a:pPr marL="342900" indent="-342900">
              <a:buFont typeface="Wingdings"/>
              <a:buChar char="ü"/>
            </a:pPr>
            <a:r>
              <a:rPr lang="en-US" sz="2000" dirty="0">
                <a:hlinkClick r:id="rId7"/>
              </a:rPr>
              <a:t>JavaScript Closure Tutorial – With JS Closure Example Code (freecodecamp.org</a:t>
            </a:r>
            <a:r>
              <a:rPr lang="en-US" sz="2000" dirty="0" smtClean="0">
                <a:hlinkClick r:id="rId7"/>
              </a:rPr>
              <a:t>)</a:t>
            </a:r>
            <a:endParaRPr lang="en-US" sz="2000" dirty="0" smtClean="0"/>
          </a:p>
          <a:p>
            <a:pPr marL="342900" indent="-342900">
              <a:buFont typeface="Wingdings"/>
              <a:buChar char="ü"/>
            </a:pPr>
            <a:r>
              <a:rPr lang="en-US" sz="2000" dirty="0" smtClean="0">
                <a:latin typeface="Georgia"/>
                <a:hlinkClick r:id="rId8"/>
              </a:rPr>
              <a:t>https://webreference.com/javascript/libraries/underscorejs/</a:t>
            </a:r>
            <a:endParaRPr lang="en-US" sz="2000" dirty="0" smtClean="0">
              <a:latin typeface="Georgia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 smtClean="0">
                <a:latin typeface="Georgia"/>
                <a:hlinkClick r:id="rId9"/>
              </a:rPr>
              <a:t>https://blog.bitsrc.io/must-know-functional-programming-libraries-in-node-js-for-clean-and-maintainable-code-c5f4a61de593</a:t>
            </a:r>
            <a:endParaRPr lang="en-US" sz="2000" dirty="0" smtClean="0">
              <a:latin typeface="Georgia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 smtClean="0">
                <a:latin typeface="Georgia"/>
                <a:hlinkClick r:id="rId8"/>
              </a:rPr>
              <a:t>https://webreference.com/javascript/libraries/underscorejs/</a:t>
            </a:r>
            <a:endParaRPr lang="en-US" sz="2000" dirty="0" smtClean="0">
              <a:latin typeface="Georgia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 smtClean="0">
                <a:latin typeface="Georgia"/>
                <a:hlinkClick r:id="rId10"/>
              </a:rPr>
              <a:t>https://www.educative.io/answers/what-is-lodash</a:t>
            </a:r>
            <a:endParaRPr lang="en-US" sz="2000" dirty="0" smtClean="0">
              <a:latin typeface="Georgia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 smtClean="0">
                <a:latin typeface="Georgia"/>
                <a:hlinkClick r:id="rId11"/>
              </a:rPr>
              <a:t>https://js.libhunt.com/categories/57-functional-programming</a:t>
            </a:r>
            <a:endParaRPr lang="en-US" sz="2000" dirty="0" smtClean="0">
              <a:latin typeface="Georgia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 smtClean="0">
                <a:latin typeface="Georgia"/>
                <a:hlinkClick r:id="rId12"/>
              </a:rPr>
              <a:t>https://fr.umio.us/why-ramda/</a:t>
            </a:r>
            <a:endParaRPr lang="en-US" sz="2000" dirty="0" smtClean="0">
              <a:latin typeface="Georgia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 smtClean="0">
                <a:latin typeface="Georgia"/>
                <a:hlinkClick r:id="rId13"/>
              </a:rPr>
              <a:t>https://ramdajs.com/</a:t>
            </a:r>
            <a:endParaRPr lang="bg-BG" sz="2000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79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CD850116-8917-1267-1B2C-4AD37465DE86}"/>
              </a:ext>
            </a:extLst>
          </p:cNvPr>
          <p:cNvSpPr txBox="1"/>
          <p:nvPr/>
        </p:nvSpPr>
        <p:spPr>
          <a:xfrm>
            <a:off x="1002616" y="817779"/>
            <a:ext cx="48694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-BG" sz="2800" b="1" dirty="0">
                <a:latin typeface="Georgia"/>
              </a:rPr>
              <a:t>Дефиниция: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47E21241-9E11-FEB0-6E9A-0B56F927C2DB}"/>
              </a:ext>
            </a:extLst>
          </p:cNvPr>
          <p:cNvSpPr txBox="1"/>
          <p:nvPr/>
        </p:nvSpPr>
        <p:spPr>
          <a:xfrm>
            <a:off x="1813704" y="2367584"/>
            <a:ext cx="8133840" cy="2123658"/>
          </a:xfrm>
          <a:prstGeom prst="rect">
            <a:avLst/>
          </a:prstGeom>
          <a:solidFill>
            <a:srgbClr val="BD9A8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4400" b="1" dirty="0">
                <a:latin typeface="Georgia"/>
              </a:rPr>
              <a:t>Първокласни обекти </a:t>
            </a:r>
            <a:endParaRPr lang="bg-BG" sz="4400" dirty="0"/>
          </a:p>
          <a:p>
            <a:pPr algn="ctr"/>
            <a:r>
              <a:rPr lang="bg-BG" sz="4400" b="1" dirty="0">
                <a:latin typeface="Georgia"/>
              </a:rPr>
              <a:t>~</a:t>
            </a:r>
            <a:endParaRPr lang="bg-BG" sz="4400" dirty="0">
              <a:latin typeface="Univers Condensed Light"/>
            </a:endParaRPr>
          </a:p>
          <a:p>
            <a:pPr algn="ctr"/>
            <a:r>
              <a:rPr lang="bg-BG" sz="4400" b="1" dirty="0">
                <a:latin typeface="Georgia"/>
              </a:rPr>
              <a:t> Първокласни функции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277672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9456963-629A-BE71-AC83-5800FF18C274}"/>
              </a:ext>
            </a:extLst>
          </p:cNvPr>
          <p:cNvSpPr txBox="1"/>
          <p:nvPr/>
        </p:nvSpPr>
        <p:spPr>
          <a:xfrm>
            <a:off x="1813666" y="977590"/>
            <a:ext cx="855836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bg-BG" sz="2400" b="1" dirty="0">
                <a:latin typeface="Georgia"/>
              </a:rPr>
              <a:t>Създадени динамично по време на изпълнение на програмата:</a:t>
            </a:r>
            <a:endParaRPr lang="bg-BG" b="1" dirty="0"/>
          </a:p>
          <a:p>
            <a:endParaRPr lang="af-ZA" sz="2400" dirty="0">
              <a:latin typeface="Georgia"/>
            </a:endParaRPr>
          </a:p>
          <a:p>
            <a:endParaRPr lang="af-ZA" sz="2400" dirty="0">
              <a:latin typeface="Georgia"/>
            </a:endParaRPr>
          </a:p>
          <a:p>
            <a:pPr marL="800100" lvl="1" indent="-342900">
              <a:buFont typeface="Courier New"/>
              <a:buChar char="o"/>
            </a:pPr>
            <a:r>
              <a:rPr lang="af-ZA" sz="2400" dirty="0">
                <a:highlight>
                  <a:srgbClr val="EFE1D4"/>
                </a:highlight>
                <a:latin typeface="Georgia"/>
              </a:rPr>
              <a:t>const add = new Function('a', 'b', 'return a + b');</a:t>
            </a:r>
            <a:r>
              <a:rPr lang="af-ZA" sz="2400" dirty="0">
                <a:latin typeface="Georgia"/>
              </a:rPr>
              <a:t> </a:t>
            </a:r>
          </a:p>
          <a:p>
            <a:endParaRPr lang="af-ZA" sz="2400" dirty="0">
              <a:latin typeface="Georgia"/>
            </a:endParaRPr>
          </a:p>
          <a:p>
            <a:pPr marL="800100" lvl="1" indent="-342900">
              <a:buFont typeface="Courier New"/>
              <a:buChar char="o"/>
            </a:pP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function createMultiplier(factor) {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r>
              <a:rPr lang="af-ZA" sz="2400" dirty="0">
                <a:latin typeface="Georgia"/>
                <a:ea typeface="+mn-lt"/>
                <a:cs typeface="+mn-lt"/>
              </a:rPr>
              <a:t>    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return function(x) {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r>
              <a:rPr lang="af-ZA" sz="2400" dirty="0">
                <a:latin typeface="Georgia"/>
                <a:ea typeface="+mn-lt"/>
                <a:cs typeface="+mn-lt"/>
              </a:rPr>
              <a:t>      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return x * factor;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r>
              <a:rPr lang="af-ZA" sz="2400" dirty="0">
                <a:latin typeface="Georgia"/>
                <a:ea typeface="+mn-lt"/>
                <a:cs typeface="+mn-lt"/>
              </a:rPr>
              <a:t>      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};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r>
              <a:rPr lang="af-ZA" sz="2400" dirty="0">
                <a:latin typeface="Georgia"/>
                <a:ea typeface="+mn-lt"/>
                <a:cs typeface="+mn-lt"/>
              </a:rPr>
              <a:t>      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}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r>
              <a:rPr lang="af-ZA" sz="2400" dirty="0">
                <a:latin typeface="Georgia"/>
                <a:ea typeface="+mn-lt"/>
                <a:cs typeface="+mn-lt"/>
              </a:rPr>
              <a:t>      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const double = createMultiplier(2);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r>
              <a:rPr lang="af-ZA" sz="2400" dirty="0">
                <a:latin typeface="Georgia"/>
                <a:ea typeface="+mn-lt"/>
                <a:cs typeface="+mn-lt"/>
              </a:rPr>
              <a:t>      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console.log(double(5)); </a:t>
            </a:r>
            <a:endParaRPr lang="af-ZA" sz="2400" dirty="0">
              <a:highlight>
                <a:srgbClr val="EFE1D4"/>
              </a:highligh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790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9456963-629A-BE71-AC83-5800FF18C274}"/>
              </a:ext>
            </a:extLst>
          </p:cNvPr>
          <p:cNvSpPr txBox="1"/>
          <p:nvPr/>
        </p:nvSpPr>
        <p:spPr>
          <a:xfrm>
            <a:off x="1813666" y="842396"/>
            <a:ext cx="8558367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bg-BG" sz="2400" b="1" dirty="0">
                <a:latin typeface="Georgia"/>
                <a:ea typeface="+mn-lt"/>
                <a:cs typeface="+mn-lt"/>
              </a:rPr>
              <a:t>Присвоени на променливи  и да бъдат използвани като такива:</a:t>
            </a:r>
            <a:endParaRPr lang="bg-BG" b="1" dirty="0">
              <a:latin typeface="Georgia"/>
            </a:endParaRPr>
          </a:p>
          <a:p>
            <a:endParaRPr lang="af-ZA" sz="2400" dirty="0">
              <a:latin typeface="Georgia"/>
            </a:endParaRPr>
          </a:p>
          <a:p>
            <a:endParaRPr lang="af-ZA" sz="2400" dirty="0">
              <a:latin typeface="Georgia"/>
            </a:endParaRPr>
          </a:p>
          <a:p>
            <a:pPr marL="800100" indent="-342900">
              <a:buFont typeface="Courier New"/>
              <a:buChar char="o"/>
            </a:pPr>
            <a:r>
              <a:rPr lang="af-ZA" sz="2400" dirty="0" err="1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const</a:t>
            </a:r>
            <a:r>
              <a:rPr lang="af-ZA" sz="2400" dirty="0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400" dirty="0" err="1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greet</a:t>
            </a:r>
            <a:r>
              <a:rPr lang="af-ZA" sz="2400" dirty="0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 = </a:t>
            </a:r>
            <a:r>
              <a:rPr lang="af-ZA" sz="2400" dirty="0" err="1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function</a:t>
            </a:r>
            <a:r>
              <a:rPr lang="af-ZA" sz="2400" dirty="0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 (name) {</a:t>
            </a: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      </a:t>
            </a:r>
            <a:r>
              <a:rPr lang="af-ZA" sz="2400" err="1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return</a:t>
            </a:r>
            <a:r>
              <a:rPr lang="af-ZA" sz="2400" dirty="0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 `</a:t>
            </a:r>
            <a:r>
              <a:rPr lang="af-ZA" sz="2400" err="1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Hello</a:t>
            </a:r>
            <a:r>
              <a:rPr lang="af-ZA" sz="2400" dirty="0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, ${name}!`;</a:t>
            </a:r>
            <a:endParaRPr lang="af-ZA" dirty="0">
              <a:highlight>
                <a:srgbClr val="EFE2D4"/>
              </a:highlight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2D4"/>
                </a:highlight>
                <a:latin typeface="Georgia"/>
                <a:ea typeface="+mn-lt"/>
                <a:cs typeface="+mn-lt"/>
              </a:rPr>
              <a:t> }; </a:t>
            </a:r>
            <a:endParaRPr lang="af-ZA" dirty="0">
              <a:highlight>
                <a:srgbClr val="EFE2D4"/>
              </a:highlight>
            </a:endParaRPr>
          </a:p>
          <a:p>
            <a:pPr marL="800100" lvl="1" indent="-342900">
              <a:buFont typeface="Courier New"/>
              <a:buChar char="o"/>
            </a:pPr>
            <a:endParaRPr lang="af-ZA"/>
          </a:p>
          <a:p>
            <a:endParaRPr lang="af-ZA" sz="2400" dirty="0">
              <a:latin typeface="Georgia"/>
            </a:endParaRPr>
          </a:p>
          <a:p>
            <a:pPr marL="800100" lvl="1" indent="-342900">
              <a:buFont typeface="Courier New"/>
              <a:buChar char="o"/>
            </a:pPr>
            <a:r>
              <a:rPr lang="af-ZA" sz="240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function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40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multiply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(x, y) {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    </a:t>
            </a:r>
            <a:r>
              <a:rPr lang="af-ZA" sz="2400" dirty="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return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x * y;</a:t>
            </a:r>
            <a:endParaRPr lang="af-ZA">
              <a:latin typeface="Georgia"/>
              <a:ea typeface="+mn-lt"/>
              <a:cs typeface="+mn-lt"/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 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}</a:t>
            </a:r>
            <a:endParaRPr lang="af-ZA">
              <a:latin typeface="Georgia"/>
              <a:ea typeface="+mn-lt"/>
              <a:cs typeface="+mn-lt"/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     </a:t>
            </a:r>
            <a:r>
              <a:rPr lang="af-ZA" sz="240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const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40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product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= </a:t>
            </a:r>
            <a:r>
              <a:rPr lang="af-ZA" sz="240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multiply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;</a:t>
            </a:r>
            <a:endParaRPr lang="af-ZA">
              <a:latin typeface="Georgia"/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    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console.log(</a:t>
            </a:r>
            <a:r>
              <a:rPr lang="af-ZA" sz="240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product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(5, 6)); </a:t>
            </a:r>
            <a:endParaRPr lang="af-ZA" sz="2400">
              <a:highlight>
                <a:srgbClr val="EFE1D4"/>
              </a:highlight>
              <a:latin typeface="Univers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16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9456963-629A-BE71-AC83-5800FF18C274}"/>
              </a:ext>
            </a:extLst>
          </p:cNvPr>
          <p:cNvSpPr txBox="1"/>
          <p:nvPr/>
        </p:nvSpPr>
        <p:spPr>
          <a:xfrm>
            <a:off x="1813666" y="313913"/>
            <a:ext cx="8558367" cy="66479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bg-BG" sz="2400" b="1" dirty="0">
                <a:latin typeface="Georgia"/>
                <a:ea typeface="+mn-lt"/>
                <a:cs typeface="+mn-lt"/>
              </a:rPr>
              <a:t>Предават се като аргумент на други функции:</a:t>
            </a:r>
            <a:endParaRPr lang="bg-BG" b="1" dirty="0">
              <a:latin typeface="Georgia"/>
            </a:endParaRPr>
          </a:p>
          <a:p>
            <a:endParaRPr lang="af-ZA" sz="2400" dirty="0">
              <a:latin typeface="Georgia"/>
            </a:endParaRPr>
          </a:p>
          <a:p>
            <a:endParaRPr lang="af-ZA" sz="2400" dirty="0">
              <a:latin typeface="Georgia"/>
            </a:endParaRPr>
          </a:p>
          <a:p>
            <a:pPr marL="800100" indent="-342900">
              <a:buFont typeface="Courier New"/>
              <a:buChar char="o"/>
            </a:pP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function performOperation(a, b, operation) { </a:t>
            </a:r>
          </a:p>
          <a:p>
            <a:pPr marL="457200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 return operation(a, b); </a:t>
            </a:r>
            <a:endParaRPr lang="af-ZA" dirty="0">
              <a:latin typeface="Univers Condensed Light"/>
              <a:ea typeface="+mn-lt"/>
              <a:cs typeface="+mn-lt"/>
            </a:endParaRPr>
          </a:p>
          <a:p>
            <a:pPr marL="457200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}</a:t>
            </a:r>
            <a:endParaRPr lang="af-ZA" dirty="0"/>
          </a:p>
          <a:p>
            <a:pPr marL="457200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const addition = function(x, y) { </a:t>
            </a:r>
            <a:endParaRPr lang="af-ZA" dirty="0">
              <a:latin typeface="Univers Condensed Light"/>
              <a:ea typeface="+mn-lt"/>
              <a:cs typeface="+mn-lt"/>
            </a:endParaRPr>
          </a:p>
          <a:p>
            <a:pPr marL="457200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 return x + y; </a:t>
            </a:r>
            <a:endParaRPr lang="af-ZA" dirty="0">
              <a:latin typeface="Univers Condensed Light"/>
              <a:ea typeface="+mn-lt"/>
              <a:cs typeface="+mn-lt"/>
            </a:endParaRPr>
          </a:p>
          <a:p>
            <a:pPr marL="457200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}; </a:t>
            </a:r>
            <a:endParaRPr lang="af-ZA" dirty="0">
              <a:latin typeface="Univers Condensed Light"/>
              <a:ea typeface="+mn-lt"/>
              <a:cs typeface="+mn-lt"/>
            </a:endParaRPr>
          </a:p>
          <a:p>
            <a:pPr marL="457200"/>
            <a:r>
              <a:rPr lang="af-ZA" sz="2400" dirty="0">
                <a:latin typeface="Georgia"/>
                <a:ea typeface="+mn-lt"/>
                <a:cs typeface="+mn-lt"/>
              </a:rPr>
              <a:t> 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console.log(performOperation(4, 5, addition));</a:t>
            </a:r>
            <a:endParaRPr lang="af-ZA" dirty="0"/>
          </a:p>
          <a:p>
            <a:pPr marL="800100" lvl="1" indent="-342900">
              <a:buFont typeface="Courier New"/>
              <a:buChar char="o"/>
            </a:pPr>
            <a:endParaRPr lang="af-ZA" dirty="0"/>
          </a:p>
          <a:p>
            <a:endParaRPr lang="af-ZA" sz="2400" dirty="0">
              <a:latin typeface="Georgia"/>
            </a:endParaRPr>
          </a:p>
          <a:p>
            <a:pPr marL="800100" lvl="1" indent="-342900">
              <a:buFont typeface="Courier New"/>
              <a:buChar char="o"/>
            </a:pPr>
            <a:r>
              <a:rPr lang="af-ZA" sz="2400" dirty="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const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400" dirty="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numbers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= [1, 2, 3, 4, 5];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const doubled = numbers.map(function(num) { 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   return num * 2; 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}); 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pPr lvl="1"/>
            <a:r>
              <a:rPr lang="af-ZA" sz="2400" dirty="0">
                <a:latin typeface="Georgia"/>
                <a:ea typeface="+mn-lt"/>
                <a:cs typeface="+mn-lt"/>
              </a:rPr>
              <a:t>     </a:t>
            </a:r>
            <a:r>
              <a:rPr lang="af-ZA" sz="24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console.log(doubled);</a:t>
            </a:r>
            <a:endParaRPr lang="af-ZA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pPr lvl="1"/>
            <a:endParaRPr lang="af-ZA" sz="2400" dirty="0">
              <a:highlight>
                <a:srgbClr val="EFE1D4"/>
              </a:highligh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94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9456963-629A-BE71-AC83-5800FF18C274}"/>
              </a:ext>
            </a:extLst>
          </p:cNvPr>
          <p:cNvSpPr txBox="1"/>
          <p:nvPr/>
        </p:nvSpPr>
        <p:spPr>
          <a:xfrm>
            <a:off x="1813666" y="240171"/>
            <a:ext cx="8558367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bg-BG" sz="2400" b="1" dirty="0">
                <a:latin typeface="Georgia"/>
                <a:ea typeface="+mn-lt"/>
                <a:cs typeface="+mn-lt"/>
              </a:rPr>
              <a:t>Връщат се като стойности от други функции :</a:t>
            </a:r>
            <a:endParaRPr lang="bg-BG" b="1">
              <a:latin typeface="Georgia"/>
            </a:endParaRPr>
          </a:p>
          <a:p>
            <a:endParaRPr lang="af-ZA" sz="2400" b="1" dirty="0">
              <a:latin typeface="Georgia"/>
            </a:endParaRPr>
          </a:p>
          <a:p>
            <a:pPr lvl="1">
              <a:buFont typeface="Courier New"/>
              <a:buChar char="o"/>
            </a:pP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function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operationFactory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(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operation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) {</a:t>
            </a:r>
            <a:endParaRPr lang="af-ZA" sz="2000">
              <a:solidFill>
                <a:srgbClr val="000000"/>
              </a:solidFill>
              <a:latin typeface="Georgia"/>
              <a:ea typeface="+mn-lt"/>
              <a:cs typeface="+mn-lt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switch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(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operation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) {</a:t>
            </a:r>
            <a:endParaRPr lang="af-ZA" sz="2000">
              <a:latin typeface="Georgia"/>
              <a:ea typeface="+mn-lt"/>
              <a:cs typeface="+mn-lt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case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'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add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':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 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return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function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(a, b) {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     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return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a + b;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     };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case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'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subtract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':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 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return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function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(a, b) {</a:t>
            </a:r>
            <a:endParaRPr lang="af-ZA" sz="2000">
              <a:latin typeface="Georgia"/>
              <a:ea typeface="+mn-lt"/>
              <a:cs typeface="+mn-lt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     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return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a - b;</a:t>
            </a:r>
            <a:endParaRPr lang="af-ZA" sz="2000">
              <a:latin typeface="Georgia"/>
              <a:ea typeface="+mn-lt"/>
              <a:cs typeface="+mn-lt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     };</a:t>
            </a:r>
            <a:endParaRPr lang="af-ZA" sz="2000">
              <a:latin typeface="Georgia"/>
              <a:ea typeface="+mn-lt"/>
              <a:cs typeface="+mn-lt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default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: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        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return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null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;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    }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}</a:t>
            </a:r>
            <a:endParaRPr lang="af-ZA" sz="2000">
              <a:latin typeface="Georgia"/>
            </a:endParaRPr>
          </a:p>
          <a:p>
            <a:pPr lvl="1">
              <a:buFont typeface="Courier New"/>
              <a:buChar char="o"/>
            </a:pPr>
            <a:endParaRPr lang="af-ZA" sz="2000" dirty="0">
              <a:highlight>
                <a:srgbClr val="EFE1D4"/>
              </a:highlight>
              <a:latin typeface="Georgia"/>
              <a:ea typeface="+mn-lt"/>
              <a:cs typeface="+mn-lt"/>
            </a:endParaRPr>
          </a:p>
          <a:p>
            <a:pPr lvl="1"/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const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add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 = 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operationFactory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('</a:t>
            </a:r>
            <a:r>
              <a:rPr lang="af-ZA" sz="2000" err="1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add</a:t>
            </a:r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');</a:t>
            </a:r>
            <a:endParaRPr lang="af-ZA" sz="2000">
              <a:latin typeface="Georgia"/>
            </a:endParaRPr>
          </a:p>
          <a:p>
            <a:pPr lvl="1"/>
            <a:r>
              <a:rPr lang="af-ZA" sz="2000" dirty="0">
                <a:solidFill>
                  <a:srgbClr val="000000"/>
                </a:solidFill>
                <a:highlight>
                  <a:srgbClr val="EFE1D4"/>
                </a:highlight>
                <a:latin typeface="Georgia"/>
                <a:ea typeface="+mn-lt"/>
                <a:cs typeface="+mn-lt"/>
              </a:rPr>
              <a:t>console.</a:t>
            </a:r>
            <a:r>
              <a:rPr lang="af-ZA" sz="20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log(</a:t>
            </a:r>
            <a:r>
              <a:rPr lang="af-ZA" sz="2000" err="1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add</a:t>
            </a:r>
            <a:r>
              <a:rPr lang="af-ZA" sz="2000" dirty="0">
                <a:highlight>
                  <a:srgbClr val="EFE1D4"/>
                </a:highlight>
                <a:latin typeface="Georgia"/>
                <a:ea typeface="+mn-lt"/>
                <a:cs typeface="+mn-lt"/>
              </a:rPr>
              <a:t>(3, 4));</a:t>
            </a:r>
            <a:endParaRPr lang="af-ZA" sz="2000">
              <a:highlight>
                <a:srgbClr val="EFE1D4"/>
              </a:highligh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714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6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46AF550A-9CC5-A8B7-C981-22677A9012A7}"/>
              </a:ext>
            </a:extLst>
          </p:cNvPr>
          <p:cNvSpPr txBox="1"/>
          <p:nvPr/>
        </p:nvSpPr>
        <p:spPr>
          <a:xfrm>
            <a:off x="318520" y="788116"/>
            <a:ext cx="3185292" cy="18573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err="1">
                <a:solidFill>
                  <a:schemeClr val="tx2"/>
                </a:solidFill>
                <a:latin typeface="Georgia"/>
                <a:ea typeface="+mj-ea"/>
                <a:cs typeface="+mj-cs"/>
              </a:rPr>
              <a:t>Предимства</a:t>
            </a:r>
            <a:r>
              <a:rPr lang="en-US" sz="2800" b="1" cap="all" dirty="0">
                <a:solidFill>
                  <a:schemeClr val="tx2"/>
                </a:solidFill>
                <a:latin typeface="Georgia"/>
                <a:ea typeface="+mj-ea"/>
                <a:cs typeface="+mj-cs"/>
              </a:rPr>
              <a:t>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i="1" cap="all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екстово поле 5">
            <a:extLst>
              <a:ext uri="{FF2B5EF4-FFF2-40B4-BE49-F238E27FC236}">
                <a16:creationId xmlns:a16="http://schemas.microsoft.com/office/drawing/2014/main" id="{8A82DA98-6CF8-B131-75A0-D41C4F890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608304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20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46AF550A-9CC5-A8B7-C981-22677A9012A7}"/>
              </a:ext>
            </a:extLst>
          </p:cNvPr>
          <p:cNvSpPr txBox="1"/>
          <p:nvPr/>
        </p:nvSpPr>
        <p:spPr>
          <a:xfrm>
            <a:off x="928874" y="768618"/>
            <a:ext cx="969951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2800" b="1" dirty="0">
                <a:latin typeface="Georgia"/>
              </a:rPr>
              <a:t>Функциите като "</a:t>
            </a:r>
            <a:r>
              <a:rPr lang="bg-BG" sz="2800" b="1" dirty="0" err="1">
                <a:latin typeface="Georgia"/>
              </a:rPr>
              <a:t>First</a:t>
            </a:r>
            <a:r>
              <a:rPr lang="bg-BG" sz="2800" b="1" dirty="0">
                <a:latin typeface="Georgia"/>
              </a:rPr>
              <a:t> </a:t>
            </a:r>
            <a:r>
              <a:rPr lang="bg-BG" sz="2800" b="1" dirty="0" err="1">
                <a:latin typeface="Georgia"/>
              </a:rPr>
              <a:t>class</a:t>
            </a:r>
            <a:r>
              <a:rPr lang="bg-BG" sz="2800" b="1" dirty="0">
                <a:latin typeface="Georgia"/>
              </a:rPr>
              <a:t> </a:t>
            </a:r>
            <a:r>
              <a:rPr lang="bg-BG" sz="2800" b="1" dirty="0" err="1">
                <a:latin typeface="Georgia"/>
              </a:rPr>
              <a:t>citizen</a:t>
            </a:r>
            <a:r>
              <a:rPr lang="bg-BG" sz="2800" b="1" dirty="0">
                <a:latin typeface="Georgia"/>
              </a:rPr>
              <a:t>" в различните езици:</a:t>
            </a:r>
          </a:p>
          <a:p>
            <a:endParaRPr lang="bg-BG" sz="2800" b="1" dirty="0">
              <a:latin typeface="Georgia"/>
            </a:endParaRPr>
          </a:p>
        </p:txBody>
      </p:sp>
      <p:pic>
        <p:nvPicPr>
          <p:cNvPr id="2" name="Картина 1" descr="Haskell Logo | ? logo, Vector logo, Logos">
            <a:extLst>
              <a:ext uri="{FF2B5EF4-FFF2-40B4-BE49-F238E27FC236}">
                <a16:creationId xmlns:a16="http://schemas.microsoft.com/office/drawing/2014/main" id="{D1CF73A0-C763-41EE-5E4C-491ECD51C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48" y="2038817"/>
            <a:ext cx="2743194" cy="420623"/>
          </a:xfrm>
          <a:prstGeom prst="rect">
            <a:avLst/>
          </a:prstGeom>
        </p:spPr>
      </p:pic>
      <p:pic>
        <p:nvPicPr>
          <p:cNvPr id="3" name="Картина 2" descr="Python Logo PNG Transparent – Brands Logos">
            <a:extLst>
              <a:ext uri="{FF2B5EF4-FFF2-40B4-BE49-F238E27FC236}">
                <a16:creationId xmlns:a16="http://schemas.microsoft.com/office/drawing/2014/main" id="{F7EBC103-4346-73F9-F81D-0C857BF2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264" y="1610724"/>
            <a:ext cx="1852048" cy="1828417"/>
          </a:xfrm>
          <a:prstGeom prst="rect">
            <a:avLst/>
          </a:prstGeom>
        </p:spPr>
      </p:pic>
      <p:pic>
        <p:nvPicPr>
          <p:cNvPr id="4" name="Картина 3" descr="Vector Ruby Gemstone PNG Pic | PNG Mart">
            <a:extLst>
              <a:ext uri="{FF2B5EF4-FFF2-40B4-BE49-F238E27FC236}">
                <a16:creationId xmlns:a16="http://schemas.microsoft.com/office/drawing/2014/main" id="{2C1D0B1D-4419-3B17-8D73-FBF6E43B2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281" y="3865007"/>
            <a:ext cx="2149098" cy="1827273"/>
          </a:xfrm>
          <a:prstGeom prst="rect">
            <a:avLst/>
          </a:prstGeom>
        </p:spPr>
      </p:pic>
      <p:pic>
        <p:nvPicPr>
          <p:cNvPr id="8" name="Картина 7" descr="Logo Javascript PNG Transparent Logo Javascript.PNG Images. | PlusPNG">
            <a:extLst>
              <a:ext uri="{FF2B5EF4-FFF2-40B4-BE49-F238E27FC236}">
                <a16:creationId xmlns:a16="http://schemas.microsoft.com/office/drawing/2014/main" id="{C79BA019-E868-5F71-AE66-16219B6A5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027" y="1714425"/>
            <a:ext cx="2743200" cy="1827657"/>
          </a:xfrm>
          <a:prstGeom prst="rect">
            <a:avLst/>
          </a:prstGeom>
        </p:spPr>
      </p:pic>
      <p:pic>
        <p:nvPicPr>
          <p:cNvPr id="9" name="Картина 8" descr="Lisp icon. Free download transparent .PNG | Creazilla">
            <a:extLst>
              <a:ext uri="{FF2B5EF4-FFF2-40B4-BE49-F238E27FC236}">
                <a16:creationId xmlns:a16="http://schemas.microsoft.com/office/drawing/2014/main" id="{DBD2CFD7-19D1-631F-5B07-21D32320D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248" y="3762213"/>
            <a:ext cx="2381573" cy="2368658"/>
          </a:xfrm>
          <a:prstGeom prst="rect">
            <a:avLst/>
          </a:prstGeom>
        </p:spPr>
      </p:pic>
      <p:pic>
        <p:nvPicPr>
          <p:cNvPr id="10" name="Картина 9" descr="Collection of Scala Logo PNG. | PlusPNG">
            <a:extLst>
              <a:ext uri="{FF2B5EF4-FFF2-40B4-BE49-F238E27FC236}">
                <a16:creationId xmlns:a16="http://schemas.microsoft.com/office/drawing/2014/main" id="{A9DDB2B4-2CB7-E970-45B7-F23F99DDDC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604" y="3535713"/>
            <a:ext cx="2743198" cy="15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2786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55</TotalTime>
  <Words>431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Georgia</vt:lpstr>
      <vt:lpstr>Italiana</vt:lpstr>
      <vt:lpstr>Lexend</vt:lpstr>
      <vt:lpstr>Univers Condensed Light</vt:lpstr>
      <vt:lpstr>Walbaum Display Light</vt:lpstr>
      <vt:lpstr>Wingdings</vt:lpstr>
      <vt:lpstr>AngleLinesVTI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Immutable.js</vt:lpstr>
      <vt:lpstr>PowerPoint Presentation</vt:lpstr>
      <vt:lpstr>LODASH.JS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Mitko</dc:creator>
  <cp:lastModifiedBy>User1</cp:lastModifiedBy>
  <cp:revision>577</cp:revision>
  <dcterms:created xsi:type="dcterms:W3CDTF">2024-01-22T08:31:34Z</dcterms:created>
  <dcterms:modified xsi:type="dcterms:W3CDTF">2024-03-21T21:41:34Z</dcterms:modified>
</cp:coreProperties>
</file>