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_rels/.rels" ContentType="application/vnd.openxmlformats-package.relationships+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_rels/item3.xml.rels" ContentType="application/vnd.openxmlformats-package.relationships+xml"/>
  <Override PartName="/customXml/_rels/item2.xml.rels" ContentType="application/vnd.openxmlformats-package.relationships+xml"/>
  <Override PartName="/customXml/_rels/item1.xml.rels" ContentType="application/vnd.openxmlformats-package.relationships+xml"/>
  <Override PartName="/customXml/itemProps2.xml" ContentType="application/vnd.openxmlformats-officedocument.customXmlProperties+xml"/>
  <Override PartName="/customXml/item3.xml" ContentType="application/xml"/>
  <Override PartName="/customXml/itemProps3.xml" ContentType="application/vnd.openxmlformats-officedocument.customXmlPropertie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_rels/presentation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6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10.png" ContentType="image/png"/>
  <Override PartName="/ppt/media/image6.png" ContentType="image/png"/>
  <Override PartName="/ppt/media/image11.png" ContentType="image/png"/>
  <Override PartName="/ppt/media/image7.png" ContentType="image/png"/>
  <Override PartName="/ppt/media/image8.png" ContentType="image/png"/>
  <Override PartName="/ppt/media/image9.png" ContentType="image/png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4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5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p>
            <a:pPr algn="ctr">
              <a:lnSpc>
                <a:spcPct val="90000"/>
              </a:lnSpc>
            </a:pPr>
            <a:r>
              <a:rPr b="0" lang="en-US" sz="6000" spc="-1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b="0" lang="bg-BG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AA4406E0-A721-4052-BD6A-7BCBA509FC89}" type="datetime">
              <a:rPr b="0" lang="bg-BG" sz="1200" spc="-1" strike="noStrike">
                <a:solidFill>
                  <a:srgbClr val="8b8b8b"/>
                </a:solidFill>
                <a:latin typeface="Calibri"/>
              </a:rPr>
              <a:t>2.6.22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EF7CC168-4D0E-4753-AF9C-6EACE53F6E83}" type="slidenum">
              <a:rPr b="0" lang="bg-BG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bg-BG" sz="28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bg-BG" sz="20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bg-BG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bg-BG" sz="18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bg-BG" sz="18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bg-BG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bg-BG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bg-BG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bg-BG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bg-BG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bg-BG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b="0" lang="bg-BG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bg-BG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bg-BG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23CA3A5C-9377-4783-B2C2-8CC8BAA33E83}" type="datetime">
              <a:rPr b="0" lang="bg-BG" sz="1200" spc="-1" strike="noStrike">
                <a:solidFill>
                  <a:srgbClr val="8b8b8b"/>
                </a:solidFill>
                <a:latin typeface="Calibri"/>
              </a:rPr>
              <a:t>2.6.22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0C601334-E9F8-4902-B3D1-E54335EE9131}" type="slidenum">
              <a:rPr b="0" lang="bg-BG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b="0" lang="bg-BG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bg-BG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bg-BG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bg-BG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bg-BG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Click to edit Master text 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styles</a:t>
            </a:r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bg-BG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bg-BG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bg-BG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B0C53E0C-979C-47D6-A9D0-635CDE8001B2}" type="datetime">
              <a:rPr b="0" lang="bg-BG" sz="1200" spc="-1" strike="noStrike">
                <a:solidFill>
                  <a:srgbClr val="8b8b8b"/>
                </a:solidFill>
                <a:latin typeface="Calibri"/>
              </a:rPr>
              <a:t>2.6.22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88" name="PlaceHolder 7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89" name="PlaceHolder 8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B842BF6E-C9FF-4903-A166-0C966CC2FA97}" type="slidenum">
              <a:rPr b="0" lang="bg-BG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hyperlink" Target="https://en.wikipedia.org/wiki/Range_query_(database)" TargetMode="External"/><Relationship Id="rId2" Type="http://schemas.openxmlformats.org/officeDocument/2006/relationships/hyperlink" Target="https://en.wikipedia.org/wiki/Cursor_(databases)?fbclid=IwAR1uARdeRxaa3tfFNtn9KDiOB7zDvYwMMO4KMGUOeBpshKJoV8wf5_AebbM" TargetMode="External"/><Relationship Id="rId3" Type="http://schemas.openxmlformats.org/officeDocument/2006/relationships/hyperlink" Target="https://netpeak.net/bg/blog/vidove-stranitsirane-sravneniye-i-izbor-na-nay-dobroto-za-vseki-sayt/" TargetMode="External"/><Relationship Id="rId4" Type="http://schemas.openxmlformats.org/officeDocument/2006/relationships/hyperlink" Target="https://docs-oracle-com.translate.goog/cd/A87860_01/doc/appdev.817/a76939/adg09dyn.htm?_x_tr_sl=en&amp;_x_tr_tl=bg&amp;_x_tr_hl=bg&amp;_x_tr_pto=sc" TargetMode="External"/><Relationship Id="rId5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7" name="CustomShape 2"/>
          <p:cNvSpPr/>
          <p:nvPr/>
        </p:nvSpPr>
        <p:spPr>
          <a:xfrm rot="2700000">
            <a:off x="82800" y="-1386000"/>
            <a:ext cx="2424600" cy="3610800"/>
          </a:xfrm>
          <a:custGeom>
            <a:avLst/>
            <a:gdLst/>
            <a:ahLst/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8" name="CustomShape 3"/>
          <p:cNvSpPr/>
          <p:nvPr/>
        </p:nvSpPr>
        <p:spPr>
          <a:xfrm rot="2700000">
            <a:off x="1571040" y="-338760"/>
            <a:ext cx="1635480" cy="1635480"/>
          </a:xfrm>
          <a:custGeom>
            <a:avLst/>
            <a:gdLst/>
            <a:ahLst/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9" name="CustomShape 4"/>
          <p:cNvSpPr/>
          <p:nvPr/>
        </p:nvSpPr>
        <p:spPr>
          <a:xfrm rot="2700000">
            <a:off x="9627840" y="-6480"/>
            <a:ext cx="4059000" cy="2547720"/>
          </a:xfrm>
          <a:custGeom>
            <a:avLst/>
            <a:gdLst/>
            <a:ahLst/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0" name="CustomShape 5"/>
          <p:cNvSpPr/>
          <p:nvPr/>
        </p:nvSpPr>
        <p:spPr>
          <a:xfrm rot="2700000">
            <a:off x="10262880" y="1465560"/>
            <a:ext cx="1185480" cy="118548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1" name="CustomShape 6"/>
          <p:cNvSpPr/>
          <p:nvPr/>
        </p:nvSpPr>
        <p:spPr>
          <a:xfrm rot="2700000">
            <a:off x="-29160" y="5198400"/>
            <a:ext cx="2444400" cy="2365920"/>
          </a:xfrm>
          <a:custGeom>
            <a:avLst/>
            <a:gdLst/>
            <a:ahLst/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2" name="CustomShape 7"/>
          <p:cNvSpPr/>
          <p:nvPr/>
        </p:nvSpPr>
        <p:spPr>
          <a:xfrm rot="2700000">
            <a:off x="1770120" y="5439600"/>
            <a:ext cx="928080" cy="92808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3" name="CustomShape 8"/>
          <p:cNvSpPr/>
          <p:nvPr/>
        </p:nvSpPr>
        <p:spPr>
          <a:xfrm rot="2700000">
            <a:off x="3401280" y="734040"/>
            <a:ext cx="5388840" cy="5388840"/>
          </a:xfrm>
          <a:custGeom>
            <a:avLst/>
            <a:gdLst/>
            <a:ahLst/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4" name="CustomShape 9"/>
          <p:cNvSpPr/>
          <p:nvPr/>
        </p:nvSpPr>
        <p:spPr>
          <a:xfrm rot="2700000">
            <a:off x="2700000" y="32760"/>
            <a:ext cx="6791040" cy="6791040"/>
          </a:xfrm>
          <a:custGeom>
            <a:avLst/>
            <a:gdLst/>
            <a:ahLst/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5" name="TextShape 10"/>
          <p:cNvSpPr txBox="1"/>
          <p:nvPr/>
        </p:nvSpPr>
        <p:spPr>
          <a:xfrm>
            <a:off x="4439520" y="4519080"/>
            <a:ext cx="3312360" cy="1141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bg-BG" sz="2000" spc="-1" strike="noStrike">
                <a:solidFill>
                  <a:srgbClr val="080808"/>
                </a:solidFill>
                <a:latin typeface="Calibri"/>
              </a:rPr>
              <a:t>Екип 10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36" name="TextShape 11"/>
          <p:cNvSpPr txBox="1"/>
          <p:nvPr/>
        </p:nvSpPr>
        <p:spPr>
          <a:xfrm>
            <a:off x="3204720" y="2353680"/>
            <a:ext cx="5782320" cy="215028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algn="ctr">
              <a:lnSpc>
                <a:spcPct val="90000"/>
              </a:lnSpc>
            </a:pPr>
            <a:r>
              <a:rPr b="0" lang="ru-RU" sz="3600" spc="-1" strike="noStrike">
                <a:solidFill>
                  <a:srgbClr val="080808"/>
                </a:solidFill>
                <a:latin typeface="Calibri"/>
              </a:rPr>
              <a:t>Range Queries, Курсори и странициране</a:t>
            </a:r>
            <a:endParaRPr b="0" lang="bg-BG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7" name="CustomShape 12"/>
          <p:cNvSpPr/>
          <p:nvPr/>
        </p:nvSpPr>
        <p:spPr>
          <a:xfrm rot="2700000">
            <a:off x="9629640" y="5457240"/>
            <a:ext cx="2231280" cy="2568600"/>
          </a:xfrm>
          <a:custGeom>
            <a:avLst/>
            <a:gdLst/>
            <a:ahLst/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8" name="CustomShape 13"/>
          <p:cNvSpPr/>
          <p:nvPr/>
        </p:nvSpPr>
        <p:spPr>
          <a:xfrm rot="2700000">
            <a:off x="9720000" y="5243400"/>
            <a:ext cx="959760" cy="959760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withEffect" fill="hold" presetClass="entr" presetID="10">
                                  <p:stCondLst>
                                    <p:cond delay="50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" dur="4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CustomShape 1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1" name="TextShape 2"/>
          <p:cNvSpPr txBox="1"/>
          <p:nvPr/>
        </p:nvSpPr>
        <p:spPr>
          <a:xfrm>
            <a:off x="643320" y="643320"/>
            <a:ext cx="5117400" cy="5570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>
              <a:lnSpc>
                <a:spcPct val="90000"/>
              </a:lnSpc>
            </a:pPr>
            <a:r>
              <a:rPr b="0" lang="en-US" sz="5400" spc="-1" strike="noStrike">
                <a:solidFill>
                  <a:srgbClr val="000000"/>
                </a:solidFill>
                <a:latin typeface="Calibri Light"/>
              </a:rPr>
              <a:t>Динамичност</a:t>
            </a:r>
            <a:endParaRPr b="0" lang="bg-BG" sz="5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2" name="CustomShape 3"/>
          <p:cNvSpPr/>
          <p:nvPr/>
        </p:nvSpPr>
        <p:spPr>
          <a:xfrm rot="2700000">
            <a:off x="-414720" y="-231120"/>
            <a:ext cx="1409040" cy="1876320"/>
          </a:xfrm>
          <a:custGeom>
            <a:avLst/>
            <a:gdLst/>
            <a:ahLst/>
            <a:rect l="l" t="t" r="r" b="b"/>
            <a:pathLst>
              <a:path w="1409491" h="1876653">
                <a:moveTo>
                  <a:pt x="0" y="643075"/>
                </a:moveTo>
                <a:lnTo>
                  <a:pt x="643075" y="0"/>
                </a:lnTo>
                <a:lnTo>
                  <a:pt x="1409491" y="0"/>
                </a:lnTo>
                <a:lnTo>
                  <a:pt x="1409491" y="1876653"/>
                </a:lnTo>
                <a:lnTo>
                  <a:pt x="1233578" y="1876653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3" name="CustomShape 4"/>
          <p:cNvSpPr/>
          <p:nvPr/>
        </p:nvSpPr>
        <p:spPr>
          <a:xfrm rot="2700000">
            <a:off x="300960" y="1282680"/>
            <a:ext cx="485280" cy="48528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4" name="TextShape 5"/>
          <p:cNvSpPr txBox="1"/>
          <p:nvPr/>
        </p:nvSpPr>
        <p:spPr>
          <a:xfrm>
            <a:off x="6090840" y="643320"/>
            <a:ext cx="5457240" cy="5570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bg-BG" sz="3200" spc="-1" strike="noStrike">
                <a:solidFill>
                  <a:srgbClr val="000000"/>
                </a:solidFill>
                <a:latin typeface="Calibri"/>
              </a:rPr>
              <a:t>Какво е динамичен 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SQL</a:t>
            </a:r>
            <a:r>
              <a:rPr b="0" lang="bg-BG" sz="3200" spc="-1" strike="noStrike">
                <a:solidFill>
                  <a:srgbClr val="000000"/>
                </a:solidFill>
                <a:latin typeface="Calibri"/>
              </a:rPr>
              <a:t>?</a:t>
            </a:r>
            <a:endParaRPr b="0" lang="bg-BG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bg-BG" sz="3200" spc="-1" strike="noStrike">
                <a:solidFill>
                  <a:srgbClr val="000000"/>
                </a:solidFill>
                <a:latin typeface="Calibri"/>
              </a:rPr>
              <a:t>Кога  да го използваме?</a:t>
            </a:r>
            <a:endParaRPr b="0" lang="bg-BG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5" name="CustomShape 6"/>
          <p:cNvSpPr/>
          <p:nvPr/>
        </p:nvSpPr>
        <p:spPr>
          <a:xfrm rot="2700000">
            <a:off x="8809560" y="6033600"/>
            <a:ext cx="645120" cy="645120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6" name="CustomShape 7"/>
          <p:cNvSpPr/>
          <p:nvPr/>
        </p:nvSpPr>
        <p:spPr>
          <a:xfrm>
            <a:off x="8603280" y="5721120"/>
            <a:ext cx="2261520" cy="1136520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CustomShape 1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8" name="CustomShape 2"/>
          <p:cNvSpPr/>
          <p:nvPr/>
        </p:nvSpPr>
        <p:spPr>
          <a:xfrm rot="2700000">
            <a:off x="101520" y="996480"/>
            <a:ext cx="4864320" cy="4864320"/>
          </a:xfrm>
          <a:custGeom>
            <a:avLst/>
            <a:gdLst/>
            <a:ahLst/>
            <a:rect l="l" t="t" r="r" b="b"/>
            <a:pathLst>
              <a:path w="4864676" h="4864676">
                <a:moveTo>
                  <a:pt x="0" y="0"/>
                </a:moveTo>
                <a:lnTo>
                  <a:pt x="4864676" y="0"/>
                </a:lnTo>
                <a:lnTo>
                  <a:pt x="4864676" y="4864676"/>
                </a:lnTo>
                <a:lnTo>
                  <a:pt x="1281101" y="4864676"/>
                </a:lnTo>
                <a:lnTo>
                  <a:pt x="0" y="358357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9" name="CustomShape 3"/>
          <p:cNvSpPr/>
          <p:nvPr/>
        </p:nvSpPr>
        <p:spPr>
          <a:xfrm rot="2700000">
            <a:off x="7225920" y="996480"/>
            <a:ext cx="4864320" cy="4864320"/>
          </a:xfrm>
          <a:custGeom>
            <a:avLst/>
            <a:gdLst/>
            <a:ahLst/>
            <a:rect l="l" t="t" r="r" b="b"/>
            <a:pathLst>
              <a:path w="4864676" h="4864676">
                <a:moveTo>
                  <a:pt x="0" y="0"/>
                </a:moveTo>
                <a:lnTo>
                  <a:pt x="3583574" y="0"/>
                </a:lnTo>
                <a:lnTo>
                  <a:pt x="4864676" y="1281103"/>
                </a:lnTo>
                <a:lnTo>
                  <a:pt x="4864676" y="4864676"/>
                </a:lnTo>
                <a:lnTo>
                  <a:pt x="0" y="4864676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0" name="CustomShape 4"/>
          <p:cNvSpPr/>
          <p:nvPr/>
        </p:nvSpPr>
        <p:spPr>
          <a:xfrm rot="10800000">
            <a:off x="2789280" y="0"/>
            <a:ext cx="6613560" cy="3286080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1" name="CustomShape 5"/>
          <p:cNvSpPr/>
          <p:nvPr/>
        </p:nvSpPr>
        <p:spPr>
          <a:xfrm>
            <a:off x="2809440" y="3571560"/>
            <a:ext cx="6613560" cy="3286080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2" name="CustomShape 6"/>
          <p:cNvSpPr/>
          <p:nvPr/>
        </p:nvSpPr>
        <p:spPr>
          <a:xfrm rot="2700000">
            <a:off x="3401280" y="734040"/>
            <a:ext cx="5388840" cy="5388840"/>
          </a:xfrm>
          <a:custGeom>
            <a:avLst/>
            <a:gdLst/>
            <a:ahLst/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3" name="CustomShape 7"/>
          <p:cNvSpPr/>
          <p:nvPr/>
        </p:nvSpPr>
        <p:spPr>
          <a:xfrm rot="2700000">
            <a:off x="10271520" y="5287320"/>
            <a:ext cx="955440" cy="95544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4" name="CustomShape 8"/>
          <p:cNvSpPr/>
          <p:nvPr/>
        </p:nvSpPr>
        <p:spPr>
          <a:xfrm rot="2700000">
            <a:off x="2700000" y="32760"/>
            <a:ext cx="6791040" cy="6791040"/>
          </a:xfrm>
          <a:custGeom>
            <a:avLst/>
            <a:gdLst/>
            <a:ahLst/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5" name="TextShape 9"/>
          <p:cNvSpPr txBox="1"/>
          <p:nvPr/>
        </p:nvSpPr>
        <p:spPr>
          <a:xfrm>
            <a:off x="3204720" y="2353680"/>
            <a:ext cx="5782320" cy="215028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algn="ctr">
              <a:lnSpc>
                <a:spcPct val="90000"/>
              </a:lnSpc>
            </a:pPr>
            <a:r>
              <a:rPr b="0" lang="en-US" sz="3600" spc="-1" strike="noStrike">
                <a:solidFill>
                  <a:srgbClr val="080808"/>
                </a:solidFill>
                <a:latin typeface="Calibri Light"/>
              </a:rPr>
              <a:t>Примери</a:t>
            </a:r>
            <a:br/>
            <a:endParaRPr b="0" lang="bg-BG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6" name="CustomShape 10"/>
          <p:cNvSpPr/>
          <p:nvPr/>
        </p:nvSpPr>
        <p:spPr>
          <a:xfrm rot="2700000">
            <a:off x="1042920" y="409680"/>
            <a:ext cx="1320840" cy="1320840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7" name="CustomShape 11"/>
          <p:cNvSpPr/>
          <p:nvPr/>
        </p:nvSpPr>
        <p:spPr>
          <a:xfrm rot="2700000">
            <a:off x="430200" y="1508400"/>
            <a:ext cx="699840" cy="69984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CustomShape 1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9" name="TextShape 2"/>
          <p:cNvSpPr txBox="1"/>
          <p:nvPr/>
        </p:nvSpPr>
        <p:spPr>
          <a:xfrm>
            <a:off x="643320" y="621720"/>
            <a:ext cx="4989600" cy="54129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Calibri"/>
              </a:rPr>
              <a:t>Източници </a:t>
            </a:r>
            <a:br/>
            <a:endParaRPr b="0" lang="bg-BG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0" name="CustomShape 3"/>
          <p:cNvSpPr/>
          <p:nvPr/>
        </p:nvSpPr>
        <p:spPr>
          <a:xfrm rot="5400000">
            <a:off x="-338040" y="2994120"/>
            <a:ext cx="1344960" cy="668160"/>
          </a:xfrm>
          <a:custGeom>
            <a:avLst/>
            <a:gdLst/>
            <a:ahLst/>
            <a:rect l="l" t="t" r="r" b="b"/>
            <a:pathLst>
              <a:path w="1345385" h="668410">
                <a:moveTo>
                  <a:pt x="0" y="668410"/>
                </a:moveTo>
                <a:lnTo>
                  <a:pt x="672692" y="0"/>
                </a:lnTo>
                <a:lnTo>
                  <a:pt x="1345385" y="668410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1" name="CustomShape 4"/>
          <p:cNvSpPr/>
          <p:nvPr/>
        </p:nvSpPr>
        <p:spPr>
          <a:xfrm rot="2700000">
            <a:off x="83520" y="2760120"/>
            <a:ext cx="417600" cy="417600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2" name="CustomShape 5"/>
          <p:cNvSpPr/>
          <p:nvPr/>
        </p:nvSpPr>
        <p:spPr>
          <a:xfrm flipH="1" rot="18900000">
            <a:off x="509040" y="4124880"/>
            <a:ext cx="635040" cy="635040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3" name="CustomShape 6"/>
          <p:cNvSpPr/>
          <p:nvPr/>
        </p:nvSpPr>
        <p:spPr>
          <a:xfrm flipH="1" rot="18900000">
            <a:off x="836640" y="4620600"/>
            <a:ext cx="223920" cy="223920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4" name="CustomShape 7"/>
          <p:cNvSpPr/>
          <p:nvPr/>
        </p:nvSpPr>
        <p:spPr>
          <a:xfrm rot="8100000">
            <a:off x="10176120" y="5597640"/>
            <a:ext cx="2982600" cy="14817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5" name="CustomShape 8"/>
          <p:cNvSpPr/>
          <p:nvPr/>
        </p:nvSpPr>
        <p:spPr>
          <a:xfrm rot="2700000">
            <a:off x="11046240" y="5280480"/>
            <a:ext cx="841320" cy="84132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6" name="TextShape 9"/>
          <p:cNvSpPr txBox="1"/>
          <p:nvPr/>
        </p:nvSpPr>
        <p:spPr>
          <a:xfrm>
            <a:off x="6095880" y="643320"/>
            <a:ext cx="5452200" cy="5570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 u="sng">
                <a:solidFill>
                  <a:srgbClr val="0563c1"/>
                </a:solidFill>
                <a:uFillTx/>
                <a:latin typeface="Calibri"/>
                <a:hlinkClick r:id="rId1"/>
              </a:rPr>
              <a:t>https://en.wikipedia.org/wiki/Range_query_(database)</a:t>
            </a:r>
            <a:endParaRPr b="0" lang="bg-BG" sz="20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 u="sng">
                <a:solidFill>
                  <a:srgbClr val="0563c1"/>
                </a:solidFill>
                <a:uFillTx/>
                <a:latin typeface="Calibri"/>
                <a:hlinkClick r:id="rId2"/>
              </a:rPr>
              <a:t>https://en.wikipedia.org/wiki/Cursor_(databases)?fbclid=IwAR1uARdeRxaa3tfFNtn9KDiOB7zDvYwMMO4KMGUOeBpshKJoV8wf5_AebbM</a:t>
            </a:r>
            <a:endParaRPr b="0" lang="bg-BG" sz="20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 u="sng">
                <a:solidFill>
                  <a:srgbClr val="0563c1"/>
                </a:solidFill>
                <a:uFillTx/>
                <a:latin typeface="Calibri"/>
                <a:hlinkClick r:id="rId3"/>
              </a:rPr>
              <a:t>https://netpeak.net/bg/blog/vidove-stranitsirane-sravneniye-i-izbor-na-nay-dobroto-za-vseki-sayt/</a:t>
            </a:r>
            <a:endParaRPr b="0" lang="bg-BG" sz="20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 u="sng">
                <a:solidFill>
                  <a:srgbClr val="0563c1"/>
                </a:solidFill>
                <a:uFillTx/>
                <a:latin typeface="Calibri"/>
                <a:hlinkClick r:id="rId4"/>
              </a:rPr>
              <a:t>https://docs-oracle-com.translate.goog/cd/A87860_01/doc/appdev.817/a76939/adg09dyn.htm?_x_tr_sl=en&amp;_x_tr_tl=bg&amp;_x_tr_hl=bg&amp;_x_tr_pto=sc</a:t>
            </a:r>
            <a:endParaRPr b="0" lang="bg-BG" sz="20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bg-BG" sz="20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bg-BG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CustomShape 1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8" name="CustomShape 2"/>
          <p:cNvSpPr/>
          <p:nvPr/>
        </p:nvSpPr>
        <p:spPr>
          <a:xfrm rot="2700000">
            <a:off x="-1872360" y="1372680"/>
            <a:ext cx="6135120" cy="5537520"/>
          </a:xfrm>
          <a:custGeom>
            <a:avLst/>
            <a:gdLst/>
            <a:ahLst/>
            <a:rect l="l" t="t" r="r" b="b"/>
            <a:pathLst>
              <a:path w="6135300" h="5537781">
                <a:moveTo>
                  <a:pt x="0" y="0"/>
                </a:moveTo>
                <a:lnTo>
                  <a:pt x="6135300" y="0"/>
                </a:lnTo>
                <a:lnTo>
                  <a:pt x="6135300" y="3548931"/>
                </a:lnTo>
                <a:lnTo>
                  <a:pt x="4146451" y="5537781"/>
                </a:lnTo>
                <a:lnTo>
                  <a:pt x="0" y="1391331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9" name="CustomShape 3"/>
          <p:cNvSpPr/>
          <p:nvPr/>
        </p:nvSpPr>
        <p:spPr>
          <a:xfrm rot="2700000">
            <a:off x="2070000" y="-1536120"/>
            <a:ext cx="6135120" cy="6134760"/>
          </a:xfrm>
          <a:custGeom>
            <a:avLst/>
            <a:gdLst/>
            <a:ahLst/>
            <a:rect l="l" t="t" r="r" b="b"/>
            <a:pathLst>
              <a:path w="6135300" h="6135298">
                <a:moveTo>
                  <a:pt x="0" y="3971712"/>
                </a:moveTo>
                <a:lnTo>
                  <a:pt x="3971712" y="0"/>
                </a:lnTo>
                <a:lnTo>
                  <a:pt x="6135300" y="0"/>
                </a:lnTo>
                <a:lnTo>
                  <a:pt x="6135300" y="6135298"/>
                </a:lnTo>
                <a:lnTo>
                  <a:pt x="0" y="6135298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0" name="CustomShape 4"/>
          <p:cNvSpPr/>
          <p:nvPr/>
        </p:nvSpPr>
        <p:spPr>
          <a:xfrm rot="2700000">
            <a:off x="8050320" y="292680"/>
            <a:ext cx="5056200" cy="9206280"/>
          </a:xfrm>
          <a:custGeom>
            <a:avLst/>
            <a:gdLst/>
            <a:ahLst/>
            <a:rect l="l" t="t" r="r" b="b"/>
            <a:pathLst>
              <a:path w="5053652" h="9200989">
                <a:moveTo>
                  <a:pt x="0" y="209273"/>
                </a:moveTo>
                <a:lnTo>
                  <a:pt x="209274" y="0"/>
                </a:lnTo>
                <a:lnTo>
                  <a:pt x="5053652" y="4844379"/>
                </a:lnTo>
                <a:lnTo>
                  <a:pt x="697042" y="9200989"/>
                </a:lnTo>
                <a:lnTo>
                  <a:pt x="0" y="9200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1" name="CustomShape 5"/>
          <p:cNvSpPr/>
          <p:nvPr/>
        </p:nvSpPr>
        <p:spPr>
          <a:xfrm rot="2700000">
            <a:off x="1138680" y="1316160"/>
            <a:ext cx="4224600" cy="422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2" name="CustomShape 6"/>
          <p:cNvSpPr/>
          <p:nvPr/>
        </p:nvSpPr>
        <p:spPr>
          <a:xfrm rot="2700000">
            <a:off x="563760" y="753120"/>
            <a:ext cx="5353560" cy="5353560"/>
          </a:xfrm>
          <a:custGeom>
            <a:avLst/>
            <a:gdLst/>
            <a:ahLst/>
            <a:rect l="l" t="t" r="r" b="b"/>
            <a:pathLst>
              <a:path w="5353835" h="5353835">
                <a:moveTo>
                  <a:pt x="690506" y="5273742"/>
                </a:moveTo>
                <a:lnTo>
                  <a:pt x="4927602" y="5273742"/>
                </a:lnTo>
                <a:lnTo>
                  <a:pt x="4847509" y="5353835"/>
                </a:lnTo>
                <a:lnTo>
                  <a:pt x="770599" y="5353835"/>
                </a:lnTo>
                <a:close/>
                <a:moveTo>
                  <a:pt x="422575" y="80093"/>
                </a:moveTo>
                <a:lnTo>
                  <a:pt x="502668" y="0"/>
                </a:lnTo>
                <a:lnTo>
                  <a:pt x="5353835" y="0"/>
                </a:lnTo>
                <a:lnTo>
                  <a:pt x="5353835" y="4847509"/>
                </a:lnTo>
                <a:lnTo>
                  <a:pt x="5273742" y="4927602"/>
                </a:lnTo>
                <a:lnTo>
                  <a:pt x="5273742" y="80093"/>
                </a:lnTo>
                <a:close/>
                <a:moveTo>
                  <a:pt x="0" y="502667"/>
                </a:moveTo>
                <a:lnTo>
                  <a:pt x="80093" y="422574"/>
                </a:lnTo>
                <a:lnTo>
                  <a:pt x="80093" y="4663329"/>
                </a:lnTo>
                <a:lnTo>
                  <a:pt x="0" y="4583236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3" name="TextShape 7"/>
          <p:cNvSpPr txBox="1"/>
          <p:nvPr/>
        </p:nvSpPr>
        <p:spPr>
          <a:xfrm>
            <a:off x="1116720" y="2452680"/>
            <a:ext cx="4248000" cy="195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algn="ctr">
              <a:lnSpc>
                <a:spcPct val="90000"/>
              </a:lnSpc>
            </a:pPr>
            <a:r>
              <a:rPr b="0" lang="en-US" sz="3600" spc="-1" strike="noStrike">
                <a:solidFill>
                  <a:srgbClr val="080808"/>
                </a:solidFill>
                <a:latin typeface="Calibri Light"/>
              </a:rPr>
              <a:t>Край</a:t>
            </a:r>
            <a:endParaRPr b="0" lang="bg-BG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4" name="CustomShape 8"/>
          <p:cNvSpPr/>
          <p:nvPr/>
        </p:nvSpPr>
        <p:spPr>
          <a:xfrm rot="10800000">
            <a:off x="7026840" y="0"/>
            <a:ext cx="3215880" cy="1607760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5" name="CustomShape 9"/>
          <p:cNvSpPr/>
          <p:nvPr/>
        </p:nvSpPr>
        <p:spPr>
          <a:xfrm>
            <a:off x="3585960" y="4737960"/>
            <a:ext cx="4239360" cy="2119680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CustomShape 1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0" name="TextShape 2"/>
          <p:cNvSpPr txBox="1"/>
          <p:nvPr/>
        </p:nvSpPr>
        <p:spPr>
          <a:xfrm>
            <a:off x="643320" y="1698120"/>
            <a:ext cx="3961800" cy="45158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90000"/>
              </a:lnSpc>
            </a:pPr>
            <a:r>
              <a:rPr b="0" lang="bg-BG" sz="3600" spc="-1" strike="noStrike">
                <a:solidFill>
                  <a:srgbClr val="000000"/>
                </a:solidFill>
                <a:latin typeface="Calibri Light"/>
              </a:rPr>
              <a:t>Съдържание </a:t>
            </a:r>
            <a:endParaRPr b="0" lang="bg-BG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1" name="CustomShape 3"/>
          <p:cNvSpPr/>
          <p:nvPr/>
        </p:nvSpPr>
        <p:spPr>
          <a:xfrm rot="2700000">
            <a:off x="415440" y="654840"/>
            <a:ext cx="687240" cy="687240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2" name="CustomShape 4"/>
          <p:cNvSpPr/>
          <p:nvPr/>
        </p:nvSpPr>
        <p:spPr>
          <a:xfrm rot="10800000">
            <a:off x="360" y="0"/>
            <a:ext cx="2835000" cy="1480320"/>
          </a:xfrm>
          <a:custGeom>
            <a:avLst/>
            <a:gdLst/>
            <a:ahLst/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3" name="CustomShape 5"/>
          <p:cNvSpPr/>
          <p:nvPr/>
        </p:nvSpPr>
        <p:spPr>
          <a:xfrm rot="2700000">
            <a:off x="10739160" y="-253440"/>
            <a:ext cx="1827360" cy="1376640"/>
          </a:xfrm>
          <a:custGeom>
            <a:avLst/>
            <a:gdLst/>
            <a:ahLst/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4" name="CustomShape 6"/>
          <p:cNvSpPr/>
          <p:nvPr/>
        </p:nvSpPr>
        <p:spPr>
          <a:xfrm rot="2700000">
            <a:off x="10653840" y="421920"/>
            <a:ext cx="645120" cy="64512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5" name="TextShape 7"/>
          <p:cNvSpPr txBox="1"/>
          <p:nvPr/>
        </p:nvSpPr>
        <p:spPr>
          <a:xfrm>
            <a:off x="5069880" y="1698120"/>
            <a:ext cx="6478200" cy="45158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Какво е Range Queries?</a:t>
            </a:r>
            <a:endParaRPr b="0" lang="bg-BG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Какво са курсорите ?</a:t>
            </a:r>
            <a:endParaRPr b="0" lang="bg-BG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Проблеми със страницирането на данните</a:t>
            </a:r>
            <a:endParaRPr b="0" lang="bg-BG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Динамичност</a:t>
            </a:r>
            <a:endParaRPr b="0" lang="bg-BG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Примери</a:t>
            </a:r>
            <a:endParaRPr b="0" lang="bg-BG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Източници </a:t>
            </a:r>
            <a:endParaRPr b="0" lang="bg-BG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6" name="CustomShape 8"/>
          <p:cNvSpPr/>
          <p:nvPr/>
        </p:nvSpPr>
        <p:spPr>
          <a:xfrm>
            <a:off x="8115480" y="6115680"/>
            <a:ext cx="1494000" cy="7419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7" name="CustomShape 9"/>
          <p:cNvSpPr/>
          <p:nvPr/>
        </p:nvSpPr>
        <p:spPr>
          <a:xfrm>
            <a:off x="9167400" y="6453000"/>
            <a:ext cx="814680" cy="40464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CustomShape 1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9" name="TextShape 2"/>
          <p:cNvSpPr txBox="1"/>
          <p:nvPr/>
        </p:nvSpPr>
        <p:spPr>
          <a:xfrm>
            <a:off x="643320" y="621720"/>
            <a:ext cx="4989600" cy="54129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Calibri"/>
              </a:rPr>
              <a:t>Какво </a:t>
            </a:r>
            <a:r>
              <a:rPr b="0" lang="bg-BG" sz="3600" spc="-1" strike="noStrike">
                <a:solidFill>
                  <a:srgbClr val="000000"/>
                </a:solidFill>
                <a:latin typeface="Calibri"/>
              </a:rPr>
              <a:t>са</a:t>
            </a:r>
            <a:r>
              <a:rPr b="0" lang="ru-RU" sz="3600" spc="-1" strike="noStrike">
                <a:solidFill>
                  <a:srgbClr val="000000"/>
                </a:solidFill>
                <a:latin typeface="Calibri"/>
              </a:rPr>
              <a:t> Range Queries?</a:t>
            </a:r>
            <a:br/>
            <a:endParaRPr b="0" lang="bg-BG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0" name="CustomShape 3"/>
          <p:cNvSpPr/>
          <p:nvPr/>
        </p:nvSpPr>
        <p:spPr>
          <a:xfrm rot="5400000">
            <a:off x="-338040" y="2994120"/>
            <a:ext cx="1344960" cy="668160"/>
          </a:xfrm>
          <a:custGeom>
            <a:avLst/>
            <a:gdLst/>
            <a:ahLst/>
            <a:rect l="l" t="t" r="r" b="b"/>
            <a:pathLst>
              <a:path w="1345385" h="668410">
                <a:moveTo>
                  <a:pt x="0" y="668410"/>
                </a:moveTo>
                <a:lnTo>
                  <a:pt x="672692" y="0"/>
                </a:lnTo>
                <a:lnTo>
                  <a:pt x="1345385" y="668410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1" name="CustomShape 4"/>
          <p:cNvSpPr/>
          <p:nvPr/>
        </p:nvSpPr>
        <p:spPr>
          <a:xfrm rot="2700000">
            <a:off x="83520" y="2760120"/>
            <a:ext cx="417600" cy="417600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2" name="CustomShape 5"/>
          <p:cNvSpPr/>
          <p:nvPr/>
        </p:nvSpPr>
        <p:spPr>
          <a:xfrm flipH="1" rot="18900000">
            <a:off x="509040" y="4124880"/>
            <a:ext cx="635040" cy="635040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3" name="CustomShape 6"/>
          <p:cNvSpPr/>
          <p:nvPr/>
        </p:nvSpPr>
        <p:spPr>
          <a:xfrm flipH="1" rot="18900000">
            <a:off x="836640" y="4620600"/>
            <a:ext cx="223920" cy="223920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4" name="CustomShape 7"/>
          <p:cNvSpPr/>
          <p:nvPr/>
        </p:nvSpPr>
        <p:spPr>
          <a:xfrm rot="8100000">
            <a:off x="10176120" y="5597640"/>
            <a:ext cx="2982600" cy="14817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5" name="CustomShape 8"/>
          <p:cNvSpPr/>
          <p:nvPr/>
        </p:nvSpPr>
        <p:spPr>
          <a:xfrm rot="2700000">
            <a:off x="11046240" y="5280480"/>
            <a:ext cx="841320" cy="84132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6" name="TextShape 9"/>
          <p:cNvSpPr txBox="1"/>
          <p:nvPr/>
        </p:nvSpPr>
        <p:spPr>
          <a:xfrm>
            <a:off x="6095880" y="643320"/>
            <a:ext cx="5452200" cy="5570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Запитването за обхват  е често срещана операция с база данни, която извлича всички записи, където някаква стойност е между горна и долна граница. </a:t>
            </a:r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ustomShape 1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8" name="TextShape 2"/>
          <p:cNvSpPr txBox="1"/>
          <p:nvPr/>
        </p:nvSpPr>
        <p:spPr>
          <a:xfrm>
            <a:off x="643320" y="621720"/>
            <a:ext cx="5208840" cy="54129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Calibri"/>
              </a:rPr>
              <a:t>Какво са курсорите ?</a:t>
            </a:r>
            <a:br/>
            <a:endParaRPr b="0" lang="bg-BG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9" name="CustomShape 3"/>
          <p:cNvSpPr/>
          <p:nvPr/>
        </p:nvSpPr>
        <p:spPr>
          <a:xfrm rot="5400000">
            <a:off x="-338040" y="2994120"/>
            <a:ext cx="1344960" cy="668160"/>
          </a:xfrm>
          <a:custGeom>
            <a:avLst/>
            <a:gdLst/>
            <a:ahLst/>
            <a:rect l="l" t="t" r="r" b="b"/>
            <a:pathLst>
              <a:path w="1345385" h="668410">
                <a:moveTo>
                  <a:pt x="0" y="668410"/>
                </a:moveTo>
                <a:lnTo>
                  <a:pt x="672692" y="0"/>
                </a:lnTo>
                <a:lnTo>
                  <a:pt x="1345385" y="668410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0" name="CustomShape 4"/>
          <p:cNvSpPr/>
          <p:nvPr/>
        </p:nvSpPr>
        <p:spPr>
          <a:xfrm rot="2700000">
            <a:off x="83520" y="2760120"/>
            <a:ext cx="417600" cy="417600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1" name="CustomShape 5"/>
          <p:cNvSpPr/>
          <p:nvPr/>
        </p:nvSpPr>
        <p:spPr>
          <a:xfrm flipH="1" rot="18900000">
            <a:off x="509040" y="4124880"/>
            <a:ext cx="635040" cy="635040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2" name="CustomShape 6"/>
          <p:cNvSpPr/>
          <p:nvPr/>
        </p:nvSpPr>
        <p:spPr>
          <a:xfrm flipH="1" rot="18900000">
            <a:off x="836640" y="4620600"/>
            <a:ext cx="223920" cy="223920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3" name="CustomShape 7"/>
          <p:cNvSpPr/>
          <p:nvPr/>
        </p:nvSpPr>
        <p:spPr>
          <a:xfrm rot="8100000">
            <a:off x="10176120" y="5597640"/>
            <a:ext cx="2982600" cy="14817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4" name="CustomShape 8"/>
          <p:cNvSpPr/>
          <p:nvPr/>
        </p:nvSpPr>
        <p:spPr>
          <a:xfrm rot="2700000">
            <a:off x="11046240" y="5280480"/>
            <a:ext cx="841320" cy="84132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5" name="TextShape 9"/>
          <p:cNvSpPr txBox="1"/>
          <p:nvPr/>
        </p:nvSpPr>
        <p:spPr>
          <a:xfrm>
            <a:off x="6095880" y="643320"/>
            <a:ext cx="5452200" cy="5570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202122"/>
              </a:buClr>
              <a:buFont typeface="Arial"/>
              <a:buChar char="•"/>
            </a:pPr>
            <a:r>
              <a:rPr b="0" lang="bg-BG" sz="2000" spc="-1" strike="noStrike">
                <a:solidFill>
                  <a:srgbClr val="202122"/>
                </a:solidFill>
                <a:latin typeface="Linux Libertine"/>
              </a:rPr>
              <a:t>Използване</a:t>
            </a:r>
            <a:endParaRPr b="0" lang="bg-BG" sz="20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50505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50505"/>
                </a:solidFill>
                <a:latin typeface="Linux Libertine"/>
              </a:rPr>
              <a:t>Scroll-</a:t>
            </a:r>
            <a:r>
              <a:rPr b="0" lang="bg-BG" sz="2000" spc="-1" strike="noStrike">
                <a:solidFill>
                  <a:srgbClr val="050505"/>
                </a:solidFill>
                <a:latin typeface="Linux Libertine"/>
              </a:rPr>
              <a:t>ващи</a:t>
            </a:r>
            <a:r>
              <a:rPr b="0" lang="en-US" sz="2000" spc="-1" strike="noStrike">
                <a:solidFill>
                  <a:srgbClr val="202122"/>
                </a:solidFill>
                <a:latin typeface="Linux Libertine"/>
              </a:rPr>
              <a:t> </a:t>
            </a:r>
            <a:r>
              <a:rPr b="0" lang="bg-BG" sz="2000" spc="-1" strike="noStrike">
                <a:solidFill>
                  <a:srgbClr val="202122"/>
                </a:solidFill>
                <a:latin typeface="Linux Libertine"/>
              </a:rPr>
              <a:t>курсори</a:t>
            </a:r>
            <a:endParaRPr b="0" lang="bg-BG" sz="20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Linux Libertine"/>
              </a:rPr>
              <a:t>"WITH HOLD"</a:t>
            </a:r>
            <a:endParaRPr b="0" lang="bg-BG" sz="20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bg-BG" sz="2000" spc="-1" strike="noStrike">
                <a:solidFill>
                  <a:srgbClr val="000000"/>
                </a:solidFill>
                <a:latin typeface="Linux Libertine"/>
              </a:rPr>
              <a:t>Позиционирани</a:t>
            </a:r>
            <a:r>
              <a:rPr b="0" lang="en-US" sz="2000" spc="-1" strike="noStrike">
                <a:solidFill>
                  <a:srgbClr val="000000"/>
                </a:solidFill>
                <a:latin typeface="Linux Libertine"/>
              </a:rPr>
              <a:t> update/delete </a:t>
            </a:r>
            <a:r>
              <a:rPr b="0" lang="bg-BG" sz="2000" spc="-1" strike="noStrike">
                <a:solidFill>
                  <a:srgbClr val="000000"/>
                </a:solidFill>
                <a:latin typeface="Linux Libertine"/>
              </a:rPr>
              <a:t>изявления</a:t>
            </a:r>
            <a:endParaRPr b="0" lang="bg-BG" sz="20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bg-BG" sz="2000" spc="-1" strike="noStrike">
                <a:solidFill>
                  <a:srgbClr val="000000"/>
                </a:solidFill>
                <a:latin typeface="Linux Libertine"/>
              </a:rPr>
              <a:t>Недостатъци на курсорите</a:t>
            </a:r>
            <a:endParaRPr b="0" lang="bg-BG" sz="20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bg-BG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bg-BG" sz="4400" spc="-1" strike="noStrike">
                <a:solidFill>
                  <a:srgbClr val="000000"/>
                </a:solidFill>
                <a:latin typeface="Calibri Light"/>
              </a:rPr>
              <a:t>Използване</a:t>
            </a:r>
            <a:endParaRPr b="0" lang="bg-BG" sz="44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67" name="Content Placeholder 4" descr=""/>
          <p:cNvPicPr/>
          <p:nvPr/>
        </p:nvPicPr>
        <p:blipFill>
          <a:blip r:embed="rId1"/>
          <a:stretch/>
        </p:blipFill>
        <p:spPr>
          <a:xfrm>
            <a:off x="1161360" y="1941120"/>
            <a:ext cx="6401520" cy="762840"/>
          </a:xfrm>
          <a:prstGeom prst="rect">
            <a:avLst/>
          </a:prstGeom>
          <a:ln>
            <a:noFill/>
          </a:ln>
        </p:spPr>
      </p:pic>
      <p:pic>
        <p:nvPicPr>
          <p:cNvPr id="168" name="Picture 6" descr=""/>
          <p:cNvPicPr/>
          <p:nvPr/>
        </p:nvPicPr>
        <p:blipFill>
          <a:blip r:embed="rId2"/>
          <a:stretch/>
        </p:blipFill>
        <p:spPr>
          <a:xfrm>
            <a:off x="1090080" y="2844360"/>
            <a:ext cx="4316760" cy="571680"/>
          </a:xfrm>
          <a:prstGeom prst="rect">
            <a:avLst/>
          </a:prstGeom>
          <a:ln>
            <a:noFill/>
          </a:ln>
        </p:spPr>
      </p:pic>
      <p:pic>
        <p:nvPicPr>
          <p:cNvPr id="169" name="Picture 8" descr=""/>
          <p:cNvPicPr/>
          <p:nvPr/>
        </p:nvPicPr>
        <p:blipFill>
          <a:blip r:embed="rId3"/>
          <a:stretch/>
        </p:blipFill>
        <p:spPr>
          <a:xfrm>
            <a:off x="1090080" y="3655080"/>
            <a:ext cx="5509440" cy="762840"/>
          </a:xfrm>
          <a:prstGeom prst="rect">
            <a:avLst/>
          </a:prstGeom>
          <a:ln>
            <a:noFill/>
          </a:ln>
        </p:spPr>
      </p:pic>
      <p:pic>
        <p:nvPicPr>
          <p:cNvPr id="170" name="Picture 10" descr=""/>
          <p:cNvPicPr/>
          <p:nvPr/>
        </p:nvPicPr>
        <p:blipFill>
          <a:blip r:embed="rId4"/>
          <a:stretch/>
        </p:blipFill>
        <p:spPr>
          <a:xfrm>
            <a:off x="1161360" y="4561560"/>
            <a:ext cx="3805200" cy="7412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50505"/>
                </a:solidFill>
                <a:latin typeface="Linux Libertine"/>
              </a:rPr>
              <a:t>Scroll-</a:t>
            </a:r>
            <a:r>
              <a:rPr b="0" lang="bg-BG" sz="4400" spc="-1" strike="noStrike">
                <a:solidFill>
                  <a:srgbClr val="050505"/>
                </a:solidFill>
                <a:latin typeface="Linux Libertine"/>
              </a:rPr>
              <a:t>ващи</a:t>
            </a:r>
            <a:r>
              <a:rPr b="0" lang="en-US" sz="4400" spc="-1" strike="noStrike">
                <a:solidFill>
                  <a:srgbClr val="202122"/>
                </a:solidFill>
                <a:latin typeface="Linux Libertine"/>
              </a:rPr>
              <a:t> </a:t>
            </a:r>
            <a:r>
              <a:rPr b="0" lang="bg-BG" sz="4400" spc="-1" strike="noStrike">
                <a:solidFill>
                  <a:srgbClr val="202122"/>
                </a:solidFill>
                <a:latin typeface="Linux Libertine"/>
              </a:rPr>
              <a:t>курсори</a:t>
            </a:r>
            <a:endParaRPr b="0" lang="bg-BG" sz="44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72" name="Content Placeholder 6" descr=""/>
          <p:cNvPicPr/>
          <p:nvPr/>
        </p:nvPicPr>
        <p:blipFill>
          <a:blip r:embed="rId1"/>
          <a:stretch/>
        </p:blipFill>
        <p:spPr>
          <a:xfrm>
            <a:off x="1299600" y="3040920"/>
            <a:ext cx="7970760" cy="615240"/>
          </a:xfrm>
          <a:prstGeom prst="rect">
            <a:avLst/>
          </a:prstGeom>
          <a:ln>
            <a:noFill/>
          </a:ln>
        </p:spPr>
      </p:pic>
      <p:pic>
        <p:nvPicPr>
          <p:cNvPr id="173" name="Picture 4" descr=""/>
          <p:cNvPicPr/>
          <p:nvPr/>
        </p:nvPicPr>
        <p:blipFill>
          <a:blip r:embed="rId2"/>
          <a:stretch/>
        </p:blipFill>
        <p:spPr>
          <a:xfrm>
            <a:off x="1299600" y="2186280"/>
            <a:ext cx="9011520" cy="635400"/>
          </a:xfrm>
          <a:prstGeom prst="rect">
            <a:avLst/>
          </a:prstGeom>
          <a:ln>
            <a:noFill/>
          </a:ln>
        </p:spPr>
      </p:pic>
      <p:pic>
        <p:nvPicPr>
          <p:cNvPr id="174" name="Picture 8" descr=""/>
          <p:cNvPicPr/>
          <p:nvPr/>
        </p:nvPicPr>
        <p:blipFill>
          <a:blip r:embed="rId3"/>
          <a:stretch/>
        </p:blipFill>
        <p:spPr>
          <a:xfrm>
            <a:off x="1299600" y="3875760"/>
            <a:ext cx="6015240" cy="540000"/>
          </a:xfrm>
          <a:prstGeom prst="rect">
            <a:avLst/>
          </a:prstGeom>
          <a:ln>
            <a:noFill/>
          </a:ln>
        </p:spPr>
      </p:pic>
      <p:pic>
        <p:nvPicPr>
          <p:cNvPr id="175" name="Picture 10" descr=""/>
          <p:cNvPicPr/>
          <p:nvPr/>
        </p:nvPicPr>
        <p:blipFill>
          <a:blip r:embed="rId4"/>
          <a:stretch/>
        </p:blipFill>
        <p:spPr>
          <a:xfrm>
            <a:off x="1299600" y="4809240"/>
            <a:ext cx="6563880" cy="7887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extShape 1"/>
          <p:cNvSpPr txBox="1"/>
          <p:nvPr/>
        </p:nvSpPr>
        <p:spPr>
          <a:xfrm>
            <a:off x="535320" y="515160"/>
            <a:ext cx="5157360" cy="82368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n-US" sz="2400" spc="-1" strike="noStrike">
                <a:solidFill>
                  <a:srgbClr val="000000"/>
                </a:solidFill>
                <a:latin typeface="Linux Libertine"/>
              </a:rPr>
              <a:t>"WITH HOLD"</a:t>
            </a:r>
            <a:endParaRPr b="0" lang="bg-BG" sz="24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bg-BG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7" name="TextShape 2"/>
          <p:cNvSpPr txBox="1"/>
          <p:nvPr/>
        </p:nvSpPr>
        <p:spPr>
          <a:xfrm>
            <a:off x="535320" y="2780640"/>
            <a:ext cx="5182920" cy="82368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 fontScale="51000"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bg-BG" sz="2400" spc="-1" strike="noStrike">
                <a:solidFill>
                  <a:srgbClr val="000000"/>
                </a:solidFill>
                <a:latin typeface="Linux Libertine"/>
              </a:rPr>
              <a:t>Позиционирани</a:t>
            </a:r>
            <a:r>
              <a:rPr b="1" lang="en-US" sz="2400" spc="-1" strike="noStrike">
                <a:solidFill>
                  <a:srgbClr val="000000"/>
                </a:solidFill>
                <a:latin typeface="Linux Libertine"/>
              </a:rPr>
              <a:t> update/delete </a:t>
            </a:r>
            <a:r>
              <a:rPr b="1" lang="bg-BG" sz="2400" spc="-1" strike="noStrike">
                <a:solidFill>
                  <a:srgbClr val="000000"/>
                </a:solidFill>
                <a:latin typeface="Linux Libertine"/>
              </a:rPr>
              <a:t>изявления</a:t>
            </a:r>
            <a:endParaRPr b="0" lang="bg-BG" sz="24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bg-BG" sz="24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78" name="Picture 7" descr=""/>
          <p:cNvPicPr/>
          <p:nvPr/>
        </p:nvPicPr>
        <p:blipFill>
          <a:blip r:embed="rId1"/>
          <a:stretch/>
        </p:blipFill>
        <p:spPr>
          <a:xfrm>
            <a:off x="535320" y="1545120"/>
            <a:ext cx="9359280" cy="823680"/>
          </a:xfrm>
          <a:prstGeom prst="rect">
            <a:avLst/>
          </a:prstGeom>
          <a:ln>
            <a:noFill/>
          </a:ln>
        </p:spPr>
      </p:pic>
      <p:pic>
        <p:nvPicPr>
          <p:cNvPr id="179" name="Picture 9" descr=""/>
          <p:cNvPicPr/>
          <p:nvPr/>
        </p:nvPicPr>
        <p:blipFill>
          <a:blip r:embed="rId2"/>
          <a:stretch/>
        </p:blipFill>
        <p:spPr>
          <a:xfrm>
            <a:off x="508320" y="3858840"/>
            <a:ext cx="6129720" cy="1260000"/>
          </a:xfrm>
          <a:prstGeom prst="rect">
            <a:avLst/>
          </a:prstGeom>
          <a:ln>
            <a:noFill/>
          </a:ln>
        </p:spPr>
      </p:pic>
      <p:pic>
        <p:nvPicPr>
          <p:cNvPr id="180" name="Picture 11" descr=""/>
          <p:cNvPicPr/>
          <p:nvPr/>
        </p:nvPicPr>
        <p:blipFill>
          <a:blip r:embed="rId3"/>
          <a:stretch/>
        </p:blipFill>
        <p:spPr>
          <a:xfrm>
            <a:off x="5997600" y="3966840"/>
            <a:ext cx="4392720" cy="1152000"/>
          </a:xfrm>
          <a:prstGeom prst="rect">
            <a:avLst/>
          </a:prstGeom>
          <a:ln>
            <a:noFill/>
          </a:ln>
        </p:spPr>
      </p:pic>
      <p:sp>
        <p:nvSpPr>
          <p:cNvPr id="181" name="CustomShape 3"/>
          <p:cNvSpPr/>
          <p:nvPr/>
        </p:nvSpPr>
        <p:spPr>
          <a:xfrm>
            <a:off x="535320" y="5579280"/>
            <a:ext cx="475200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bg-BG" sz="1900" spc="-1" strike="noStrike">
                <a:solidFill>
                  <a:srgbClr val="000000"/>
                </a:solidFill>
                <a:latin typeface="Linux Libertine"/>
              </a:rPr>
              <a:t>Недостатъци на курсорите…</a:t>
            </a:r>
            <a:endParaRPr b="0" lang="en-US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CustomShape 1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3" name="TextShape 2"/>
          <p:cNvSpPr txBox="1"/>
          <p:nvPr/>
        </p:nvSpPr>
        <p:spPr>
          <a:xfrm>
            <a:off x="182880" y="1702080"/>
            <a:ext cx="4754880" cy="45158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90000"/>
              </a:lnSpc>
            </a:pPr>
            <a:r>
              <a:rPr b="0" lang="bg-BG" sz="4400" spc="-1" strike="noStrike">
                <a:solidFill>
                  <a:srgbClr val="000000"/>
                </a:solidFill>
                <a:latin typeface="Calibri Light"/>
              </a:rPr>
              <a:t>Видове странициране и недостатъците им:</a:t>
            </a:r>
            <a:endParaRPr b="0" lang="bg-BG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4" name="CustomShape 3"/>
          <p:cNvSpPr/>
          <p:nvPr/>
        </p:nvSpPr>
        <p:spPr>
          <a:xfrm rot="2700000">
            <a:off x="415440" y="654840"/>
            <a:ext cx="687240" cy="687240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5" name="CustomShape 4"/>
          <p:cNvSpPr/>
          <p:nvPr/>
        </p:nvSpPr>
        <p:spPr>
          <a:xfrm rot="10800000">
            <a:off x="360" y="0"/>
            <a:ext cx="2835000" cy="1480320"/>
          </a:xfrm>
          <a:custGeom>
            <a:avLst/>
            <a:gdLst/>
            <a:ahLst/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6" name="CustomShape 5"/>
          <p:cNvSpPr/>
          <p:nvPr/>
        </p:nvSpPr>
        <p:spPr>
          <a:xfrm rot="2700000">
            <a:off x="10739160" y="-253440"/>
            <a:ext cx="1827360" cy="1376640"/>
          </a:xfrm>
          <a:custGeom>
            <a:avLst/>
            <a:gdLst/>
            <a:ahLst/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7" name="CustomShape 6"/>
          <p:cNvSpPr/>
          <p:nvPr/>
        </p:nvSpPr>
        <p:spPr>
          <a:xfrm rot="2700000">
            <a:off x="10653840" y="421920"/>
            <a:ext cx="645120" cy="64512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8" name="TextShape 7"/>
          <p:cNvSpPr txBox="1"/>
          <p:nvPr/>
        </p:nvSpPr>
        <p:spPr>
          <a:xfrm>
            <a:off x="5069880" y="1698120"/>
            <a:ext cx="6478200" cy="45158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bg-BG" sz="2400" spc="-1" strike="noStrike">
                <a:solidFill>
                  <a:srgbClr val="000000"/>
                </a:solidFill>
                <a:latin typeface="Calibri"/>
              </a:rPr>
              <a:t>Разделяне по страници</a:t>
            </a:r>
            <a:endParaRPr b="0" lang="bg-BG" sz="24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bg-BG" sz="2400" spc="-1" strike="noStrike">
                <a:solidFill>
                  <a:srgbClr val="000000"/>
                </a:solidFill>
                <a:latin typeface="Calibri"/>
              </a:rPr>
              <a:t>Бутон “Зареди още”</a:t>
            </a:r>
            <a:endParaRPr b="0" lang="bg-BG" sz="24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Infinite scroll (</a:t>
            </a:r>
            <a:r>
              <a:rPr b="0" lang="bg-BG" sz="2400" spc="-1" strike="noStrike">
                <a:solidFill>
                  <a:srgbClr val="000000"/>
                </a:solidFill>
                <a:latin typeface="Calibri"/>
              </a:rPr>
              <a:t>Безкрайно превъртане)</a:t>
            </a:r>
            <a:endParaRPr b="0" lang="bg-BG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9" name="CustomShape 8"/>
          <p:cNvSpPr/>
          <p:nvPr/>
        </p:nvSpPr>
        <p:spPr>
          <a:xfrm>
            <a:off x="8115480" y="6115680"/>
            <a:ext cx="1494000" cy="7419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0" name="CustomShape 9"/>
          <p:cNvSpPr/>
          <p:nvPr/>
        </p:nvSpPr>
        <p:spPr>
          <a:xfrm>
            <a:off x="9167400" y="6453000"/>
            <a:ext cx="814680" cy="40464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CustomShape 1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2" name="TextShape 2"/>
          <p:cNvSpPr txBox="1"/>
          <p:nvPr/>
        </p:nvSpPr>
        <p:spPr>
          <a:xfrm>
            <a:off x="643320" y="1698120"/>
            <a:ext cx="3961800" cy="45158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Calibri Light"/>
              </a:rPr>
              <a:t>Какво трябва да имате предвид, когато използвате странициране?</a:t>
            </a:r>
            <a:endParaRPr b="0" lang="bg-BG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3" name="CustomShape 3"/>
          <p:cNvSpPr/>
          <p:nvPr/>
        </p:nvSpPr>
        <p:spPr>
          <a:xfrm rot="2700000">
            <a:off x="415440" y="654840"/>
            <a:ext cx="687240" cy="687240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4" name="CustomShape 4"/>
          <p:cNvSpPr/>
          <p:nvPr/>
        </p:nvSpPr>
        <p:spPr>
          <a:xfrm rot="10800000">
            <a:off x="360" y="0"/>
            <a:ext cx="2835000" cy="1480320"/>
          </a:xfrm>
          <a:custGeom>
            <a:avLst/>
            <a:gdLst/>
            <a:ahLst/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5" name="CustomShape 5"/>
          <p:cNvSpPr/>
          <p:nvPr/>
        </p:nvSpPr>
        <p:spPr>
          <a:xfrm rot="2700000">
            <a:off x="10739160" y="-253440"/>
            <a:ext cx="1827360" cy="1376640"/>
          </a:xfrm>
          <a:custGeom>
            <a:avLst/>
            <a:gdLst/>
            <a:ahLst/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6" name="CustomShape 6"/>
          <p:cNvSpPr/>
          <p:nvPr/>
        </p:nvSpPr>
        <p:spPr>
          <a:xfrm rot="2700000">
            <a:off x="10653840" y="421920"/>
            <a:ext cx="645120" cy="64512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7" name="TextShape 7"/>
          <p:cNvSpPr txBox="1"/>
          <p:nvPr/>
        </p:nvSpPr>
        <p:spPr>
          <a:xfrm>
            <a:off x="5069880" y="1698120"/>
            <a:ext cx="6478200" cy="45158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bg-BG" sz="2800" spc="-1" strike="noStrike">
                <a:solidFill>
                  <a:srgbClr val="000000"/>
                </a:solidFill>
                <a:latin typeface="Calibri"/>
              </a:rPr>
              <a:t>Ниво на вложеност</a:t>
            </a:r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bg-BG" sz="2800" spc="-1" strike="noStrike">
                <a:solidFill>
                  <a:srgbClr val="000000"/>
                </a:solidFill>
                <a:latin typeface="Calibri"/>
              </a:rPr>
              <a:t>Кратко съдържание</a:t>
            </a:r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bg-BG" sz="2800" spc="-1" strike="noStrike">
                <a:solidFill>
                  <a:srgbClr val="000000"/>
                </a:solidFill>
                <a:latin typeface="Calibri"/>
              </a:rPr>
              <a:t>Дублирано съдържание</a:t>
            </a:r>
            <a:endParaRPr b="0" lang="bg-BG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8" name="CustomShape 8"/>
          <p:cNvSpPr/>
          <p:nvPr/>
        </p:nvSpPr>
        <p:spPr>
          <a:xfrm>
            <a:off x="8115480" y="6115680"/>
            <a:ext cx="1494000" cy="7419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9" name="CustomShape 9"/>
          <p:cNvSpPr/>
          <p:nvPr/>
        </p:nvSpPr>
        <p:spPr>
          <a:xfrm>
            <a:off x="9167400" y="6453000"/>
            <a:ext cx="814680" cy="40464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D1EC1893FA8C4F814A6B7F4E7B2F64" ma:contentTypeVersion="2" ma:contentTypeDescription="Create a new document." ma:contentTypeScope="" ma:versionID="80bfceed3e1ff0c9c14f6dbb576be7d0">
  <xsd:schema xmlns:xsd="http://www.w3.org/2001/XMLSchema" xmlns:xs="http://www.w3.org/2001/XMLSchema" xmlns:p="http://schemas.microsoft.com/office/2006/metadata/properties" xmlns:ns3="474ebe59-84a8-4c53-a2ff-818ab10de9c4" targetNamespace="http://schemas.microsoft.com/office/2006/metadata/properties" ma:root="true" ma:fieldsID="254a90a10cf7530866b6ebe9d5168fa6" ns3:_="">
    <xsd:import namespace="474ebe59-84a8-4c53-a2ff-818ab10de9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4ebe59-84a8-4c53-a2ff-818ab10de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916AC4C-5BF7-4037-900A-0B440364B65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C45F49C-1D44-4CC1-85E5-12FE8E16A7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74ebe59-84a8-4c53-a2ff-818ab10de9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EF4DD31-61C7-48B3-BF90-2C22884BF45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474ebe59-84a8-4c53-a2ff-818ab10de9c4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1700</TotalTime>
  <Application>LibreOffice/6.4.7.2$Linux_X86_64 LibreOffice_project/40$Build-2</Application>
  <Words>251</Words>
  <Paragraphs>41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2022-05-18T09:36:02Z</dcterms:created>
  <dc:creator>Ива Златинова Никифорова</dc:creator>
  <dc:description/>
  <dc:language>en-US</dc:language>
  <cp:lastModifiedBy/>
  <dcterms:modified xsi:type="dcterms:W3CDTF">2022-06-02T10:51:55Z</dcterms:modified>
  <cp:revision>8</cp:revision>
  <dc:subject/>
  <dc:title>Range Queries, Курсори, и странициране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ntentTypeId">
    <vt:lpwstr>0x01010084D1EC1893FA8C4F814A6B7F4E7B2F64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Widescreen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13</vt:i4>
  </property>
</Properties>
</file>