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5" r:id="rId10"/>
    <p:sldId id="266" r:id="rId11"/>
    <p:sldId id="269" r:id="rId12"/>
    <p:sldId id="270" r:id="rId13"/>
    <p:sldId id="272" r:id="rId14"/>
    <p:sldId id="276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2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5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1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3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5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2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0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3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0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9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0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05AC-35D3-41D7-B22B-B1EDB357361C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577B-B6CA-4C4B-A996-48AEE69B2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2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TCP Server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264" y="3602038"/>
            <a:ext cx="10655808" cy="1655762"/>
          </a:xfrm>
        </p:spPr>
        <p:txBody>
          <a:bodyPr/>
          <a:lstStyle/>
          <a:p>
            <a:r>
              <a:rPr lang="bg-BG" dirty="0"/>
              <a:t>Радослав Ангелов, Георги Манчев, Иван Иванов, </a:t>
            </a:r>
            <a:r>
              <a:rPr lang="bg-BG" dirty="0" err="1"/>
              <a:t>Радин</a:t>
            </a:r>
            <a:r>
              <a:rPr lang="bg-BG" dirty="0"/>
              <a:t> Цочев, Иво </a:t>
            </a:r>
            <a:r>
              <a:rPr lang="bg-BG" dirty="0" err="1"/>
              <a:t>Гьошков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07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A7B4-1A69-DA89-3A08-4707D39E3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C56E62-B05C-F0D6-45C0-974E462F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323" y="0"/>
            <a:ext cx="2246523" cy="741669"/>
          </a:xfrm>
        </p:spPr>
        <p:txBody>
          <a:bodyPr/>
          <a:lstStyle/>
          <a:p>
            <a:r>
              <a:rPr lang="bg-BG" dirty="0"/>
              <a:t>Портове</a:t>
            </a:r>
            <a:endParaRPr lang="en-US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F58FCE1-A6BE-28CE-60C0-EB93993B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6" y="2056084"/>
            <a:ext cx="10932145" cy="23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TCP </a:t>
            </a:r>
            <a:r>
              <a:rPr lang="en-US" dirty="0"/>
              <a:t>Header</a:t>
            </a:r>
            <a:endParaRPr lang="en-GB" dirty="0"/>
          </a:p>
        </p:txBody>
      </p:sp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259827B-93DF-18D5-0D29-0A8A29905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19459" r="3753" b="5451"/>
          <a:stretch/>
        </p:blipFill>
        <p:spPr>
          <a:xfrm>
            <a:off x="930967" y="1992916"/>
            <a:ext cx="10330065" cy="2872168"/>
          </a:xfrm>
        </p:spPr>
      </p:pic>
    </p:spTree>
    <p:extLst>
      <p:ext uri="{BB962C8B-B14F-4D97-AF65-F5344CB8AC3E}">
        <p14:creationId xmlns:p14="http://schemas.microsoft.com/office/powerpoint/2010/main" val="196769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2E98-E2A7-3709-8E6F-5A631D31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Започване на </a:t>
            </a:r>
            <a:r>
              <a:rPr lang="en-US" dirty="0"/>
              <a:t>TCP </a:t>
            </a:r>
            <a:r>
              <a:rPr lang="bg-BG" dirty="0"/>
              <a:t>сесията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7269-EBFD-C51B-E3E4-62F86CED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Three-way handshake:</a:t>
            </a:r>
            <a:endParaRPr lang="bg-B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3232A1-D203-B9CF-8081-29BFBFCF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553362"/>
            <a:ext cx="7645400" cy="36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7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BC96-3B88-681A-B4DA-96D71025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Приключване на </a:t>
            </a:r>
            <a:r>
              <a:rPr lang="en-US" dirty="0"/>
              <a:t>TCP </a:t>
            </a:r>
            <a:r>
              <a:rPr lang="bg-BG" dirty="0"/>
              <a:t>сесията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FE7E-AFFB-989E-5260-357A0C7F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Чрез </a:t>
            </a:r>
            <a:r>
              <a:rPr lang="en-US" dirty="0"/>
              <a:t>RST: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A58449-4D6A-AAAC-69B2-702F25F5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35" y="2548489"/>
            <a:ext cx="8331730" cy="35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6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3ED50F-620C-732A-A292-AA9B6D72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bg-BG" dirty="0"/>
              <a:t>в реалния свят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2F9DE9B-6800-1080-1537-147D00A1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 descr="What is Nginx?. In this article, we're learning about… | by Kasun  Dissanayake | Geek Culture | Medium">
            <a:extLst>
              <a:ext uri="{FF2B5EF4-FFF2-40B4-BE49-F238E27FC236}">
                <a16:creationId xmlns:a16="http://schemas.microsoft.com/office/drawing/2014/main" id="{7AA49861-F94D-1D44-15E4-A665335D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90688"/>
            <a:ext cx="4639733" cy="18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ouTube Brand Resources and Guidelines - How YouTube Works">
            <a:extLst>
              <a:ext uri="{FF2B5EF4-FFF2-40B4-BE49-F238E27FC236}">
                <a16:creationId xmlns:a16="http://schemas.microsoft.com/office/drawing/2014/main" id="{D4F9D51E-5D3B-26F3-6725-2B2CB765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33" y="306916"/>
            <a:ext cx="3439583" cy="18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AProxy - Wikipedia">
            <a:extLst>
              <a:ext uri="{FF2B5EF4-FFF2-40B4-BE49-F238E27FC236}">
                <a16:creationId xmlns:a16="http://schemas.microsoft.com/office/drawing/2014/main" id="{A5AF3CCE-73AB-E3DF-353A-FF82375F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950758"/>
            <a:ext cx="3096683" cy="24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ortnite | Download &amp; Play For Free - Epic Games Store">
            <a:extLst>
              <a:ext uri="{FF2B5EF4-FFF2-40B4-BE49-F238E27FC236}">
                <a16:creationId xmlns:a16="http://schemas.microsoft.com/office/drawing/2014/main" id="{3B0B226D-4685-DDD5-EEC4-289B9180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4" y="3027363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3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765DACF-5C0E-2268-F131-78CAB9D3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bg-BG" dirty="0"/>
              <a:t>в реалния свят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192D214-EBC3-B252-B6D6-D59508760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Ironsight en Steam">
            <a:extLst>
              <a:ext uri="{FF2B5EF4-FFF2-40B4-BE49-F238E27FC236}">
                <a16:creationId xmlns:a16="http://schemas.microsoft.com/office/drawing/2014/main" id="{131EC6F4-F055-4B31-0D89-B1E9438E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1" y="1561895"/>
            <a:ext cx="4600916" cy="21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SK Direct">
            <a:extLst>
              <a:ext uri="{FF2B5EF4-FFF2-40B4-BE49-F238E27FC236}">
                <a16:creationId xmlns:a16="http://schemas.microsoft.com/office/drawing/2014/main" id="{F8F7AF99-999C-4C60-8B72-23DE479F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93" y="848436"/>
            <a:ext cx="3712984" cy="24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ding 212 Group profits drop 35% in 2023, launches Australia branch - FX  News Group">
            <a:extLst>
              <a:ext uri="{FF2B5EF4-FFF2-40B4-BE49-F238E27FC236}">
                <a16:creationId xmlns:a16="http://schemas.microsoft.com/office/drawing/2014/main" id="{21C6CF3D-6203-9364-8EE9-B18C2D54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4171321"/>
            <a:ext cx="4275667" cy="232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rdware‐ defining hardware - Vrindawan University">
            <a:extLst>
              <a:ext uri="{FF2B5EF4-FFF2-40B4-BE49-F238E27FC236}">
                <a16:creationId xmlns:a16="http://schemas.microsoft.com/office/drawing/2014/main" id="{B00A38CA-90D7-D9BD-258B-93D1906A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66" y="3976587"/>
            <a:ext cx="4313637" cy="25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9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EC89CC-DF9C-5BE9-9A27-555F1E09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DFD9AEC-21D2-7046-04F3-CF7EB25EC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A32FC8-25C7-0D02-F7A9-246793A0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64" y="954279"/>
            <a:ext cx="6501871" cy="49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3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8312" cy="1325563"/>
          </a:xfrm>
        </p:spPr>
        <p:txBody>
          <a:bodyPr/>
          <a:lstStyle/>
          <a:p>
            <a:r>
              <a:rPr lang="ru-RU" b="1" dirty="0"/>
              <a:t>1. Какво е TCP (Transmission Control Protocol)?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4809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/>
              <a:t>Ориентиран към връзка</a:t>
            </a:r>
            <a:r>
              <a:rPr lang="ru-RU" dirty="0"/>
              <a:t> – клиентът и сървърът първо установяват връзка (3-way handshake), преди да започнат обмен на данни.</a:t>
            </a:r>
          </a:p>
          <a:p>
            <a:r>
              <a:rPr lang="ru-RU" b="1" dirty="0"/>
              <a:t>Надеждност</a:t>
            </a:r>
            <a:r>
              <a:rPr lang="ru-RU" dirty="0"/>
              <a:t> – гарантира, че всички пакети пристигат и че са в правилния ред.</a:t>
            </a:r>
          </a:p>
          <a:p>
            <a:r>
              <a:rPr lang="ru-RU" b="1" dirty="0"/>
              <a:t>Контрол на потока и грешките</a:t>
            </a:r>
            <a:r>
              <a:rPr lang="ru-RU" dirty="0"/>
              <a:t> – ако някой пакет се загуби, TCP го изпраща отново.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2. За какво се използва TCP?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TCP </a:t>
            </a:r>
            <a:r>
              <a:rPr lang="bg-BG" dirty="0"/>
              <a:t>се използва навсякъде, където е важна </a:t>
            </a:r>
            <a:r>
              <a:rPr lang="bg-BG" b="1" dirty="0"/>
              <a:t>надеждността</a:t>
            </a:r>
            <a:r>
              <a:rPr lang="bg-BG" dirty="0"/>
              <a:t> на комуникацията:</a:t>
            </a:r>
          </a:p>
          <a:p>
            <a:pPr marL="0" indent="0">
              <a:buNone/>
            </a:pPr>
            <a:r>
              <a:rPr lang="bg-BG" dirty="0"/>
              <a:t>- </a:t>
            </a:r>
            <a:r>
              <a:rPr lang="bg-BG" b="1" dirty="0"/>
              <a:t>Уебсайтове и браузъри</a:t>
            </a:r>
            <a:r>
              <a:rPr lang="bg-BG" dirty="0"/>
              <a:t> – </a:t>
            </a:r>
            <a:r>
              <a:rPr lang="en-GB" dirty="0"/>
              <a:t>HTTP, HTTPS </a:t>
            </a:r>
            <a:r>
              <a:rPr lang="bg-BG" dirty="0"/>
              <a:t>работят върху </a:t>
            </a:r>
            <a:r>
              <a:rPr lang="en-GB" dirty="0"/>
              <a:t>TCP.</a:t>
            </a:r>
            <a:br>
              <a:rPr lang="en-GB" dirty="0"/>
            </a:br>
            <a:r>
              <a:rPr lang="bg-BG" dirty="0"/>
              <a:t>- </a:t>
            </a:r>
            <a:r>
              <a:rPr lang="bg-BG" b="1" dirty="0"/>
              <a:t>Имейли</a:t>
            </a:r>
            <a:r>
              <a:rPr lang="bg-BG" dirty="0"/>
              <a:t> – Протоколите </a:t>
            </a:r>
            <a:r>
              <a:rPr lang="en-GB" dirty="0"/>
              <a:t>SMTP, IMAP </a:t>
            </a:r>
            <a:r>
              <a:rPr lang="bg-BG" dirty="0"/>
              <a:t>и </a:t>
            </a:r>
            <a:r>
              <a:rPr lang="en-GB" dirty="0"/>
              <a:t>POP3 </a:t>
            </a:r>
            <a:r>
              <a:rPr lang="bg-BG" dirty="0"/>
              <a:t>използват </a:t>
            </a:r>
            <a:r>
              <a:rPr lang="en-GB" dirty="0"/>
              <a:t>TCP.</a:t>
            </a:r>
            <a:br>
              <a:rPr lang="en-GB" dirty="0"/>
            </a:br>
            <a:r>
              <a:rPr lang="bg-BG" dirty="0"/>
              <a:t>-</a:t>
            </a:r>
            <a:r>
              <a:rPr lang="en-GB" dirty="0"/>
              <a:t> </a:t>
            </a:r>
            <a:r>
              <a:rPr lang="bg-BG" b="1" dirty="0"/>
              <a:t>Файлови трансфери</a:t>
            </a:r>
            <a:r>
              <a:rPr lang="bg-BG" dirty="0"/>
              <a:t> – </a:t>
            </a:r>
            <a:r>
              <a:rPr lang="en-GB" dirty="0"/>
              <a:t>FTP </a:t>
            </a:r>
            <a:r>
              <a:rPr lang="bg-BG" dirty="0"/>
              <a:t>и </a:t>
            </a:r>
            <a:r>
              <a:rPr lang="en-GB" dirty="0"/>
              <a:t>SFTP.</a:t>
            </a:r>
            <a:br>
              <a:rPr lang="en-GB" dirty="0"/>
            </a:br>
            <a:r>
              <a:rPr lang="bg-BG" dirty="0"/>
              <a:t>-</a:t>
            </a:r>
            <a:r>
              <a:rPr lang="en-GB" dirty="0"/>
              <a:t> </a:t>
            </a:r>
            <a:r>
              <a:rPr lang="bg-BG" b="1" dirty="0"/>
              <a:t>Чат приложения</a:t>
            </a:r>
            <a:r>
              <a:rPr lang="bg-BG" dirty="0"/>
              <a:t> – </a:t>
            </a:r>
            <a:r>
              <a:rPr lang="en-GB" dirty="0"/>
              <a:t>WhatsApp, Messenger, Signal.</a:t>
            </a:r>
            <a:br>
              <a:rPr lang="en-GB" dirty="0"/>
            </a:br>
            <a:r>
              <a:rPr lang="bg-BG" dirty="0"/>
              <a:t>-</a:t>
            </a:r>
            <a:r>
              <a:rPr lang="en-GB" dirty="0"/>
              <a:t> </a:t>
            </a:r>
            <a:r>
              <a:rPr lang="bg-BG" b="1" dirty="0"/>
              <a:t>Игри и финансови транзакции</a:t>
            </a:r>
            <a:r>
              <a:rPr lang="bg-BG" dirty="0"/>
              <a:t> – там, където загубата на данни е критична.</a:t>
            </a:r>
          </a:p>
        </p:txBody>
      </p:sp>
    </p:spTree>
    <p:extLst>
      <p:ext uri="{BB962C8B-B14F-4D97-AF65-F5344CB8AC3E}">
        <p14:creationId xmlns:p14="http://schemas.microsoft.com/office/powerpoint/2010/main" val="407592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TCP пред UDP?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Каква е разликата между TCP и UDP?</a:t>
            </a:r>
            <a:endParaRPr lang="ru-RU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83864"/>
              </p:ext>
            </p:extLst>
          </p:nvPr>
        </p:nvGraphicFramePr>
        <p:xfrm>
          <a:off x="1249679" y="2609090"/>
          <a:ext cx="9631680" cy="34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560">
                  <a:extLst>
                    <a:ext uri="{9D8B030D-6E8A-4147-A177-3AD203B41FA5}">
                      <a16:colId xmlns:a16="http://schemas.microsoft.com/office/drawing/2014/main" val="348041348"/>
                    </a:ext>
                  </a:extLst>
                </a:gridCol>
                <a:gridCol w="3210560">
                  <a:extLst>
                    <a:ext uri="{9D8B030D-6E8A-4147-A177-3AD203B41FA5}">
                      <a16:colId xmlns:a16="http://schemas.microsoft.com/office/drawing/2014/main" val="3483172970"/>
                    </a:ext>
                  </a:extLst>
                </a:gridCol>
                <a:gridCol w="3210560">
                  <a:extLst>
                    <a:ext uri="{9D8B030D-6E8A-4147-A177-3AD203B41FA5}">
                      <a16:colId xmlns:a16="http://schemas.microsoft.com/office/drawing/2014/main" val="2706053154"/>
                    </a:ext>
                  </a:extLst>
                </a:gridCol>
              </a:tblGrid>
              <a:tr h="573024">
                <a:tc>
                  <a:txBody>
                    <a:bodyPr/>
                    <a:lstStyle/>
                    <a:p>
                      <a:r>
                        <a:rPr lang="bg-BG" dirty="0"/>
                        <a:t>Характеристика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19324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r>
                        <a:rPr lang="bg-BG" dirty="0"/>
                        <a:t>Надеждност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Не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95974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r>
                        <a:rPr lang="bg-BG" dirty="0"/>
                        <a:t>Ориентиран към връзка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Не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17962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r>
                        <a:rPr lang="bg-BG" dirty="0"/>
                        <a:t>Контрол на грешките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Не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893087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r>
                        <a:rPr lang="bg-BG" dirty="0"/>
                        <a:t>Бързина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По-бавен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По-бърз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45644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r>
                        <a:rPr lang="bg-BG" dirty="0"/>
                        <a:t>Използва се 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Уеб, чат, банкиране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Видео стрийминг, онлайн игри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80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71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356" y="2474589"/>
            <a:ext cx="5631148" cy="1325563"/>
          </a:xfrm>
        </p:spPr>
        <p:txBody>
          <a:bodyPr>
            <a:normAutofit/>
          </a:bodyPr>
          <a:lstStyle/>
          <a:p>
            <a:r>
              <a:rPr lang="en-GB" sz="8800" b="1" dirty="0"/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70459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068" y="0"/>
            <a:ext cx="4427863" cy="1018659"/>
          </a:xfrm>
        </p:spPr>
        <p:txBody>
          <a:bodyPr/>
          <a:lstStyle/>
          <a:p>
            <a:r>
              <a:rPr lang="bg-BG" dirty="0" err="1"/>
              <a:t>Многозадачност</a:t>
            </a:r>
            <a:endParaRPr lang="en-GB" dirty="0"/>
          </a:p>
        </p:txBody>
      </p:sp>
      <p:pic>
        <p:nvPicPr>
          <p:cNvPr id="11" name="Картина 10" descr="Картина, която съдържа Шрифт, Графика, дизайн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423908A3-4B7B-82D7-E698-5A7AF69DB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591"/>
            <a:ext cx="6510969" cy="3774765"/>
          </a:xfrm>
          <a:prstGeom prst="rect">
            <a:avLst/>
          </a:prstGeom>
        </p:spPr>
      </p:pic>
      <p:pic>
        <p:nvPicPr>
          <p:cNvPr id="13" name="Картина 12" descr="Картина, която съдържа текст, Шрифт, екранна снимка, диаграма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DACD8E9F-1809-D727-B80B-1397E7B90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15" y="2967905"/>
            <a:ext cx="6510970" cy="38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E2368-0807-483D-592A-9676D3E4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2946BF-B186-2CC5-E618-7C5C899E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068" y="0"/>
            <a:ext cx="4427863" cy="1018659"/>
          </a:xfrm>
        </p:spPr>
        <p:txBody>
          <a:bodyPr/>
          <a:lstStyle/>
          <a:p>
            <a:r>
              <a:rPr lang="bg-BG" dirty="0" err="1"/>
              <a:t>Многозадачност</a:t>
            </a:r>
            <a:endParaRPr lang="en-GB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2B84732-20DB-8993-9864-90120752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" y="1018659"/>
            <a:ext cx="11277600" cy="55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5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Картина, която съдържа текст, Шрифт, екранна снимка, номер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203B7600-C35E-F421-1FD2-8C288394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8" y="634673"/>
            <a:ext cx="11887523" cy="55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0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701122B-E126-4DB0-C2C7-4C620555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323" y="0"/>
            <a:ext cx="2246523" cy="741669"/>
          </a:xfrm>
        </p:spPr>
        <p:txBody>
          <a:bodyPr/>
          <a:lstStyle/>
          <a:p>
            <a:r>
              <a:rPr lang="bg-BG" dirty="0"/>
              <a:t>Портове</a:t>
            </a:r>
            <a:endParaRPr lang="en-US" dirty="0"/>
          </a:p>
        </p:txBody>
      </p:sp>
      <p:pic>
        <p:nvPicPr>
          <p:cNvPr id="5" name="Картина 4" descr="Картина, която съдържа Правоъгълник, екранна снимка, жълто, жак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2D752356-A0B1-F22F-E403-301E62DC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0" y="1915922"/>
            <a:ext cx="4583233" cy="3231537"/>
          </a:xfrm>
          <a:prstGeom prst="rect">
            <a:avLst/>
          </a:prstGeom>
        </p:spPr>
      </p:pic>
      <p:pic>
        <p:nvPicPr>
          <p:cNvPr id="7" name="Картина 6" descr="Картина, която съдържа текст, екранна снимка, диаграма, Шрифт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C4314ECB-33EA-CC59-A1CE-F0B321119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70" y="741669"/>
            <a:ext cx="5760045" cy="5580043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0EEDFFD2-8442-6BEF-F80A-B7FCC169C5BD}"/>
              </a:ext>
            </a:extLst>
          </p:cNvPr>
          <p:cNvSpPr txBox="1"/>
          <p:nvPr/>
        </p:nvSpPr>
        <p:spPr>
          <a:xfrm>
            <a:off x="5068767" y="2382559"/>
            <a:ext cx="10272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0" dirty="0"/>
              <a:t>?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58786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189</Words>
  <Application>Microsoft Office PowerPoint</Application>
  <PresentationFormat>Широк екран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TCP Server</vt:lpstr>
      <vt:lpstr>1. Какво е TCP (Transmission Control Protocol)?</vt:lpstr>
      <vt:lpstr>2. За какво се използва TCP?</vt:lpstr>
      <vt:lpstr>3. TCP пред UDP?</vt:lpstr>
      <vt:lpstr>LIVE DEMO</vt:lpstr>
      <vt:lpstr>Многозадачност</vt:lpstr>
      <vt:lpstr>Многозадачност</vt:lpstr>
      <vt:lpstr>Презентация на PowerPoint</vt:lpstr>
      <vt:lpstr>Портове</vt:lpstr>
      <vt:lpstr>Портове</vt:lpstr>
      <vt:lpstr>TCP Header</vt:lpstr>
      <vt:lpstr>Започване на TCP сесията</vt:lpstr>
      <vt:lpstr>Приключване на TCP сесията</vt:lpstr>
      <vt:lpstr>TCP в реалния свят</vt:lpstr>
      <vt:lpstr>TCP в реалния свят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Server</dc:title>
  <dc:creator>Radi</dc:creator>
  <cp:lastModifiedBy>User</cp:lastModifiedBy>
  <cp:revision>16</cp:revision>
  <dcterms:created xsi:type="dcterms:W3CDTF">2025-03-13T19:32:35Z</dcterms:created>
  <dcterms:modified xsi:type="dcterms:W3CDTF">2025-06-03T10:08:47Z</dcterms:modified>
</cp:coreProperties>
</file>