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5980" y="520700"/>
            <a:ext cx="6617334" cy="89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6021" y="178307"/>
            <a:ext cx="8792210" cy="4787265"/>
          </a:xfrm>
          <a:custGeom>
            <a:avLst/>
            <a:gdLst/>
            <a:ahLst/>
            <a:cxnLst/>
            <a:rect l="l" t="t" r="r" b="b"/>
            <a:pathLst>
              <a:path w="8792210" h="4787265">
                <a:moveTo>
                  <a:pt x="8791956" y="0"/>
                </a:moveTo>
                <a:lnTo>
                  <a:pt x="0" y="0"/>
                </a:lnTo>
                <a:lnTo>
                  <a:pt x="0" y="4786884"/>
                </a:lnTo>
                <a:lnTo>
                  <a:pt x="8791956" y="4786884"/>
                </a:lnTo>
                <a:lnTo>
                  <a:pt x="8791956" y="0"/>
                </a:lnTo>
                <a:close/>
              </a:path>
            </a:pathLst>
          </a:custGeom>
          <a:solidFill>
            <a:srgbClr val="BEBEBE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8891" y="281177"/>
            <a:ext cx="8586470" cy="4581525"/>
          </a:xfrm>
          <a:custGeom>
            <a:avLst/>
            <a:gdLst/>
            <a:ahLst/>
            <a:cxnLst/>
            <a:rect l="l" t="t" r="r" b="b"/>
            <a:pathLst>
              <a:path w="8586470" h="4581525">
                <a:moveTo>
                  <a:pt x="0" y="4581144"/>
                </a:moveTo>
                <a:lnTo>
                  <a:pt x="8586216" y="4581144"/>
                </a:lnTo>
                <a:lnTo>
                  <a:pt x="8586216" y="0"/>
                </a:lnTo>
                <a:lnTo>
                  <a:pt x="0" y="0"/>
                </a:lnTo>
                <a:lnTo>
                  <a:pt x="0" y="4581144"/>
                </a:lnTo>
                <a:close/>
              </a:path>
            </a:pathLst>
          </a:custGeom>
          <a:ln w="9525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980" y="520700"/>
            <a:ext cx="7305675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980" y="1597913"/>
            <a:ext cx="6990080" cy="209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" y="66"/>
            <a:ext cx="9144000" cy="5143500"/>
            <a:chOff x="14" y="66"/>
            <a:chExt cx="914400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6" y="897636"/>
              <a:ext cx="7283196" cy="333298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0897" y="950747"/>
              <a:ext cx="7182484" cy="3231515"/>
            </a:xfrm>
            <a:custGeom>
              <a:avLst/>
              <a:gdLst/>
              <a:ahLst/>
              <a:cxnLst/>
              <a:rect l="l" t="t" r="r" b="b"/>
              <a:pathLst>
                <a:path w="7182484" h="3231515">
                  <a:moveTo>
                    <a:pt x="7182231" y="0"/>
                  </a:moveTo>
                  <a:lnTo>
                    <a:pt x="0" y="0"/>
                  </a:lnTo>
                  <a:lnTo>
                    <a:pt x="0" y="3231006"/>
                  </a:lnTo>
                  <a:lnTo>
                    <a:pt x="7182231" y="3231006"/>
                  </a:lnTo>
                  <a:lnTo>
                    <a:pt x="71822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85849" y="1058760"/>
              <a:ext cx="6972300" cy="3026410"/>
            </a:xfrm>
            <a:custGeom>
              <a:avLst/>
              <a:gdLst/>
              <a:ahLst/>
              <a:cxnLst/>
              <a:rect l="l" t="t" r="r" b="b"/>
              <a:pathLst>
                <a:path w="6972300" h="3026410">
                  <a:moveTo>
                    <a:pt x="0" y="3026029"/>
                  </a:moveTo>
                  <a:lnTo>
                    <a:pt x="6972300" y="3026029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3026029"/>
                  </a:lnTo>
                  <a:close/>
                </a:path>
              </a:pathLst>
            </a:custGeom>
            <a:ln w="9524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51910" y="950848"/>
              <a:ext cx="1440180" cy="548640"/>
            </a:xfrm>
            <a:custGeom>
              <a:avLst/>
              <a:gdLst/>
              <a:ahLst/>
              <a:cxnLst/>
              <a:rect l="l" t="t" r="r" b="b"/>
              <a:pathLst>
                <a:path w="1440179" h="548640">
                  <a:moveTo>
                    <a:pt x="1440180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440180" y="548639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37635" y="950848"/>
              <a:ext cx="1268730" cy="462280"/>
            </a:xfrm>
            <a:custGeom>
              <a:avLst/>
              <a:gdLst/>
              <a:ahLst/>
              <a:cxnLst/>
              <a:rect l="l" t="t" r="r" b="b"/>
              <a:pathLst>
                <a:path w="1268729" h="462280">
                  <a:moveTo>
                    <a:pt x="0" y="0"/>
                  </a:moveTo>
                  <a:lnTo>
                    <a:pt x="0" y="459486"/>
                  </a:lnTo>
                </a:path>
                <a:path w="1268729" h="462280">
                  <a:moveTo>
                    <a:pt x="1268729" y="0"/>
                  </a:moveTo>
                  <a:lnTo>
                    <a:pt x="1268729" y="405638"/>
                  </a:lnTo>
                </a:path>
                <a:path w="1268729" h="462280">
                  <a:moveTo>
                    <a:pt x="0" y="461899"/>
                  </a:moveTo>
                  <a:lnTo>
                    <a:pt x="333628" y="46189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" y="66"/>
              <a:ext cx="9143873" cy="514343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271263" y="1356486"/>
              <a:ext cx="4089400" cy="2430780"/>
            </a:xfrm>
            <a:custGeom>
              <a:avLst/>
              <a:gdLst/>
              <a:ahLst/>
              <a:cxnLst/>
              <a:rect l="l" t="t" r="r" b="b"/>
              <a:pathLst>
                <a:path w="4089400" h="2430779">
                  <a:moveTo>
                    <a:pt x="4089399" y="0"/>
                  </a:moveTo>
                  <a:lnTo>
                    <a:pt x="0" y="0"/>
                  </a:lnTo>
                  <a:lnTo>
                    <a:pt x="0" y="2430653"/>
                  </a:lnTo>
                  <a:lnTo>
                    <a:pt x="4089399" y="2430653"/>
                  </a:lnTo>
                  <a:lnTo>
                    <a:pt x="4089399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395723" y="1481327"/>
            <a:ext cx="3840479" cy="2181225"/>
          </a:xfrm>
          <a:prstGeom prst="rect">
            <a:avLst/>
          </a:prstGeom>
          <a:solidFill>
            <a:srgbClr val="3E3E3E"/>
          </a:solidFill>
          <a:ln w="9525">
            <a:solidFill>
              <a:srgbClr val="FFFFFF"/>
            </a:solidFill>
          </a:ln>
        </p:spPr>
        <p:txBody>
          <a:bodyPr wrap="square" lIns="0" tIns="470534" rIns="0" bIns="0" rtlCol="0" vert="horz">
            <a:spAutoFit/>
          </a:bodyPr>
          <a:lstStyle/>
          <a:p>
            <a:pPr algn="ctr" marL="1014094" marR="1007110">
              <a:lnSpc>
                <a:spcPts val="3290"/>
              </a:lnSpc>
              <a:spcBef>
                <a:spcPts val="3704"/>
              </a:spcBef>
            </a:pPr>
            <a:r>
              <a:rPr dirty="0" sz="3300">
                <a:solidFill>
                  <a:srgbClr val="FFFFFF"/>
                </a:solidFill>
                <a:latin typeface="Century Gothic"/>
                <a:cs typeface="Century Gothic"/>
              </a:rPr>
              <a:t>JS</a:t>
            </a:r>
            <a:r>
              <a:rPr dirty="0" sz="33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300" spc="-20">
                <a:solidFill>
                  <a:srgbClr val="FFFFFF"/>
                </a:solidFill>
                <a:latin typeface="Century Gothic"/>
                <a:cs typeface="Century Gothic"/>
              </a:rPr>
              <a:t>GAME </a:t>
            </a:r>
            <a:r>
              <a:rPr dirty="0" sz="3300" spc="-10">
                <a:solidFill>
                  <a:srgbClr val="FFFFFF"/>
                </a:solidFill>
                <a:latin typeface="Century Gothic"/>
                <a:cs typeface="Century Gothic"/>
              </a:rPr>
              <a:t>ENGINES</a:t>
            </a:r>
            <a:endParaRPr sz="3300">
              <a:latin typeface="Century Gothic"/>
              <a:cs typeface="Century Gothic"/>
            </a:endParaRPr>
          </a:p>
          <a:p>
            <a:pPr algn="ctr" marL="223520" marR="218440" indent="3175">
              <a:lnSpc>
                <a:spcPts val="1080"/>
              </a:lnSpc>
              <a:spcBef>
                <a:spcPts val="1925"/>
              </a:spcBef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Изготвили:</a:t>
            </a:r>
            <a:r>
              <a:rPr dirty="0" sz="1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Антонио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Стефанов,</a:t>
            </a:r>
            <a:r>
              <a:rPr dirty="0" sz="10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Виктор</a:t>
            </a:r>
            <a:r>
              <a:rPr dirty="0" sz="1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Тодоров,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Владимир</a:t>
            </a:r>
            <a:r>
              <a:rPr dirty="0" sz="1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Григоров,</a:t>
            </a:r>
            <a:r>
              <a:rPr dirty="0" sz="1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Йордана</a:t>
            </a:r>
            <a:r>
              <a:rPr dirty="0" sz="10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Петрова,</a:t>
            </a:r>
            <a:r>
              <a:rPr dirty="0" sz="10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Митко</a:t>
            </a:r>
            <a:r>
              <a:rPr dirty="0" sz="10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Цонев</a:t>
            </a:r>
            <a:endParaRPr sz="1000">
              <a:latin typeface="Century Gothic"/>
              <a:cs typeface="Century Gothic"/>
            </a:endParaRPr>
          </a:p>
          <a:p>
            <a:pPr algn="ctr" marL="1905">
              <a:lnSpc>
                <a:spcPct val="100000"/>
              </a:lnSpc>
              <a:spcBef>
                <a:spcPts val="355"/>
              </a:spcBef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Април</a:t>
            </a:r>
            <a:r>
              <a:rPr dirty="0" sz="10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1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Century Gothic"/>
                <a:cs typeface="Century Gothic"/>
              </a:rPr>
              <a:t>г.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8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252525"/>
                </a:solidFill>
              </a:rPr>
              <a:t>Как</a:t>
            </a:r>
            <a:r>
              <a:rPr dirty="0" sz="3000" spc="-3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работят</a:t>
            </a:r>
            <a:r>
              <a:rPr dirty="0" sz="3000" spc="-4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WebGL</a:t>
            </a:r>
            <a:r>
              <a:rPr dirty="0" sz="3000" spc="-3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и</a:t>
            </a:r>
            <a:r>
              <a:rPr dirty="0" sz="3000" spc="-30">
                <a:solidFill>
                  <a:srgbClr val="252525"/>
                </a:solidFill>
              </a:rPr>
              <a:t> </a:t>
            </a:r>
            <a:r>
              <a:rPr dirty="0" sz="3000" spc="-10">
                <a:solidFill>
                  <a:srgbClr val="252525"/>
                </a:solidFill>
              </a:rPr>
              <a:t>WebAssembly?</a:t>
            </a:r>
            <a:endParaRPr sz="3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Преди</a:t>
            </a:r>
            <a:r>
              <a:rPr dirty="0" spc="-50"/>
              <a:t> </a:t>
            </a:r>
            <a:r>
              <a:rPr dirty="0"/>
              <a:t>HTML5:</a:t>
            </a:r>
            <a:r>
              <a:rPr dirty="0" spc="-35"/>
              <a:t> </a:t>
            </a:r>
            <a:r>
              <a:rPr dirty="0"/>
              <a:t>Ерата</a:t>
            </a:r>
            <a:r>
              <a:rPr dirty="0" spc="-30"/>
              <a:t> </a:t>
            </a:r>
            <a:r>
              <a:rPr dirty="0"/>
              <a:t>на</a:t>
            </a:r>
            <a:r>
              <a:rPr dirty="0" spc="-15"/>
              <a:t> </a:t>
            </a:r>
            <a:r>
              <a:rPr dirty="0" spc="-20"/>
              <a:t>Flash</a:t>
            </a:r>
          </a:p>
          <a:p>
            <a:pPr marL="151130" indent="-132715">
              <a:lnSpc>
                <a:spcPct val="100000"/>
              </a:lnSpc>
              <a:spcBef>
                <a:spcPts val="825"/>
              </a:spcBef>
              <a:buClr>
                <a:srgbClr val="252525"/>
              </a:buClr>
              <a:buFont typeface="Arial"/>
              <a:buChar char="•"/>
              <a:tabLst>
                <a:tab pos="151130" algn="l"/>
              </a:tabLst>
            </a:pPr>
            <a:r>
              <a:rPr dirty="0"/>
              <a:t>Flash</a:t>
            </a:r>
            <a:r>
              <a:rPr dirty="0" spc="-35"/>
              <a:t> </a:t>
            </a:r>
            <a:r>
              <a:rPr dirty="0"/>
              <a:t>беше</a:t>
            </a:r>
            <a:r>
              <a:rPr dirty="0" spc="-55"/>
              <a:t> </a:t>
            </a:r>
            <a:r>
              <a:rPr dirty="0"/>
              <a:t>основна</a:t>
            </a:r>
            <a:r>
              <a:rPr dirty="0" spc="-20"/>
              <a:t> </a:t>
            </a:r>
            <a:r>
              <a:rPr dirty="0"/>
              <a:t>технология</a:t>
            </a:r>
            <a:r>
              <a:rPr dirty="0" spc="-20"/>
              <a:t> </a:t>
            </a:r>
            <a:r>
              <a:rPr dirty="0"/>
              <a:t>за</a:t>
            </a:r>
            <a:r>
              <a:rPr dirty="0" spc="-30"/>
              <a:t> </a:t>
            </a:r>
            <a:r>
              <a:rPr dirty="0"/>
              <a:t>анимации</a:t>
            </a:r>
            <a:r>
              <a:rPr dirty="0" spc="-55"/>
              <a:t>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/>
              <a:t>игри</a:t>
            </a:r>
            <a:r>
              <a:rPr dirty="0" spc="-40"/>
              <a:t> </a:t>
            </a:r>
            <a:r>
              <a:rPr dirty="0"/>
              <a:t>в</a:t>
            </a:r>
            <a:r>
              <a:rPr dirty="0" spc="-25"/>
              <a:t> </a:t>
            </a:r>
            <a:r>
              <a:rPr dirty="0" spc="-10"/>
              <a:t>уеба.</a:t>
            </a:r>
          </a:p>
          <a:p>
            <a:pPr marL="151130" indent="-132715">
              <a:lnSpc>
                <a:spcPct val="100000"/>
              </a:lnSpc>
              <a:spcBef>
                <a:spcPts val="830"/>
              </a:spcBef>
              <a:buClr>
                <a:srgbClr val="252525"/>
              </a:buClr>
              <a:buFont typeface="Arial"/>
              <a:buChar char="•"/>
              <a:tabLst>
                <a:tab pos="151130" algn="l"/>
              </a:tabLst>
            </a:pPr>
            <a:r>
              <a:rPr dirty="0"/>
              <a:t>Използваше</a:t>
            </a:r>
            <a:r>
              <a:rPr dirty="0" spc="-50"/>
              <a:t> </a:t>
            </a:r>
            <a:r>
              <a:rPr dirty="0"/>
              <a:t>езика</a:t>
            </a:r>
            <a:r>
              <a:rPr dirty="0" spc="-40"/>
              <a:t> </a:t>
            </a:r>
            <a:r>
              <a:rPr dirty="0" b="1">
                <a:latin typeface="Century Gothic"/>
                <a:cs typeface="Century Gothic"/>
              </a:rPr>
              <a:t>ActionScript</a:t>
            </a:r>
            <a:r>
              <a:rPr dirty="0" spc="-60" b="1">
                <a:latin typeface="Century Gothic"/>
                <a:cs typeface="Century Gothic"/>
              </a:rPr>
              <a:t> </a:t>
            </a:r>
            <a:r>
              <a:rPr dirty="0"/>
              <a:t>и</a:t>
            </a:r>
            <a:r>
              <a:rPr dirty="0" spc="-15"/>
              <a:t> </a:t>
            </a:r>
            <a:r>
              <a:rPr dirty="0"/>
              <a:t>работеше</a:t>
            </a:r>
            <a:r>
              <a:rPr dirty="0" spc="-45"/>
              <a:t> </a:t>
            </a:r>
            <a:r>
              <a:rPr dirty="0"/>
              <a:t>чрез</a:t>
            </a:r>
            <a:r>
              <a:rPr dirty="0" spc="-35"/>
              <a:t> </a:t>
            </a:r>
            <a:r>
              <a:rPr dirty="0" spc="-10" b="1">
                <a:latin typeface="Century Gothic"/>
                <a:cs typeface="Century Gothic"/>
              </a:rPr>
              <a:t>плъгин</a:t>
            </a:r>
            <a:r>
              <a:rPr dirty="0" spc="-10"/>
              <a:t>.</a:t>
            </a:r>
          </a:p>
          <a:p>
            <a:pPr algn="r" marL="132715" marR="5384800" indent="-132715">
              <a:lnSpc>
                <a:spcPct val="100000"/>
              </a:lnSpc>
              <a:spcBef>
                <a:spcPts val="840"/>
              </a:spcBef>
              <a:buClr>
                <a:srgbClr val="252525"/>
              </a:buClr>
              <a:buFont typeface="Arial"/>
              <a:buChar char="•"/>
              <a:tabLst>
                <a:tab pos="132715" algn="l"/>
              </a:tabLst>
            </a:pPr>
            <a:r>
              <a:rPr dirty="0"/>
              <a:t>Основни</a:t>
            </a:r>
            <a:r>
              <a:rPr dirty="0" spc="-55"/>
              <a:t> </a:t>
            </a:r>
            <a:r>
              <a:rPr dirty="0" spc="-10"/>
              <a:t>проблеми:</a:t>
            </a:r>
          </a:p>
          <a:p>
            <a:pPr algn="r" lvl="1" marL="215900" marR="5328285" indent="-215900">
              <a:lnSpc>
                <a:spcPct val="100000"/>
              </a:lnSpc>
              <a:spcBef>
                <a:spcPts val="520"/>
              </a:spcBef>
              <a:buClr>
                <a:srgbClr val="252525"/>
              </a:buClr>
              <a:buFont typeface="Arial"/>
              <a:buChar char="•"/>
              <a:tabLst>
                <a:tab pos="215900" algn="l"/>
              </a:tabLst>
            </a:pPr>
            <a:r>
              <a:rPr dirty="0" sz="1000">
                <a:latin typeface="Century Gothic"/>
                <a:cs typeface="Century Gothic"/>
              </a:rPr>
              <a:t>Ниска</a:t>
            </a:r>
            <a:r>
              <a:rPr dirty="0" sz="1000" spc="-4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сигурност</a:t>
            </a:r>
            <a:endParaRPr sz="1000">
              <a:latin typeface="Century Gothic"/>
              <a:cs typeface="Century Gothic"/>
            </a:endParaRPr>
          </a:p>
          <a:p>
            <a:pPr lvl="1" marL="572135" indent="-216535">
              <a:lnSpc>
                <a:spcPct val="100000"/>
              </a:lnSpc>
              <a:spcBef>
                <a:spcPts val="395"/>
              </a:spcBef>
              <a:buClr>
                <a:srgbClr val="252525"/>
              </a:buClr>
              <a:buFont typeface="Arial"/>
              <a:buChar char="•"/>
              <a:tabLst>
                <a:tab pos="572135" algn="l"/>
              </a:tabLst>
            </a:pPr>
            <a:r>
              <a:rPr dirty="0" sz="1000">
                <a:latin typeface="Century Gothic"/>
                <a:cs typeface="Century Gothic"/>
              </a:rPr>
              <a:t>Липса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на</a:t>
            </a:r>
            <a:r>
              <a:rPr dirty="0" sz="1000" spc="-4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мобилна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поддръжка</a:t>
            </a:r>
            <a:endParaRPr sz="1000">
              <a:latin typeface="Century Gothic"/>
              <a:cs typeface="Century Gothic"/>
            </a:endParaRPr>
          </a:p>
          <a:p>
            <a:pPr lvl="1" marL="572135" indent="-216535">
              <a:lnSpc>
                <a:spcPct val="100000"/>
              </a:lnSpc>
              <a:spcBef>
                <a:spcPts val="409"/>
              </a:spcBef>
              <a:buClr>
                <a:srgbClr val="252525"/>
              </a:buClr>
              <a:buFont typeface="Arial"/>
              <a:buChar char="•"/>
              <a:tabLst>
                <a:tab pos="572135" algn="l"/>
              </a:tabLst>
            </a:pPr>
            <a:r>
              <a:rPr dirty="0" sz="1000">
                <a:latin typeface="Century Gothic"/>
                <a:cs typeface="Century Gothic"/>
              </a:rPr>
              <a:t>Зависимост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от</a:t>
            </a:r>
            <a:r>
              <a:rPr dirty="0" sz="1000" spc="-10">
                <a:latin typeface="Century Gothic"/>
                <a:cs typeface="Century Gothic"/>
              </a:rPr>
              <a:t> инсталации</a:t>
            </a:r>
            <a:endParaRPr sz="1000">
              <a:latin typeface="Century Gothic"/>
              <a:cs typeface="Century Gothic"/>
            </a:endParaRPr>
          </a:p>
          <a:p>
            <a:pPr lvl="1" marL="572135" indent="-216535">
              <a:lnSpc>
                <a:spcPct val="100000"/>
              </a:lnSpc>
              <a:spcBef>
                <a:spcPts val="400"/>
              </a:spcBef>
              <a:buClr>
                <a:srgbClr val="252525"/>
              </a:buClr>
              <a:buFont typeface="Arial"/>
              <a:buChar char="•"/>
              <a:tabLst>
                <a:tab pos="572135" algn="l"/>
              </a:tabLst>
            </a:pPr>
            <a:r>
              <a:rPr dirty="0" sz="1000">
                <a:latin typeface="Century Gothic"/>
                <a:cs typeface="Century Gothic"/>
              </a:rPr>
              <a:t>Затворена</a:t>
            </a:r>
            <a:r>
              <a:rPr dirty="0" sz="1000" spc="-7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технология</a:t>
            </a:r>
            <a:endParaRPr sz="1000">
              <a:latin typeface="Century Gothic"/>
              <a:cs typeface="Century Gothic"/>
            </a:endParaRPr>
          </a:p>
          <a:p>
            <a:pPr marL="152400" indent="-133985">
              <a:lnSpc>
                <a:spcPct val="100000"/>
              </a:lnSpc>
              <a:spcBef>
                <a:spcPts val="700"/>
              </a:spcBef>
              <a:buClr>
                <a:srgbClr val="252525"/>
              </a:buClr>
              <a:buFont typeface="Garamond"/>
              <a:buChar char="◦"/>
              <a:tabLst>
                <a:tab pos="152400" algn="l"/>
              </a:tabLst>
            </a:pPr>
            <a:r>
              <a:rPr dirty="0"/>
              <a:t>Затова</a:t>
            </a:r>
            <a:r>
              <a:rPr dirty="0" spc="-20"/>
              <a:t> </a:t>
            </a:r>
            <a:r>
              <a:rPr dirty="0"/>
              <a:t>се</a:t>
            </a:r>
            <a:r>
              <a:rPr dirty="0" spc="-40"/>
              <a:t> </a:t>
            </a:r>
            <a:r>
              <a:rPr dirty="0"/>
              <a:t>премина</a:t>
            </a:r>
            <a:r>
              <a:rPr dirty="0" spc="-40"/>
              <a:t> </a:t>
            </a:r>
            <a:r>
              <a:rPr dirty="0"/>
              <a:t>към</a:t>
            </a:r>
            <a:r>
              <a:rPr dirty="0" spc="-25"/>
              <a:t> </a:t>
            </a:r>
            <a:r>
              <a:rPr dirty="0" b="1">
                <a:latin typeface="Century Gothic"/>
                <a:cs typeface="Century Gothic"/>
              </a:rPr>
              <a:t>HTML5,</a:t>
            </a:r>
            <a:r>
              <a:rPr dirty="0" spc="-30" b="1">
                <a:latin typeface="Century Gothic"/>
                <a:cs typeface="Century Gothic"/>
              </a:rPr>
              <a:t> </a:t>
            </a:r>
            <a:r>
              <a:rPr dirty="0" b="1">
                <a:latin typeface="Century Gothic"/>
                <a:cs typeface="Century Gothic"/>
              </a:rPr>
              <a:t>WebGL</a:t>
            </a:r>
            <a:r>
              <a:rPr dirty="0" spc="-30" b="1">
                <a:latin typeface="Century Gothic"/>
                <a:cs typeface="Century Gothic"/>
              </a:rPr>
              <a:t> </a:t>
            </a:r>
            <a:r>
              <a:rPr dirty="0" b="1">
                <a:latin typeface="Century Gothic"/>
                <a:cs typeface="Century Gothic"/>
              </a:rPr>
              <a:t>и</a:t>
            </a:r>
            <a:r>
              <a:rPr dirty="0" spc="-10" b="1">
                <a:latin typeface="Century Gothic"/>
                <a:cs typeface="Century Gothic"/>
              </a:rPr>
              <a:t> </a:t>
            </a:r>
            <a:r>
              <a:rPr dirty="0" b="1">
                <a:latin typeface="Century Gothic"/>
                <a:cs typeface="Century Gothic"/>
              </a:rPr>
              <a:t>WebAssembly</a:t>
            </a:r>
            <a:r>
              <a:rPr dirty="0" spc="-35" b="1">
                <a:latin typeface="Century Gothic"/>
                <a:cs typeface="Century Gothic"/>
              </a:rPr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отворени,</a:t>
            </a:r>
            <a:r>
              <a:rPr dirty="0" spc="-35"/>
              <a:t> </a:t>
            </a:r>
            <a:r>
              <a:rPr dirty="0"/>
              <a:t>бързи</a:t>
            </a:r>
            <a:r>
              <a:rPr dirty="0" spc="-40"/>
              <a:t> </a:t>
            </a:r>
            <a:r>
              <a:rPr dirty="0"/>
              <a:t>и</a:t>
            </a:r>
            <a:r>
              <a:rPr dirty="0" spc="-25"/>
              <a:t> </a:t>
            </a:r>
            <a:r>
              <a:rPr dirty="0"/>
              <a:t>директно</a:t>
            </a:r>
            <a:r>
              <a:rPr dirty="0" spc="-40"/>
              <a:t> </a:t>
            </a:r>
            <a:r>
              <a:rPr dirty="0"/>
              <a:t>в</a:t>
            </a:r>
            <a:r>
              <a:rPr dirty="0" spc="-15"/>
              <a:t> </a:t>
            </a:r>
            <a:r>
              <a:rPr dirty="0" spc="-10"/>
              <a:t>браузъра.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050" y="3679278"/>
            <a:ext cx="300990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Какво</a:t>
            </a:r>
            <a:r>
              <a:rPr dirty="0" sz="3000" spc="-7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е</a:t>
            </a:r>
            <a:r>
              <a:rPr dirty="0" sz="3000" spc="-5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HTML5</a:t>
            </a:r>
            <a:r>
              <a:rPr dirty="0" sz="3000" spc="-60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entury Gothic"/>
                <a:cs typeface="Century Gothic"/>
              </a:rPr>
              <a:t>експорт?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62075" y="1537792"/>
            <a:ext cx="6335395" cy="530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indent="-1320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44780" algn="l"/>
              </a:tabLst>
            </a:pPr>
            <a:r>
              <a:rPr dirty="0" sz="1100">
                <a:latin typeface="Century Gothic"/>
                <a:cs typeface="Century Gothic"/>
              </a:rPr>
              <a:t>Приложението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(игра,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анимация</a:t>
            </a:r>
            <a:r>
              <a:rPr dirty="0" sz="1100" spc="-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и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др.)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се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преобразува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така,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че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да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работи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в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браузъра</a:t>
            </a:r>
            <a:r>
              <a:rPr dirty="0" sz="1100" spc="-1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Не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изисква</a:t>
            </a:r>
            <a:r>
              <a:rPr dirty="0" sz="1100" spc="-7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инсталиране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на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плъгини.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Използва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стандартни</a:t>
            </a:r>
            <a:r>
              <a:rPr dirty="0" sz="1100" spc="-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уеб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технологии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(JS,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CSS,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HTML5).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365997"/>
            <a:ext cx="3842004" cy="20170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Какво</a:t>
            </a:r>
            <a:r>
              <a:rPr dirty="0" sz="3000" spc="-4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е</a:t>
            </a:r>
            <a:r>
              <a:rPr dirty="0" sz="3000" spc="-30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entury Gothic"/>
                <a:cs typeface="Century Gothic"/>
              </a:rPr>
              <a:t>WebGL?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62075" y="1597913"/>
            <a:ext cx="5865495" cy="10140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 b="1">
                <a:latin typeface="Century Gothic"/>
                <a:cs typeface="Century Gothic"/>
              </a:rPr>
              <a:t>WebGL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(Web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Graphics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Library)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е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API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за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2D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3D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графика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в</a:t>
            </a:r>
            <a:r>
              <a:rPr dirty="0" sz="1100" spc="-10" b="1">
                <a:latin typeface="Century Gothic"/>
                <a:cs typeface="Century Gothic"/>
              </a:rPr>
              <a:t> браузъра</a:t>
            </a:r>
            <a:r>
              <a:rPr dirty="0" sz="1100" spc="-10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825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Използва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видеокартата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(GPU)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за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бързо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рендериране.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830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Част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от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JavaScript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–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няма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нужда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от</a:t>
            </a:r>
            <a:r>
              <a:rPr dirty="0" sz="1100" spc="-10">
                <a:latin typeface="Century Gothic"/>
                <a:cs typeface="Century Gothic"/>
              </a:rPr>
              <a:t> инсталиране.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840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Използва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се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в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повечето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JS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игрови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енджини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(напр.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Three.js,</a:t>
            </a:r>
            <a:r>
              <a:rPr dirty="0" sz="1100" spc="-6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Babylon.js,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PlayCanvas).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00100" y="2747822"/>
            <a:ext cx="7543800" cy="1972310"/>
            <a:chOff x="800100" y="2747822"/>
            <a:chExt cx="7543800" cy="19723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2747822"/>
              <a:ext cx="3771900" cy="197217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2747822"/>
              <a:ext cx="2502535" cy="1972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Какво</a:t>
            </a:r>
            <a:r>
              <a:rPr dirty="0" sz="3000" spc="-8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е</a:t>
            </a:r>
            <a:r>
              <a:rPr dirty="0" sz="3000" spc="-6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entury Gothic"/>
                <a:cs typeface="Century Gothic"/>
              </a:rPr>
              <a:t>WebAssembly</a:t>
            </a:r>
            <a:r>
              <a:rPr dirty="0" sz="3000" spc="-60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entury Gothic"/>
                <a:cs typeface="Century Gothic"/>
              </a:rPr>
              <a:t>(Wasm)?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62075" y="1597913"/>
            <a:ext cx="4572635" cy="1287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5415" indent="-132715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Двоичен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(бинарен)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формат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за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изпълнение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на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код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в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браузъра.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825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 b="1">
                <a:latin typeface="Century Gothic"/>
                <a:cs typeface="Century Gothic"/>
              </a:rPr>
              <a:t>Много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по-</a:t>
            </a:r>
            <a:r>
              <a:rPr dirty="0" sz="1100" b="1">
                <a:latin typeface="Century Gothic"/>
                <a:cs typeface="Century Gothic"/>
              </a:rPr>
              <a:t>бърз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от</a:t>
            </a:r>
            <a:r>
              <a:rPr dirty="0" sz="1100" spc="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JavaScript</a:t>
            </a:r>
            <a:r>
              <a:rPr dirty="0" sz="1100" spc="-4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– почти като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роден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код.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830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Компилира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C/C++/Rust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код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–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работи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в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браузъра.</a:t>
            </a:r>
            <a:endParaRPr sz="1100">
              <a:latin typeface="Century Gothic"/>
              <a:cs typeface="Century Gothic"/>
            </a:endParaRPr>
          </a:p>
          <a:p>
            <a:pPr marL="145415" indent="-132715">
              <a:lnSpc>
                <a:spcPct val="100000"/>
              </a:lnSpc>
              <a:spcBef>
                <a:spcPts val="840"/>
              </a:spcBef>
              <a:buClr>
                <a:srgbClr val="252525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1100">
                <a:latin typeface="Century Gothic"/>
                <a:cs typeface="Century Gothic"/>
              </a:rPr>
              <a:t>Поддържан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от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всички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модерни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браузъри.</a:t>
            </a:r>
            <a:endParaRPr sz="1100">
              <a:latin typeface="Century Gothic"/>
              <a:cs typeface="Century Gothic"/>
            </a:endParaRPr>
          </a:p>
          <a:p>
            <a:pPr marL="146685" indent="-133985">
              <a:lnSpc>
                <a:spcPct val="100000"/>
              </a:lnSpc>
              <a:spcBef>
                <a:spcPts val="830"/>
              </a:spcBef>
              <a:buClr>
                <a:srgbClr val="252525"/>
              </a:buClr>
              <a:buFont typeface="Garamond"/>
              <a:buChar char="◦"/>
              <a:tabLst>
                <a:tab pos="146685" algn="l"/>
              </a:tabLst>
            </a:pPr>
            <a:r>
              <a:rPr dirty="0" sz="1100">
                <a:latin typeface="Century Gothic"/>
                <a:cs typeface="Century Gothic"/>
              </a:rPr>
              <a:t>Използван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от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Unity,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Godot,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Unreal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Engine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за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уеб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игри.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2240" y="1845106"/>
            <a:ext cx="2351659" cy="23516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28116" y="897636"/>
            <a:ext cx="7283450" cy="3333115"/>
            <a:chOff x="928116" y="897636"/>
            <a:chExt cx="7283450" cy="3333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6" y="897636"/>
              <a:ext cx="7283196" cy="333298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0897" y="950747"/>
              <a:ext cx="7182484" cy="3231515"/>
            </a:xfrm>
            <a:custGeom>
              <a:avLst/>
              <a:gdLst/>
              <a:ahLst/>
              <a:cxnLst/>
              <a:rect l="l" t="t" r="r" b="b"/>
              <a:pathLst>
                <a:path w="7182484" h="3231515">
                  <a:moveTo>
                    <a:pt x="7182231" y="0"/>
                  </a:moveTo>
                  <a:lnTo>
                    <a:pt x="0" y="0"/>
                  </a:lnTo>
                  <a:lnTo>
                    <a:pt x="0" y="3231006"/>
                  </a:lnTo>
                  <a:lnTo>
                    <a:pt x="7182231" y="3231006"/>
                  </a:lnTo>
                  <a:lnTo>
                    <a:pt x="7182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85850" y="1058760"/>
              <a:ext cx="6972300" cy="3026410"/>
            </a:xfrm>
            <a:custGeom>
              <a:avLst/>
              <a:gdLst/>
              <a:ahLst/>
              <a:cxnLst/>
              <a:rect l="l" t="t" r="r" b="b"/>
              <a:pathLst>
                <a:path w="6972300" h="3026410">
                  <a:moveTo>
                    <a:pt x="0" y="3026029"/>
                  </a:moveTo>
                  <a:lnTo>
                    <a:pt x="6972300" y="3026029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3026029"/>
                  </a:lnTo>
                  <a:close/>
                </a:path>
              </a:pathLst>
            </a:custGeom>
            <a:ln w="952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51910" y="950849"/>
              <a:ext cx="1440180" cy="548640"/>
            </a:xfrm>
            <a:custGeom>
              <a:avLst/>
              <a:gdLst/>
              <a:ahLst/>
              <a:cxnLst/>
              <a:rect l="l" t="t" r="r" b="b"/>
              <a:pathLst>
                <a:path w="1440179" h="548640">
                  <a:moveTo>
                    <a:pt x="1440180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440180" y="548639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37635" y="950849"/>
              <a:ext cx="1268730" cy="462280"/>
            </a:xfrm>
            <a:custGeom>
              <a:avLst/>
              <a:gdLst/>
              <a:ahLst/>
              <a:cxnLst/>
              <a:rect l="l" t="t" r="r" b="b"/>
              <a:pathLst>
                <a:path w="1268729" h="462280">
                  <a:moveTo>
                    <a:pt x="0" y="0"/>
                  </a:moveTo>
                  <a:lnTo>
                    <a:pt x="0" y="459486"/>
                  </a:lnTo>
                </a:path>
                <a:path w="1268729" h="462280">
                  <a:moveTo>
                    <a:pt x="1268729" y="0"/>
                  </a:moveTo>
                  <a:lnTo>
                    <a:pt x="1268729" y="459486"/>
                  </a:lnTo>
                </a:path>
                <a:path w="1268729" h="462280">
                  <a:moveTo>
                    <a:pt x="0" y="461899"/>
                  </a:moveTo>
                  <a:lnTo>
                    <a:pt x="1268729" y="46189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1828" y="1285875"/>
              <a:ext cx="2571750" cy="2571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38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БЛАГОДАРИМ</a:t>
            </a:r>
            <a:r>
              <a:rPr dirty="0" spc="-5"/>
              <a:t> </a:t>
            </a:r>
            <a:r>
              <a:rPr dirty="0"/>
              <a:t>ВИ</a:t>
            </a:r>
            <a:r>
              <a:rPr dirty="0" spc="-5"/>
              <a:t> </a:t>
            </a:r>
            <a:r>
              <a:rPr dirty="0"/>
              <a:t>ЗА </a:t>
            </a:r>
            <a:r>
              <a:rPr dirty="0" spc="-10"/>
              <a:t>ВНИМАНИЕТО!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00100" y="1799043"/>
            <a:ext cx="7543800" cy="2444115"/>
            <a:chOff x="800100" y="1799043"/>
            <a:chExt cx="7543800" cy="2444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7559" y="1986673"/>
              <a:ext cx="2466340" cy="20685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0005" y="1799056"/>
              <a:ext cx="2443861" cy="24438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1799043"/>
              <a:ext cx="2443988" cy="24438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15"/>
              </a:spcBef>
            </a:pPr>
            <a:r>
              <a:rPr dirty="0" sz="3000">
                <a:solidFill>
                  <a:srgbClr val="252525"/>
                </a:solidFill>
              </a:rPr>
              <a:t>Какво</a:t>
            </a:r>
            <a:r>
              <a:rPr dirty="0" sz="3000" spc="-5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е</a:t>
            </a:r>
            <a:r>
              <a:rPr dirty="0" sz="3000" spc="-5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game</a:t>
            </a:r>
            <a:r>
              <a:rPr dirty="0" sz="3000" spc="-5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engine</a:t>
            </a:r>
            <a:r>
              <a:rPr dirty="0" sz="3000" spc="-55">
                <a:solidFill>
                  <a:srgbClr val="252525"/>
                </a:solidFill>
              </a:rPr>
              <a:t> </a:t>
            </a:r>
            <a:r>
              <a:rPr dirty="0" sz="3000" spc="-10">
                <a:solidFill>
                  <a:srgbClr val="252525"/>
                </a:solidFill>
              </a:rPr>
              <a:t>(игрови двигател)?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855980" y="1597913"/>
            <a:ext cx="4775835" cy="562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entury Gothic"/>
                <a:cs typeface="Century Gothic"/>
              </a:rPr>
              <a:t>Софтуерна</a:t>
            </a:r>
            <a:r>
              <a:rPr dirty="0" sz="1100" spc="-5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платформа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за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създаване</a:t>
            </a:r>
            <a:r>
              <a:rPr dirty="0" sz="1100" spc="-6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и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разработка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на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видеоигри.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Century Gothic"/>
                <a:cs typeface="Century Gothic"/>
              </a:rPr>
              <a:t>Основни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компоненти: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00100" y="2066551"/>
            <a:ext cx="7543800" cy="3053080"/>
            <a:chOff x="800100" y="2066551"/>
            <a:chExt cx="7543800" cy="3053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2705557"/>
              <a:ext cx="2394204" cy="15957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4867" y="2066551"/>
              <a:ext cx="3054096" cy="30525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0194" y="2261615"/>
              <a:ext cx="2483612" cy="24836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9696" y="2830080"/>
              <a:ext cx="2394204" cy="1346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Популярни</a:t>
            </a:r>
            <a:r>
              <a:rPr dirty="0" sz="3000" spc="-9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игрови</a:t>
            </a:r>
            <a:r>
              <a:rPr dirty="0" sz="3000" spc="-110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entury Gothic"/>
                <a:cs typeface="Century Gothic"/>
              </a:rPr>
              <a:t>двигатели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5980" y="1597913"/>
            <a:ext cx="3256279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entury Gothic"/>
                <a:cs typeface="Century Gothic"/>
              </a:rPr>
              <a:t>Unity</a:t>
            </a:r>
            <a:r>
              <a:rPr dirty="0" sz="1100">
                <a:latin typeface="Century Gothic"/>
                <a:cs typeface="Century Gothic"/>
              </a:rPr>
              <a:t>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Unreal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Engine</a:t>
            </a:r>
            <a:r>
              <a:rPr dirty="0" sz="1100">
                <a:latin typeface="Century Gothic"/>
                <a:cs typeface="Century Gothic"/>
              </a:rPr>
              <a:t>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Godot</a:t>
            </a:r>
            <a:r>
              <a:rPr dirty="0" sz="1100">
                <a:latin typeface="Century Gothic"/>
                <a:cs typeface="Century Gothic"/>
              </a:rPr>
              <a:t>,</a:t>
            </a:r>
            <a:r>
              <a:rPr dirty="0" sz="1100" spc="-65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GameMaker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Studio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00100" y="1906777"/>
            <a:ext cx="7543800" cy="2847340"/>
            <a:chOff x="800100" y="1906777"/>
            <a:chExt cx="7543800" cy="28473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906777"/>
              <a:ext cx="2363216" cy="13298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906777"/>
              <a:ext cx="2418715" cy="13298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5230" y="3293351"/>
              <a:ext cx="2596769" cy="146061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0951" y="3293351"/>
              <a:ext cx="2512949" cy="1460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15"/>
              </a:spcBef>
            </a:pPr>
            <a:r>
              <a:rPr dirty="0" sz="3000">
                <a:solidFill>
                  <a:srgbClr val="252525"/>
                </a:solidFill>
              </a:rPr>
              <a:t>Какви</a:t>
            </a:r>
            <a:r>
              <a:rPr dirty="0" sz="3000" spc="-4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са</a:t>
            </a:r>
            <a:r>
              <a:rPr dirty="0" sz="3000" spc="-3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предимствата</a:t>
            </a:r>
            <a:r>
              <a:rPr dirty="0" sz="3000" spc="-65">
                <a:solidFill>
                  <a:srgbClr val="252525"/>
                </a:solidFill>
              </a:rPr>
              <a:t> </a:t>
            </a:r>
            <a:r>
              <a:rPr dirty="0" sz="3000" spc="-25">
                <a:solidFill>
                  <a:srgbClr val="252525"/>
                </a:solidFill>
              </a:rPr>
              <a:t>от </a:t>
            </a:r>
            <a:r>
              <a:rPr dirty="0" sz="3000">
                <a:solidFill>
                  <a:srgbClr val="252525"/>
                </a:solidFill>
              </a:rPr>
              <a:t>използването</a:t>
            </a:r>
            <a:r>
              <a:rPr dirty="0" sz="3000" spc="-6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на</a:t>
            </a:r>
            <a:r>
              <a:rPr dirty="0" sz="3000" spc="-4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игрови</a:t>
            </a:r>
            <a:r>
              <a:rPr dirty="0" sz="3000" spc="-45">
                <a:solidFill>
                  <a:srgbClr val="252525"/>
                </a:solidFill>
              </a:rPr>
              <a:t> </a:t>
            </a:r>
            <a:r>
              <a:rPr dirty="0" sz="3000" spc="-10">
                <a:solidFill>
                  <a:srgbClr val="252525"/>
                </a:solidFill>
              </a:rPr>
              <a:t>двигател?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996492" y="1597913"/>
            <a:ext cx="2900045" cy="939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Cross-</a:t>
            </a:r>
            <a:r>
              <a:rPr dirty="0" sz="1100" b="1">
                <a:latin typeface="Century Gothic"/>
                <a:cs typeface="Century Gothic"/>
              </a:rPr>
              <a:t>platform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поддръжка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30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Физични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графични</a:t>
            </a:r>
            <a:r>
              <a:rPr dirty="0" sz="1100" spc="-5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системи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30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Интуитивни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инструменти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3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Обширни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общности</a:t>
            </a:r>
            <a:r>
              <a:rPr dirty="0" sz="1100" spc="-5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marketplaces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3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Multiplayer</a:t>
            </a:r>
            <a:r>
              <a:rPr dirty="0" sz="1100" spc="-6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функционалност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0117" y="1961248"/>
            <a:ext cx="3843782" cy="23548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252525"/>
                </a:solidFill>
              </a:rPr>
              <a:t>Недостатъци</a:t>
            </a:r>
            <a:r>
              <a:rPr dirty="0" sz="3000" spc="-6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на</a:t>
            </a:r>
            <a:r>
              <a:rPr dirty="0" sz="3000" spc="-6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използването</a:t>
            </a:r>
            <a:r>
              <a:rPr dirty="0" sz="3000" spc="-85">
                <a:solidFill>
                  <a:srgbClr val="252525"/>
                </a:solidFill>
              </a:rPr>
              <a:t> </a:t>
            </a:r>
            <a:r>
              <a:rPr dirty="0" sz="3000" spc="-35">
                <a:solidFill>
                  <a:srgbClr val="252525"/>
                </a:solidFill>
              </a:rPr>
              <a:t>на </a:t>
            </a:r>
            <a:r>
              <a:rPr dirty="0" sz="3000">
                <a:solidFill>
                  <a:srgbClr val="252525"/>
                </a:solidFill>
              </a:rPr>
              <a:t>игрови</a:t>
            </a:r>
            <a:r>
              <a:rPr dirty="0" sz="3000" spc="-25">
                <a:solidFill>
                  <a:srgbClr val="252525"/>
                </a:solidFill>
              </a:rPr>
              <a:t> </a:t>
            </a:r>
            <a:r>
              <a:rPr dirty="0" sz="3000" spc="-10">
                <a:solidFill>
                  <a:srgbClr val="252525"/>
                </a:solidFill>
              </a:rPr>
              <a:t>двигатели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996492" y="1644776"/>
            <a:ext cx="3584575" cy="537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5"/>
              </a:spcBef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Крива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на</a:t>
            </a:r>
            <a:r>
              <a:rPr dirty="0" sz="1100" spc="-10" b="1">
                <a:latin typeface="Century Gothic"/>
                <a:cs typeface="Century Gothic"/>
              </a:rPr>
              <a:t> обучение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Ограничен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контрол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(да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не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бъде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open-source)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b="1">
                <a:latin typeface="Century Gothic"/>
                <a:cs typeface="Century Gothic"/>
              </a:rPr>
              <a:t>Общи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решения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3304" y="2135047"/>
            <a:ext cx="3490595" cy="21225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7352" y="3080194"/>
            <a:ext cx="1875027" cy="1676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15"/>
              </a:spcBef>
            </a:pPr>
            <a:r>
              <a:rPr dirty="0" sz="3000">
                <a:solidFill>
                  <a:srgbClr val="252525"/>
                </a:solidFill>
              </a:rPr>
              <a:t>Какви</a:t>
            </a:r>
            <a:r>
              <a:rPr dirty="0" sz="3000" spc="-5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JavaScript</a:t>
            </a:r>
            <a:r>
              <a:rPr dirty="0" sz="3000" spc="-4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игрови</a:t>
            </a:r>
            <a:r>
              <a:rPr dirty="0" sz="3000" spc="-35">
                <a:solidFill>
                  <a:srgbClr val="252525"/>
                </a:solidFill>
              </a:rPr>
              <a:t> </a:t>
            </a:r>
            <a:r>
              <a:rPr dirty="0" sz="3000" spc="-10">
                <a:solidFill>
                  <a:srgbClr val="252525"/>
                </a:solidFill>
              </a:rPr>
              <a:t>двигатели съществуват?</a:t>
            </a:r>
            <a:endParaRPr sz="3000"/>
          </a:p>
        </p:txBody>
      </p:sp>
      <p:sp>
        <p:nvSpPr>
          <p:cNvPr id="4" name="object 4" descr=""/>
          <p:cNvSpPr txBox="1"/>
          <p:nvPr/>
        </p:nvSpPr>
        <p:spPr>
          <a:xfrm>
            <a:off x="996492" y="1535342"/>
            <a:ext cx="1147445" cy="238950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69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Phaser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05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Kaboom.js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05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MelonJS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060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GDevelop</a:t>
            </a:r>
            <a:endParaRPr sz="1100">
              <a:latin typeface="Century Gothic"/>
              <a:cs typeface="Century Gothic"/>
            </a:endParaRPr>
          </a:p>
          <a:p>
            <a:pPr marL="368935" indent="-356235">
              <a:lnSpc>
                <a:spcPct val="100000"/>
              </a:lnSpc>
              <a:spcBef>
                <a:spcPts val="105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6893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PixiJS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05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Babylon.js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060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Three.js</a:t>
            </a:r>
            <a:endParaRPr sz="1100">
              <a:latin typeface="Century Gothic"/>
              <a:cs typeface="Century Gothic"/>
            </a:endParaRPr>
          </a:p>
          <a:p>
            <a:pPr marL="329565" indent="-316865">
              <a:lnSpc>
                <a:spcPct val="100000"/>
              </a:lnSpc>
              <a:spcBef>
                <a:spcPts val="1055"/>
              </a:spcBef>
              <a:buClr>
                <a:srgbClr val="252525"/>
              </a:buClr>
              <a:buSzPct val="127272"/>
              <a:buFont typeface="Garamond"/>
              <a:buChar char="◦"/>
              <a:tabLst>
                <a:tab pos="329565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PlayCanvas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413886" y="1044828"/>
            <a:ext cx="5332730" cy="2995295"/>
            <a:chOff x="3413886" y="1044828"/>
            <a:chExt cx="5332730" cy="29952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4700" y="1044828"/>
              <a:ext cx="2891917" cy="254754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886" y="1104010"/>
              <a:ext cx="3285870" cy="29355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Избор</a:t>
            </a:r>
            <a:r>
              <a:rPr dirty="0" sz="3000" spc="-50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на</a:t>
            </a:r>
            <a:r>
              <a:rPr dirty="0" sz="3000" spc="-50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b="0">
                <a:solidFill>
                  <a:srgbClr val="252525"/>
                </a:solidFill>
                <a:latin typeface="Century Gothic"/>
                <a:cs typeface="Century Gothic"/>
              </a:rPr>
              <a:t>подходящ</a:t>
            </a:r>
            <a:r>
              <a:rPr dirty="0" sz="3000" spc="-65" b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dirty="0" sz="3000" spc="-10" b="0">
                <a:solidFill>
                  <a:srgbClr val="252525"/>
                </a:solidFill>
                <a:latin typeface="Century Gothic"/>
                <a:cs typeface="Century Gothic"/>
              </a:rPr>
              <a:t>двигател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62075" y="1597913"/>
            <a:ext cx="6935470" cy="20186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105"/>
              </a:spcBef>
              <a:buClr>
                <a:srgbClr val="252525"/>
              </a:buClr>
              <a:buFont typeface="Garamond"/>
              <a:buChar char="◦"/>
              <a:tabLst>
                <a:tab pos="146685" algn="l"/>
              </a:tabLst>
            </a:pP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начинаещи: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Phaser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Kaboom.js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–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лесни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започване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с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големи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общности.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75"/>
              </a:spcBef>
              <a:buClr>
                <a:srgbClr val="252525"/>
              </a:buClr>
              <a:buFont typeface="Garamond"/>
              <a:buChar char="◦"/>
            </a:pPr>
            <a:endParaRPr sz="1100">
              <a:latin typeface="Century Gothic"/>
              <a:cs typeface="Century Gothic"/>
            </a:endParaRPr>
          </a:p>
          <a:p>
            <a:pPr marL="146685" indent="-133985">
              <a:lnSpc>
                <a:spcPct val="100000"/>
              </a:lnSpc>
              <a:spcBef>
                <a:spcPts val="5"/>
              </a:spcBef>
              <a:buClr>
                <a:srgbClr val="252525"/>
              </a:buClr>
              <a:buFont typeface="Garamond"/>
              <a:buChar char="◦"/>
              <a:tabLst>
                <a:tab pos="146685" algn="l"/>
              </a:tabLst>
            </a:pP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3D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игри: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Babylon.js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PlayCanvas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–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мощни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инструменти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3D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преживявания.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252525"/>
              </a:buClr>
              <a:buFont typeface="Garamond"/>
              <a:buChar char="◦"/>
            </a:pPr>
            <a:endParaRPr sz="1100">
              <a:latin typeface="Century Gothic"/>
              <a:cs typeface="Century Gothic"/>
            </a:endParaRPr>
          </a:p>
          <a:p>
            <a:pPr marL="146685" indent="-133985">
              <a:lnSpc>
                <a:spcPct val="100000"/>
              </a:lnSpc>
              <a:buClr>
                <a:srgbClr val="252525"/>
              </a:buClr>
              <a:buFont typeface="Garamond"/>
              <a:buChar char="◦"/>
              <a:tabLst>
                <a:tab pos="146685" algn="l"/>
              </a:tabLst>
            </a:pP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визуална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разработка:</a:t>
            </a:r>
            <a:r>
              <a:rPr dirty="0" sz="1100" spc="-4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GDevelop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–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без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код,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идеален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хора</a:t>
            </a:r>
            <a:r>
              <a:rPr dirty="0" sz="1100" spc="-4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без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опит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в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програмирането.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Garamond"/>
              <a:buChar char="◦"/>
            </a:pP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Clr>
                <a:srgbClr val="252525"/>
              </a:buClr>
              <a:buFont typeface="Garamond"/>
              <a:buChar char="◦"/>
            </a:pPr>
            <a:endParaRPr sz="1100">
              <a:latin typeface="Century Gothic"/>
              <a:cs typeface="Century Gothic"/>
            </a:endParaRPr>
          </a:p>
          <a:p>
            <a:pPr marL="146685" marR="5080" indent="-134620">
              <a:lnSpc>
                <a:spcPct val="110000"/>
              </a:lnSpc>
              <a:buClr>
                <a:srgbClr val="252525"/>
              </a:buClr>
              <a:buFont typeface="Garamond"/>
              <a:buChar char="◦"/>
              <a:tabLst>
                <a:tab pos="146685" algn="l"/>
              </a:tabLst>
            </a:pP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персонализирано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рендиране: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Three.js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PixiJS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–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перфектни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рендиране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на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сложни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3D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2D </a:t>
            </a:r>
            <a:r>
              <a:rPr dirty="0" sz="1100" spc="-10" b="1">
                <a:latin typeface="Century Gothic"/>
                <a:cs typeface="Century Gothic"/>
              </a:rPr>
              <a:t>решения.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515"/>
              </a:spcBef>
            </a:pPr>
            <a:r>
              <a:rPr dirty="0" sz="3000">
                <a:solidFill>
                  <a:srgbClr val="252525"/>
                </a:solidFill>
              </a:rPr>
              <a:t>Защо</a:t>
            </a:r>
            <a:r>
              <a:rPr dirty="0" sz="3000" spc="-7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да</a:t>
            </a:r>
            <a:r>
              <a:rPr dirty="0" sz="3000" spc="-7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използваме</a:t>
            </a:r>
            <a:r>
              <a:rPr dirty="0" sz="3000" spc="-80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JavaScript</a:t>
            </a:r>
            <a:r>
              <a:rPr dirty="0" sz="3000" spc="-70">
                <a:solidFill>
                  <a:srgbClr val="252525"/>
                </a:solidFill>
              </a:rPr>
              <a:t> </a:t>
            </a:r>
            <a:r>
              <a:rPr dirty="0" sz="3000" spc="-25">
                <a:solidFill>
                  <a:srgbClr val="252525"/>
                </a:solidFill>
              </a:rPr>
              <a:t>за </a:t>
            </a:r>
            <a:r>
              <a:rPr dirty="0" sz="3000">
                <a:solidFill>
                  <a:srgbClr val="252525"/>
                </a:solidFill>
              </a:rPr>
              <a:t>създаване</a:t>
            </a:r>
            <a:r>
              <a:rPr dirty="0" sz="3000" spc="-45">
                <a:solidFill>
                  <a:srgbClr val="252525"/>
                </a:solidFill>
              </a:rPr>
              <a:t> </a:t>
            </a:r>
            <a:r>
              <a:rPr dirty="0" sz="3000">
                <a:solidFill>
                  <a:srgbClr val="252525"/>
                </a:solidFill>
              </a:rPr>
              <a:t>на</a:t>
            </a:r>
            <a:r>
              <a:rPr dirty="0" sz="3000" spc="-25">
                <a:solidFill>
                  <a:srgbClr val="252525"/>
                </a:solidFill>
              </a:rPr>
              <a:t> </a:t>
            </a:r>
            <a:r>
              <a:rPr dirty="0" sz="3000" spc="-10">
                <a:solidFill>
                  <a:srgbClr val="252525"/>
                </a:solidFill>
              </a:rPr>
              <a:t>игри?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855980" y="1597913"/>
            <a:ext cx="2459355" cy="739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68910" algn="l"/>
              </a:tabLst>
            </a:pPr>
            <a:r>
              <a:rPr dirty="0" sz="1100" b="1">
                <a:latin typeface="Century Gothic"/>
                <a:cs typeface="Century Gothic"/>
              </a:rPr>
              <a:t>Идеален</a:t>
            </a:r>
            <a:r>
              <a:rPr dirty="0" sz="1100" spc="-6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за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браузърни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игри</a:t>
            </a:r>
            <a:endParaRPr sz="1100">
              <a:latin typeface="Century Gothic"/>
              <a:cs typeface="Century Gothic"/>
            </a:endParaRPr>
          </a:p>
          <a:p>
            <a:pPr marL="168910" indent="-15621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68910" algn="l"/>
              </a:tabLst>
            </a:pPr>
            <a:r>
              <a:rPr dirty="0" sz="1100" b="1">
                <a:latin typeface="Century Gothic"/>
                <a:cs typeface="Century Gothic"/>
              </a:rPr>
              <a:t>Бърза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разработка</a:t>
            </a:r>
            <a:r>
              <a:rPr dirty="0" sz="1100" spc="-6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и</a:t>
            </a:r>
            <a:r>
              <a:rPr dirty="0" sz="1100" spc="-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итерации</a:t>
            </a:r>
            <a:endParaRPr sz="1100">
              <a:latin typeface="Century Gothic"/>
              <a:cs typeface="Century Gothic"/>
            </a:endParaRPr>
          </a:p>
          <a:p>
            <a:pPr marL="168910" indent="-15621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168910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Кросплатформена</a:t>
            </a:r>
            <a:r>
              <a:rPr dirty="0" sz="1100" spc="35" b="1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разработка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704" y="1577339"/>
            <a:ext cx="1524762" cy="1524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28116" y="897636"/>
            <a:ext cx="7283450" cy="3333115"/>
            <a:chOff x="928116" y="897636"/>
            <a:chExt cx="7283450" cy="33331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6" y="897636"/>
              <a:ext cx="7283196" cy="333298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80897" y="950747"/>
              <a:ext cx="7182484" cy="3231515"/>
            </a:xfrm>
            <a:custGeom>
              <a:avLst/>
              <a:gdLst/>
              <a:ahLst/>
              <a:cxnLst/>
              <a:rect l="l" t="t" r="r" b="b"/>
              <a:pathLst>
                <a:path w="7182484" h="3231515">
                  <a:moveTo>
                    <a:pt x="7182231" y="0"/>
                  </a:moveTo>
                  <a:lnTo>
                    <a:pt x="0" y="0"/>
                  </a:lnTo>
                  <a:lnTo>
                    <a:pt x="0" y="3231006"/>
                  </a:lnTo>
                  <a:lnTo>
                    <a:pt x="7182231" y="3231006"/>
                  </a:lnTo>
                  <a:lnTo>
                    <a:pt x="7182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85850" y="1058760"/>
              <a:ext cx="6972300" cy="3026410"/>
            </a:xfrm>
            <a:custGeom>
              <a:avLst/>
              <a:gdLst/>
              <a:ahLst/>
              <a:cxnLst/>
              <a:rect l="l" t="t" r="r" b="b"/>
              <a:pathLst>
                <a:path w="6972300" h="3026410">
                  <a:moveTo>
                    <a:pt x="0" y="3026029"/>
                  </a:moveTo>
                  <a:lnTo>
                    <a:pt x="6972300" y="3026029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3026029"/>
                  </a:lnTo>
                  <a:close/>
                </a:path>
              </a:pathLst>
            </a:custGeom>
            <a:ln w="952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51910" y="950849"/>
              <a:ext cx="1440180" cy="548640"/>
            </a:xfrm>
            <a:custGeom>
              <a:avLst/>
              <a:gdLst/>
              <a:ahLst/>
              <a:cxnLst/>
              <a:rect l="l" t="t" r="r" b="b"/>
              <a:pathLst>
                <a:path w="1440179" h="548640">
                  <a:moveTo>
                    <a:pt x="1440180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440180" y="548639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37635" y="950849"/>
              <a:ext cx="1268730" cy="462280"/>
            </a:xfrm>
            <a:custGeom>
              <a:avLst/>
              <a:gdLst/>
              <a:ahLst/>
              <a:cxnLst/>
              <a:rect l="l" t="t" r="r" b="b"/>
              <a:pathLst>
                <a:path w="1268729" h="462280">
                  <a:moveTo>
                    <a:pt x="0" y="0"/>
                  </a:moveTo>
                  <a:lnTo>
                    <a:pt x="0" y="459486"/>
                  </a:lnTo>
                </a:path>
                <a:path w="1268729" h="462280">
                  <a:moveTo>
                    <a:pt x="1268729" y="0"/>
                  </a:moveTo>
                  <a:lnTo>
                    <a:pt x="1268729" y="459486"/>
                  </a:lnTo>
                </a:path>
                <a:path w="1268729" h="462280">
                  <a:moveTo>
                    <a:pt x="0" y="461899"/>
                  </a:moveTo>
                  <a:lnTo>
                    <a:pt x="1268729" y="46189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18890" y="2227833"/>
            <a:ext cx="1505585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20" b="0">
                <a:solidFill>
                  <a:srgbClr val="252525"/>
                </a:solidFill>
                <a:latin typeface="Century Gothic"/>
                <a:cs typeface="Century Gothic"/>
              </a:rPr>
              <a:t>Demo</a:t>
            </a:r>
            <a:endParaRPr sz="3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2025-05-16T13:12:29Z</dcterms:created>
  <dcterms:modified xsi:type="dcterms:W3CDTF">2025-05-16T13:12:29Z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2025-05-16T00:00:00Z</vt:filetime>
  </property>
  <property fmtid="{D5CDD505-2E9C-101B-9397-08002B2CF9AE}" pid="3" name="LastSaved">
    <vt:filetime>2025-05-16T00:00:00Z</vt:filetime>
  </property>
  <property fmtid="{D5CDD505-2E9C-101B-9397-08002B2CF9AE}" pid="4" name="Producer">
    <vt:lpwstr>3-Heights(TM) PDF Security Shell 4.8.25.2 (http://www.pdf-tools.com)</vt:lpwstr>
  </property>
</Properties>
</file>