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7" r:id="rId2"/>
    <p:sldId id="267" r:id="rId3"/>
    <p:sldId id="258" r:id="rId4"/>
    <p:sldId id="259" r:id="rId5"/>
    <p:sldId id="263" r:id="rId6"/>
    <p:sldId id="264" r:id="rId7"/>
    <p:sldId id="262" r:id="rId8"/>
    <p:sldId id="265" r:id="rId9"/>
    <p:sldId id="260" r:id="rId10"/>
    <p:sldId id="261" r:id="rId11"/>
    <p:sldId id="266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9" r:id="rId23"/>
    <p:sldId id="280" r:id="rId24"/>
    <p:sldId id="281" r:id="rId25"/>
    <p:sldId id="282" r:id="rId26"/>
    <p:sldId id="283" r:id="rId27"/>
    <p:sldId id="284" r:id="rId28"/>
    <p:sldId id="285" r:id="rId29"/>
    <p:sldId id="286" r:id="rId30"/>
    <p:sldId id="287" r:id="rId31"/>
    <p:sldId id="288" r:id="rId32"/>
    <p:sldId id="289" r:id="rId33"/>
    <p:sldId id="290" r:id="rId34"/>
    <p:sldId id="291" r:id="rId35"/>
    <p:sldId id="292" r:id="rId36"/>
    <p:sldId id="293" r:id="rId37"/>
    <p:sldId id="294" r:id="rId38"/>
    <p:sldId id="295" r:id="rId39"/>
    <p:sldId id="296" r:id="rId40"/>
    <p:sldId id="297" r:id="rId41"/>
    <p:sldId id="298" r:id="rId42"/>
    <p:sldId id="301" r:id="rId43"/>
    <p:sldId id="312" r:id="rId44"/>
    <p:sldId id="302" r:id="rId45"/>
    <p:sldId id="303" r:id="rId46"/>
    <p:sldId id="304" r:id="rId47"/>
    <p:sldId id="306" r:id="rId48"/>
    <p:sldId id="305" r:id="rId49"/>
    <p:sldId id="308" r:id="rId50"/>
    <p:sldId id="309" r:id="rId51"/>
    <p:sldId id="307" r:id="rId52"/>
    <p:sldId id="310" r:id="rId53"/>
    <p:sldId id="311" r:id="rId54"/>
    <p:sldId id="256" r:id="rId5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C0000"/>
    <a:srgbClr val="90C226"/>
    <a:srgbClr val="FF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72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5.xlsx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6.xlsx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Наивен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Sheet1!$A$2:$A$7</c:f>
              <c:numCache>
                <c:formatCode>General</c:formatCode>
                <c:ptCount val="6"/>
                <c:pt idx="0">
                  <c:v>1000</c:v>
                </c:pt>
                <c:pt idx="1">
                  <c:v>10000</c:v>
                </c:pt>
                <c:pt idx="2">
                  <c:v>100000</c:v>
                </c:pt>
                <c:pt idx="3">
                  <c:v>1000000</c:v>
                </c:pt>
                <c:pt idx="4">
                  <c:v>10000000</c:v>
                </c:pt>
                <c:pt idx="5">
                  <c:v>100000000</c:v>
                </c:pt>
              </c:numCache>
            </c:numRef>
          </c:cat>
          <c:val>
            <c:numRef>
              <c:f>Sheet1!$B$2:$B$7</c:f>
              <c:numCache>
                <c:formatCode>General</c:formatCode>
                <c:ptCount val="6"/>
                <c:pt idx="0">
                  <c:v>0</c:v>
                </c:pt>
                <c:pt idx="1">
                  <c:v>24</c:v>
                </c:pt>
                <c:pt idx="2">
                  <c:v>2376</c:v>
                </c:pt>
                <c:pt idx="3">
                  <c:v>237700</c:v>
                </c:pt>
                <c:pt idx="4">
                  <c:v>23760000</c:v>
                </c:pt>
                <c:pt idx="5">
                  <c:v>2332800000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7EF8-4EC6-A8E8-9F1010CFA13F}"/>
            </c:ext>
          </c:extLst>
        </c:ser>
        <c:dLbls>
          <c:dLblPos val="t"/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-804582912"/>
        <c:axId val="-804581280"/>
      </c:lineChart>
      <c:catAx>
        <c:axId val="-80458291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804581280"/>
        <c:crosses val="autoZero"/>
        <c:auto val="1"/>
        <c:lblAlgn val="ctr"/>
        <c:lblOffset val="100"/>
        <c:noMultiLvlLbl val="0"/>
      </c:catAx>
      <c:valAx>
        <c:axId val="-80458128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80458291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Двоично търсене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Sheet1!$A$2:$A$7</c:f>
              <c:numCache>
                <c:formatCode>General</c:formatCode>
                <c:ptCount val="6"/>
                <c:pt idx="0">
                  <c:v>1000</c:v>
                </c:pt>
                <c:pt idx="1">
                  <c:v>10000</c:v>
                </c:pt>
                <c:pt idx="2">
                  <c:v>100000</c:v>
                </c:pt>
                <c:pt idx="3">
                  <c:v>1000000</c:v>
                </c:pt>
                <c:pt idx="4">
                  <c:v>10000000</c:v>
                </c:pt>
                <c:pt idx="5">
                  <c:v>100000000</c:v>
                </c:pt>
              </c:numCache>
            </c:numRef>
          </c:cat>
          <c:val>
            <c:numRef>
              <c:f>Sheet1!$B$2:$B$7</c:f>
              <c:numCache>
                <c:formatCode>General</c:formatCode>
                <c:ptCount val="6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26</c:v>
                </c:pt>
                <c:pt idx="4">
                  <c:v>278</c:v>
                </c:pt>
                <c:pt idx="5">
                  <c:v>2998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6341-4863-B0BF-F93622AA2B75}"/>
            </c:ext>
          </c:extLst>
        </c:ser>
        <c:dLbls>
          <c:dLblPos val="t"/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-804585632"/>
        <c:axId val="-804595968"/>
      </c:lineChart>
      <c:catAx>
        <c:axId val="-80458563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804595968"/>
        <c:crosses val="autoZero"/>
        <c:auto val="1"/>
        <c:lblAlgn val="ctr"/>
        <c:lblOffset val="100"/>
        <c:noMultiLvlLbl val="0"/>
      </c:catAx>
      <c:valAx>
        <c:axId val="-80459596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80458563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Хитро 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Sheet1!$A$2:$A$7</c:f>
              <c:numCache>
                <c:formatCode>General</c:formatCode>
                <c:ptCount val="6"/>
                <c:pt idx="0">
                  <c:v>1000</c:v>
                </c:pt>
                <c:pt idx="1">
                  <c:v>10000</c:v>
                </c:pt>
                <c:pt idx="2">
                  <c:v>100000</c:v>
                </c:pt>
                <c:pt idx="3">
                  <c:v>1000000</c:v>
                </c:pt>
                <c:pt idx="4">
                  <c:v>10000000</c:v>
                </c:pt>
                <c:pt idx="5">
                  <c:v>100000000</c:v>
                </c:pt>
              </c:numCache>
            </c:numRef>
          </c:cat>
          <c:val>
            <c:numRef>
              <c:f>Sheet1!$B$2:$B$7</c:f>
              <c:numCache>
                <c:formatCode>General</c:formatCode>
                <c:ptCount val="6"/>
                <c:pt idx="0">
                  <c:v>0</c:v>
                </c:pt>
                <c:pt idx="1">
                  <c:v>0</c:v>
                </c:pt>
                <c:pt idx="2">
                  <c:v>1</c:v>
                </c:pt>
                <c:pt idx="3">
                  <c:v>4</c:v>
                </c:pt>
                <c:pt idx="4">
                  <c:v>35</c:v>
                </c:pt>
                <c:pt idx="5">
                  <c:v>82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8019-4935-BB85-12D9F0E32470}"/>
            </c:ext>
          </c:extLst>
        </c:ser>
        <c:dLbls>
          <c:dLblPos val="t"/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-804587808"/>
        <c:axId val="-804595424"/>
      </c:lineChart>
      <c:catAx>
        <c:axId val="-8045878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804595424"/>
        <c:crosses val="autoZero"/>
        <c:auto val="1"/>
        <c:lblAlgn val="ctr"/>
        <c:lblOffset val="100"/>
        <c:noMultiLvlLbl val="0"/>
      </c:catAx>
      <c:valAx>
        <c:axId val="-80459542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80458780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Наивен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Sheet1!$A$2:$A$7</c:f>
              <c:numCache>
                <c:formatCode>General</c:formatCode>
                <c:ptCount val="6"/>
                <c:pt idx="0">
                  <c:v>1000</c:v>
                </c:pt>
                <c:pt idx="1">
                  <c:v>10000</c:v>
                </c:pt>
                <c:pt idx="2">
                  <c:v>100000</c:v>
                </c:pt>
                <c:pt idx="3">
                  <c:v>1000000</c:v>
                </c:pt>
                <c:pt idx="4">
                  <c:v>10000000</c:v>
                </c:pt>
                <c:pt idx="5">
                  <c:v>100000000</c:v>
                </c:pt>
              </c:numCache>
            </c:numRef>
          </c:cat>
          <c:val>
            <c:numRef>
              <c:f>Sheet1!$B$2:$B$7</c:f>
              <c:numCache>
                <c:formatCode>General</c:formatCode>
                <c:ptCount val="6"/>
                <c:pt idx="0">
                  <c:v>0</c:v>
                </c:pt>
                <c:pt idx="1">
                  <c:v>24</c:v>
                </c:pt>
                <c:pt idx="2">
                  <c:v>2376</c:v>
                </c:pt>
                <c:pt idx="3">
                  <c:v>237700</c:v>
                </c:pt>
                <c:pt idx="4">
                  <c:v>23760000</c:v>
                </c:pt>
                <c:pt idx="5">
                  <c:v>2332800000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5A7A-4F97-8CD1-B217904E4E6D}"/>
            </c:ext>
          </c:extLst>
        </c:ser>
        <c:dLbls>
          <c:dLblPos val="t"/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-804587264"/>
        <c:axId val="-1155672032"/>
      </c:lineChart>
      <c:catAx>
        <c:axId val="-80458726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1155672032"/>
        <c:crosses val="autoZero"/>
        <c:auto val="1"/>
        <c:lblAlgn val="ctr"/>
        <c:lblOffset val="100"/>
        <c:noMultiLvlLbl val="0"/>
      </c:catAx>
      <c:valAx>
        <c:axId val="-115567203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80458726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Хитро 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Sheet1!$A$2:$A$7</c:f>
              <c:numCache>
                <c:formatCode>General</c:formatCode>
                <c:ptCount val="6"/>
                <c:pt idx="0">
                  <c:v>1000</c:v>
                </c:pt>
                <c:pt idx="1">
                  <c:v>10000</c:v>
                </c:pt>
                <c:pt idx="2">
                  <c:v>100000</c:v>
                </c:pt>
                <c:pt idx="3">
                  <c:v>1000000</c:v>
                </c:pt>
                <c:pt idx="4">
                  <c:v>10000000</c:v>
                </c:pt>
                <c:pt idx="5">
                  <c:v>100000000</c:v>
                </c:pt>
              </c:numCache>
            </c:numRef>
          </c:cat>
          <c:val>
            <c:numRef>
              <c:f>Sheet1!$B$2:$B$7</c:f>
              <c:numCache>
                <c:formatCode>General</c:formatCode>
                <c:ptCount val="6"/>
                <c:pt idx="0">
                  <c:v>0</c:v>
                </c:pt>
                <c:pt idx="1">
                  <c:v>0</c:v>
                </c:pt>
                <c:pt idx="2">
                  <c:v>1</c:v>
                </c:pt>
                <c:pt idx="3">
                  <c:v>4</c:v>
                </c:pt>
                <c:pt idx="4">
                  <c:v>35</c:v>
                </c:pt>
                <c:pt idx="5">
                  <c:v>82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8E01-4D2D-A61D-2387107C5A09}"/>
            </c:ext>
          </c:extLst>
        </c:ser>
        <c:dLbls>
          <c:dLblPos val="t"/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-1155668768"/>
        <c:axId val="-1155668224"/>
      </c:lineChart>
      <c:catAx>
        <c:axId val="-115566876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1155668224"/>
        <c:crosses val="autoZero"/>
        <c:auto val="1"/>
        <c:lblAlgn val="ctr"/>
        <c:lblOffset val="100"/>
        <c:noMultiLvlLbl val="0"/>
      </c:catAx>
      <c:valAx>
        <c:axId val="-115566822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115566876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Двоично търсене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Sheet1!$A$2:$A$7</c:f>
              <c:numCache>
                <c:formatCode>General</c:formatCode>
                <c:ptCount val="6"/>
                <c:pt idx="0">
                  <c:v>1000</c:v>
                </c:pt>
                <c:pt idx="1">
                  <c:v>10000</c:v>
                </c:pt>
                <c:pt idx="2">
                  <c:v>100000</c:v>
                </c:pt>
                <c:pt idx="3">
                  <c:v>1000000</c:v>
                </c:pt>
                <c:pt idx="4">
                  <c:v>10000000</c:v>
                </c:pt>
                <c:pt idx="5">
                  <c:v>100000000</c:v>
                </c:pt>
              </c:numCache>
            </c:numRef>
          </c:cat>
          <c:val>
            <c:numRef>
              <c:f>Sheet1!$B$2:$B$7</c:f>
              <c:numCache>
                <c:formatCode>General</c:formatCode>
                <c:ptCount val="6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26</c:v>
                </c:pt>
                <c:pt idx="4">
                  <c:v>278</c:v>
                </c:pt>
                <c:pt idx="5">
                  <c:v>2998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97E8-4309-9C61-C97769E389F3}"/>
            </c:ext>
          </c:extLst>
        </c:ser>
        <c:dLbls>
          <c:dLblPos val="t"/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-1155663328"/>
        <c:axId val="-1155662784"/>
      </c:lineChart>
      <c:catAx>
        <c:axId val="-115566332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1155662784"/>
        <c:crosses val="autoZero"/>
        <c:auto val="1"/>
        <c:lblAlgn val="ctr"/>
        <c:lblOffset val="100"/>
        <c:noMultiLvlLbl val="0"/>
      </c:catAx>
      <c:valAx>
        <c:axId val="-115566278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115566332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bg-BG" dirty="0"/>
              <a:t>Сравнение м/у хитрото</a:t>
            </a:r>
            <a:r>
              <a:rPr lang="bg-BG" baseline="0" dirty="0"/>
              <a:t> решение и това с </a:t>
            </a:r>
            <a:r>
              <a:rPr lang="bg-BG" dirty="0"/>
              <a:t>двоичното търсене</a:t>
            </a:r>
            <a:endParaRPr lang="en-US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Sheet1!$C$1</c:f>
              <c:strCache>
                <c:ptCount val="1"/>
                <c:pt idx="0">
                  <c:v>Двоично търсене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dLbls>
            <c:dLbl>
              <c:idx val="0"/>
              <c:layout>
                <c:manualLayout>
                  <c:x val="-3.9353736811786291E-2"/>
                  <c:y val="-3.7872070930968969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158D-4E21-8B8F-F4CA72C7CA1F}"/>
                </c:ext>
              </c:extLst>
            </c:dLbl>
            <c:dLbl>
              <c:idx val="1"/>
              <c:layout>
                <c:manualLayout>
                  <c:x val="6.4449731466237536E-3"/>
                  <c:y val="-3.2805573147561655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58D-4E21-8B8F-F4CA72C7CA1F}"/>
                </c:ext>
              </c:extLst>
            </c:dLbl>
            <c:dLbl>
              <c:idx val="2"/>
              <c:layout>
                <c:manualLayout>
                  <c:x val="1.3831861849593174E-2"/>
                  <c:y val="-3.787207093096906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158D-4E21-8B8F-F4CA72C7CA1F}"/>
                </c:ext>
              </c:extLst>
            </c:dLbl>
            <c:dLbl>
              <c:idx val="3"/>
              <c:layout>
                <c:manualLayout>
                  <c:x val="-1.1450259134383363E-3"/>
                  <c:y val="-3.5338822039265264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158D-4E21-8B8F-F4CA72C7CA1F}"/>
                </c:ext>
              </c:extLst>
            </c:dLbl>
            <c:dLbl>
              <c:idx val="4"/>
              <c:layout>
                <c:manualLayout>
                  <c:x val="-4.7146846228941081E-2"/>
                  <c:y val="-7.3337555414819511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158D-4E21-8B8F-F4CA72C7CA1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Sheet1!$A$2:$A$7</c:f>
              <c:numCache>
                <c:formatCode>General</c:formatCode>
                <c:ptCount val="6"/>
                <c:pt idx="0">
                  <c:v>1000</c:v>
                </c:pt>
                <c:pt idx="1">
                  <c:v>10000</c:v>
                </c:pt>
                <c:pt idx="2">
                  <c:v>100000</c:v>
                </c:pt>
                <c:pt idx="3">
                  <c:v>1000000</c:v>
                </c:pt>
                <c:pt idx="4">
                  <c:v>10000000</c:v>
                </c:pt>
                <c:pt idx="5">
                  <c:v>100000000</c:v>
                </c:pt>
              </c:numCache>
            </c:numRef>
          </c:cat>
          <c:val>
            <c:numRef>
              <c:f>Sheet1!$C$2:$C$7</c:f>
              <c:numCache>
                <c:formatCode>General</c:formatCode>
                <c:ptCount val="6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26</c:v>
                </c:pt>
                <c:pt idx="4">
                  <c:v>278</c:v>
                </c:pt>
                <c:pt idx="5">
                  <c:v>2998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5-158D-4E21-8B8F-F4CA72C7CA1F}"/>
            </c:ext>
          </c:extLst>
        </c:ser>
        <c:ser>
          <c:idx val="1"/>
          <c:order val="1"/>
          <c:tx>
            <c:strRef>
              <c:f>Sheet1!$D$1</c:f>
              <c:strCache>
                <c:ptCount val="1"/>
                <c:pt idx="0">
                  <c:v>Хитро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dLbls>
            <c:dLbl>
              <c:idx val="0"/>
              <c:layout>
                <c:manualLayout>
                  <c:x val="1.9741372811968614E-2"/>
                  <c:y val="-3.7872070930968969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158D-4E21-8B8F-F4CA72C7CA1F}"/>
                </c:ext>
              </c:extLst>
            </c:dLbl>
            <c:dLbl>
              <c:idx val="1"/>
              <c:layout>
                <c:manualLayout>
                  <c:x val="-3.49216035900047E-2"/>
                  <c:y val="-3.027232425585823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158D-4E21-8B8F-F4CA72C7CA1F}"/>
                </c:ext>
              </c:extLst>
            </c:dLbl>
            <c:dLbl>
              <c:idx val="2"/>
              <c:layout>
                <c:manualLayout>
                  <c:x val="-3.7876359071192391E-2"/>
                  <c:y val="-3.787207093096906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158D-4E21-8B8F-F4CA72C7CA1F}"/>
                </c:ext>
              </c:extLst>
            </c:dLbl>
            <c:dLbl>
              <c:idx val="3"/>
              <c:layout>
                <c:manualLayout>
                  <c:x val="-4.6740625514755628E-2"/>
                  <c:y val="-4.5471817606079892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158D-4E21-8B8F-F4CA72C7CA1F}"/>
                </c:ext>
              </c:extLst>
            </c:dLbl>
            <c:dLbl>
              <c:idx val="4"/>
              <c:layout>
                <c:manualLayout>
                  <c:x val="-8.5319146164077025E-3"/>
                  <c:y val="-3.027232425585823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158D-4E21-8B8F-F4CA72C7CA1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Sheet1!$A$2:$A$7</c:f>
              <c:numCache>
                <c:formatCode>General</c:formatCode>
                <c:ptCount val="6"/>
                <c:pt idx="0">
                  <c:v>1000</c:v>
                </c:pt>
                <c:pt idx="1">
                  <c:v>10000</c:v>
                </c:pt>
                <c:pt idx="2">
                  <c:v>100000</c:v>
                </c:pt>
                <c:pt idx="3">
                  <c:v>1000000</c:v>
                </c:pt>
                <c:pt idx="4">
                  <c:v>10000000</c:v>
                </c:pt>
                <c:pt idx="5">
                  <c:v>100000000</c:v>
                </c:pt>
              </c:numCache>
            </c:numRef>
          </c:cat>
          <c:val>
            <c:numRef>
              <c:f>Sheet1!$D$2:$D$7</c:f>
              <c:numCache>
                <c:formatCode>General</c:formatCode>
                <c:ptCount val="6"/>
                <c:pt idx="0">
                  <c:v>0</c:v>
                </c:pt>
                <c:pt idx="1">
                  <c:v>0</c:v>
                </c:pt>
                <c:pt idx="2">
                  <c:v>1</c:v>
                </c:pt>
                <c:pt idx="3">
                  <c:v>4</c:v>
                </c:pt>
                <c:pt idx="4">
                  <c:v>35</c:v>
                </c:pt>
                <c:pt idx="5">
                  <c:v>82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B-158D-4E21-8B8F-F4CA72C7CA1F}"/>
            </c:ext>
          </c:extLst>
        </c:ser>
        <c:dLbls>
          <c:dLblPos val="t"/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-1155871840"/>
        <c:axId val="-793682512"/>
      </c:lineChart>
      <c:catAx>
        <c:axId val="-115587184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793682512"/>
        <c:crosses val="autoZero"/>
        <c:auto val="1"/>
        <c:lblAlgn val="ctr"/>
        <c:lblOffset val="100"/>
        <c:noMultiLvlLbl val="0"/>
      </c:catAx>
      <c:valAx>
        <c:axId val="-79368251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1155871840"/>
        <c:crosses val="autoZero"/>
        <c:crossBetween val="between"/>
      </c:valAx>
      <c:dTable>
        <c:showHorzBorder val="1"/>
        <c:showVertBorder val="1"/>
        <c:showOutline val="1"/>
        <c:showKeys val="1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</c:dTable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push dir="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push dir="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  <p:transition spd="slow">
    <p:push dir="u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push dir="u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  <p:transition spd="slow">
    <p:push dir="u"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push dir="u"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10/15/2018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push dir="u"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push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push dir="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push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10/15/2018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push dir="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10/15/2018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push dir="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10/15/2018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push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10/15/2018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push dir="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10/15/2018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push dir="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10/15/2018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push dir="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10/15/2018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ransition spd="slow">
    <p:push dir="u"/>
  </p:transition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en.wikipedia.org/wiki/Time_complexity#Table_of_common_time_complexities" TargetMode="External"/><Relationship Id="rId2" Type="http://schemas.openxmlformats.org/officeDocument/2006/relationships/hyperlink" Target="https://en.wikipedia.org/wiki/Big_O_notation#Orders_of_common_functions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hyperlink" Target="http://www.souravsengupta.com/cds2016/lectures/Complexity_Cheatsheet.pdf" TargetMode="Externa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en.wikipedia.org/wiki/Time_complexity#Table_of_common_time_complexities" TargetMode="External"/><Relationship Id="rId2" Type="http://schemas.openxmlformats.org/officeDocument/2006/relationships/hyperlink" Target="https://en.wikipedia.org/wiki/Big_O_notation#Orders_of_common_functions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.png"/><Relationship Id="rId4" Type="http://schemas.openxmlformats.org/officeDocument/2006/relationships/hyperlink" Target="http://www.souravsengupta.com/cds2016/lectures/Complexity_Cheatsheet.pdf" TargetMode="Externa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5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5.xml"/><Relationship Id="rId4" Type="http://schemas.openxmlformats.org/officeDocument/2006/relationships/chart" Target="../charts/char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3485" y="1864207"/>
            <a:ext cx="7766936" cy="1646302"/>
          </a:xfrm>
        </p:spPr>
        <p:txBody>
          <a:bodyPr/>
          <a:lstStyle/>
          <a:p>
            <a:r>
              <a:rPr lang="bg-BG" sz="7200" dirty="0"/>
              <a:t>ДАА – практикум</a:t>
            </a:r>
            <a:endParaRPr lang="en-US" sz="72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3485" y="3510506"/>
            <a:ext cx="7766936" cy="1096899"/>
          </a:xfrm>
        </p:spPr>
        <p:txBody>
          <a:bodyPr>
            <a:normAutofit/>
          </a:bodyPr>
          <a:lstStyle/>
          <a:p>
            <a:r>
              <a:rPr lang="bg-BG" sz="2800" dirty="0"/>
              <a:t>(Дизайн и анализ на алгоритми - практикум)</a:t>
            </a:r>
            <a:endParaRPr lang="en-US" sz="2800" dirty="0"/>
          </a:p>
        </p:txBody>
      </p:sp>
      <p:sp>
        <p:nvSpPr>
          <p:cNvPr id="5" name="Subtitle 2"/>
          <p:cNvSpPr txBox="1">
            <a:spLocks/>
          </p:cNvSpPr>
          <p:nvPr/>
        </p:nvSpPr>
        <p:spPr>
          <a:xfrm>
            <a:off x="1943485" y="5756862"/>
            <a:ext cx="7123242" cy="830687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85000" lnSpcReduction="20000"/>
          </a:bodyPr>
          <a:lstStyle>
            <a:lvl1pPr marL="0" indent="0" algn="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bg-BG" sz="2800" dirty="0"/>
              <a:t>Изготвил: Иван Камбуров</a:t>
            </a:r>
          </a:p>
          <a:p>
            <a:r>
              <a:rPr lang="en-US" sz="2800" dirty="0"/>
              <a:t>ivankamburov96@gmail.com</a:t>
            </a:r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687874447"/>
      </p:ext>
    </p:extLst>
  </p:cSld>
  <p:clrMapOvr>
    <a:masterClrMapping/>
  </p:clrMapOvr>
  <p:transition spd="slow">
    <p:push dir="u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266700"/>
            <a:ext cx="8596668" cy="762000"/>
          </a:xfrm>
        </p:spPr>
        <p:txBody>
          <a:bodyPr>
            <a:normAutofit/>
          </a:bodyPr>
          <a:lstStyle/>
          <a:p>
            <a:r>
              <a:rPr lang="bg-BG" sz="4400" dirty="0"/>
              <a:t>По-общо сравнение</a:t>
            </a:r>
            <a:endParaRPr lang="en-US" sz="4400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3467211069"/>
              </p:ext>
            </p:extLst>
          </p:nvPr>
        </p:nvGraphicFramePr>
        <p:xfrm>
          <a:off x="677334" y="4423571"/>
          <a:ext cx="7803196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1474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2773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9154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0584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6586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8016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417319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bg-BG" dirty="0"/>
                        <a:t>1000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bg-BG" dirty="0"/>
                        <a:t>10000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bg-BG" dirty="0"/>
                        <a:t>100000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bg-BG" dirty="0"/>
                        <a:t>1000000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bg-BG" dirty="0"/>
                        <a:t>10000000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bg-BG" dirty="0"/>
                        <a:t>100000000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bg-BG" dirty="0">
                          <a:solidFill>
                            <a:schemeClr val="bg1"/>
                          </a:solidFill>
                        </a:rPr>
                        <a:t>Наивно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90C22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bg-BG" dirty="0"/>
                        <a:t>0.000</a:t>
                      </a:r>
                      <a:r>
                        <a:rPr lang="en-US" dirty="0"/>
                        <a:t>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0.024s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2.376s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237.700s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6.6h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27d*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bg-BG" dirty="0">
                          <a:solidFill>
                            <a:schemeClr val="bg1"/>
                          </a:solidFill>
                        </a:rPr>
                        <a:t>Двоично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90C22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0.000s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0.001s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0.002s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0.026s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0.278s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2.998s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bg-BG" dirty="0">
                          <a:solidFill>
                            <a:schemeClr val="bg1"/>
                          </a:solidFill>
                        </a:rPr>
                        <a:t>Хитро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90C22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0.000s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0.000s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0.001s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0.004s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0.035s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0.082s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pSp>
        <p:nvGrpSpPr>
          <p:cNvPr id="13" name="Group 12"/>
          <p:cNvGrpSpPr/>
          <p:nvPr/>
        </p:nvGrpSpPr>
        <p:grpSpPr>
          <a:xfrm>
            <a:off x="677334" y="1028700"/>
            <a:ext cx="5158793" cy="3174642"/>
            <a:chOff x="1978100" y="3052293"/>
            <a:chExt cx="5158793" cy="3174642"/>
          </a:xfrm>
        </p:grpSpPr>
        <p:pic>
          <p:nvPicPr>
            <p:cNvPr id="8" name="Picture 7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978100" y="3052293"/>
              <a:ext cx="5158793" cy="3174642"/>
            </a:xfrm>
            <a:prstGeom prst="rect">
              <a:avLst/>
            </a:prstGeom>
          </p:spPr>
        </p:pic>
        <p:sp>
          <p:nvSpPr>
            <p:cNvPr id="10" name="TextBox 9"/>
            <p:cNvSpPr txBox="1"/>
            <p:nvPr/>
          </p:nvSpPr>
          <p:spPr>
            <a:xfrm>
              <a:off x="6078828" y="3644722"/>
              <a:ext cx="52803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solidFill>
                    <a:srgbClr val="C00000"/>
                  </a:solidFill>
                  <a:effectLst>
                    <a:outerShdw blurRad="50800" dist="38100" dir="2700000" algn="tl" rotWithShape="0">
                      <a:prstClr val="black">
                        <a:alpha val="40000"/>
                      </a:prstClr>
                    </a:outerShdw>
                  </a:effectLst>
                </a:rPr>
                <a:t>n</a:t>
              </a:r>
              <a:r>
                <a:rPr lang="en-US" baseline="30000" dirty="0">
                  <a:solidFill>
                    <a:srgbClr val="C00000"/>
                  </a:solidFill>
                  <a:effectLst>
                    <a:outerShdw blurRad="50800" dist="38100" dir="2700000" algn="tl" rotWithShape="0">
                      <a:prstClr val="black">
                        <a:alpha val="40000"/>
                      </a:prstClr>
                    </a:outerShdw>
                  </a:effectLst>
                </a:rPr>
                <a:t>2</a:t>
              </a: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5824470" y="4935828"/>
              <a:ext cx="1036749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solidFill>
                    <a:srgbClr val="FFFF66"/>
                  </a:solidFill>
                  <a:effectLst>
                    <a:outerShdw blurRad="50800" dist="38100" dir="2700000" algn="tl" rotWithShape="0">
                      <a:prstClr val="black">
                        <a:alpha val="40000"/>
                      </a:prstClr>
                    </a:outerShdw>
                  </a:effectLst>
                </a:rPr>
                <a:t>n*log(n)</a:t>
              </a: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6606862" y="5581381"/>
              <a:ext cx="12165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solidFill>
                    <a:srgbClr val="92D050"/>
                  </a:solidFill>
                  <a:effectLst>
                    <a:outerShdw blurRad="50800" dist="38100" dir="2700000" algn="tl" rotWithShape="0">
                      <a:prstClr val="black">
                        <a:alpha val="40000"/>
                      </a:prstClr>
                    </a:outerShdw>
                  </a:effectLst>
                </a:rPr>
                <a:t>n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238331881"/>
      </p:ext>
    </p:extLst>
  </p:cSld>
  <p:clrMapOvr>
    <a:masterClrMapping/>
  </p:clrMapOvr>
  <p:transition spd="slow">
    <p:push dir="u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bg-BG" sz="4800" dirty="0"/>
              <a:t>Сложности на алгоритми</a:t>
            </a:r>
            <a:endParaRPr lang="en-US" sz="48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ru-RU" sz="2400" i="1" dirty="0"/>
                  <a:t>Big-O нотация. </a:t>
                </a:r>
                <a:endParaRPr lang="en-US" sz="2400" i="1" dirty="0"/>
              </a:p>
              <a:p>
                <a:pPr lvl="1"/>
                <a14:m>
                  <m:oMath xmlns:m="http://schemas.openxmlformats.org/officeDocument/2006/math">
                    <m:r>
                      <a:rPr lang="en-US" sz="2200" i="1">
                        <a:latin typeface="Cambria Math" panose="02040503050406030204" pitchFamily="18" charset="0"/>
                      </a:rPr>
                      <m:t>𝑂</m:t>
                    </m:r>
                    <m:d>
                      <m:dPr>
                        <m:ctrlPr>
                          <a:rPr lang="en-US" sz="22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200" i="1">
                            <a:latin typeface="Cambria Math" panose="02040503050406030204" pitchFamily="18" charset="0"/>
                          </a:rPr>
                          <m:t>𝑔</m:t>
                        </m:r>
                        <m:d>
                          <m:dPr>
                            <m:ctrlPr>
                              <a:rPr lang="en-US" sz="22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200" i="1">
                                <a:latin typeface="Cambria Math" panose="02040503050406030204" pitchFamily="18" charset="0"/>
                              </a:rPr>
                              <m:t>𝑛</m:t>
                            </m:r>
                          </m:e>
                        </m:d>
                      </m:e>
                    </m:d>
                    <m:r>
                      <a:rPr lang="en-US" sz="2200" i="1"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begChr m:val="{"/>
                        <m:endChr m:val="}"/>
                        <m:ctrlPr>
                          <a:rPr lang="en-US" sz="22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200" i="1">
                            <a:latin typeface="Cambria Math" panose="02040503050406030204" pitchFamily="18" charset="0"/>
                          </a:rPr>
                          <m:t>𝑓</m:t>
                        </m:r>
                        <m:d>
                          <m:dPr>
                            <m:ctrlPr>
                              <a:rPr lang="en-US" sz="22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200" i="1">
                                <a:latin typeface="Cambria Math" panose="02040503050406030204" pitchFamily="18" charset="0"/>
                              </a:rPr>
                              <m:t>𝑛</m:t>
                            </m:r>
                          </m:e>
                        </m:d>
                      </m:e>
                      <m:e>
                        <m:r>
                          <a:rPr lang="en-US" sz="22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∃</m:t>
                        </m:r>
                        <m:r>
                          <a:rPr lang="en-US" sz="22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𝑐</m:t>
                        </m:r>
                        <m:r>
                          <a:rPr lang="en-US" sz="22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&gt;0 ∃</m:t>
                        </m:r>
                        <m:r>
                          <a:rPr lang="en-US" sz="22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𝑛</m:t>
                        </m:r>
                        <m:r>
                          <a:rPr lang="en-US" sz="2200" i="1" baseline="-2500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0</m:t>
                        </m:r>
                        <m:r>
                          <a:rPr lang="en-US" sz="22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&gt;0: ∀</m:t>
                        </m:r>
                        <m:r>
                          <a:rPr lang="en-US" sz="22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𝑛</m:t>
                        </m:r>
                        <m:r>
                          <a:rPr lang="en-US" sz="22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≥</m:t>
                        </m:r>
                        <m:r>
                          <a:rPr lang="en-US" sz="22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𝑛</m:t>
                        </m:r>
                        <m:r>
                          <a:rPr lang="en-US" sz="2200" i="1" baseline="-2500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0</m:t>
                        </m:r>
                        <m:r>
                          <a:rPr lang="en-US" sz="22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:</m:t>
                        </m:r>
                        <m:r>
                          <a:rPr lang="en-US" sz="2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</m:t>
                        </m:r>
                        <m:r>
                          <a:rPr lang="en-US" sz="22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0≤</m:t>
                        </m:r>
                        <m:r>
                          <a:rPr lang="en-US" sz="22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𝑓</m:t>
                        </m:r>
                        <m:d>
                          <m:dPr>
                            <m:ctrlPr>
                              <a:rPr lang="en-US" sz="22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2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𝑛</m:t>
                            </m:r>
                          </m:e>
                        </m:d>
                        <m:r>
                          <a:rPr lang="en-US" sz="22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≤</m:t>
                        </m:r>
                        <m:r>
                          <a:rPr lang="en-US" sz="22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𝑐</m:t>
                        </m:r>
                        <m:r>
                          <a:rPr lang="en-US" sz="22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.</m:t>
                        </m:r>
                        <m:r>
                          <a:rPr lang="en-US" sz="22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𝑔</m:t>
                        </m:r>
                        <m:r>
                          <a:rPr lang="en-US" sz="22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(</m:t>
                        </m:r>
                        <m:r>
                          <a:rPr lang="en-US" sz="22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𝑛</m:t>
                        </m:r>
                        <m:r>
                          <a:rPr lang="en-US" sz="22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)</m:t>
                        </m:r>
                      </m:e>
                    </m:d>
                  </m:oMath>
                </a14:m>
                <a:endParaRPr lang="en-US" sz="2200" i="1" dirty="0"/>
              </a:p>
              <a:p>
                <a:pPr lvl="1"/>
                <a:r>
                  <a:rPr lang="bg-BG" sz="2200" i="1" dirty="0">
                    <a:hlinkClick r:id="rId2"/>
                  </a:rPr>
                  <a:t>Кратка табличка</a:t>
                </a:r>
                <a:endParaRPr lang="en-US" sz="2200" i="1" dirty="0"/>
              </a:p>
              <a:p>
                <a:r>
                  <a:rPr lang="ru-RU" sz="2400" i="1" dirty="0"/>
                  <a:t>Сложност по време.</a:t>
                </a:r>
              </a:p>
              <a:p>
                <a:pPr lvl="1"/>
                <a:r>
                  <a:rPr lang="ru-RU" sz="2200" i="1" dirty="0">
                    <a:hlinkClick r:id="rId3"/>
                  </a:rPr>
                  <a:t>Кратка табличка + примери</a:t>
                </a:r>
                <a:r>
                  <a:rPr lang="ru-RU" sz="2200" i="1" dirty="0"/>
                  <a:t> </a:t>
                </a:r>
              </a:p>
              <a:p>
                <a:r>
                  <a:rPr lang="ru-RU" sz="2400" i="1" dirty="0"/>
                  <a:t>Сложност по памет.</a:t>
                </a:r>
                <a:endParaRPr lang="en-US" sz="2200" dirty="0"/>
              </a:p>
              <a:p>
                <a:pPr>
                  <a:buFont typeface="Wingdings" panose="05000000000000000000" pitchFamily="2" charset="2"/>
                  <a:buChar char="v"/>
                </a:pPr>
                <a:r>
                  <a:rPr lang="en-US" sz="2400" i="1" dirty="0">
                    <a:hlinkClick r:id="rId4"/>
                  </a:rPr>
                  <a:t>Cheat sheet</a:t>
                </a:r>
                <a:endParaRPr lang="ru-RU" sz="2400" i="1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5"/>
                <a:stretch>
                  <a:fillRect l="-567" t="-125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8640266"/>
      </p:ext>
    </p:extLst>
  </p:cSld>
  <p:clrMapOvr>
    <a:masterClrMapping/>
  </p:clrMapOvr>
  <p:transition spd="slow">
    <p:push dir="u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29839" y="1455313"/>
            <a:ext cx="9673259" cy="2699139"/>
          </a:xfrm>
        </p:spPr>
        <p:txBody>
          <a:bodyPr/>
          <a:lstStyle/>
          <a:p>
            <a:pPr algn="ctr"/>
            <a:r>
              <a:rPr lang="bg-BG" sz="7200" dirty="0"/>
              <a:t>Алгоритми за сортиране</a:t>
            </a:r>
            <a:endParaRPr lang="en-US" sz="7200" dirty="0"/>
          </a:p>
        </p:txBody>
      </p:sp>
    </p:spTree>
    <p:extLst>
      <p:ext uri="{BB962C8B-B14F-4D97-AF65-F5344CB8AC3E}">
        <p14:creationId xmlns:p14="http://schemas.microsoft.com/office/powerpoint/2010/main" val="146685590"/>
      </p:ext>
    </p:extLst>
  </p:cSld>
  <p:clrMapOvr>
    <a:masterClrMapping/>
  </p:clrMapOvr>
  <p:transition spd="slow">
    <p:push dir="u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29839" y="1455313"/>
            <a:ext cx="9673259" cy="2699139"/>
          </a:xfrm>
        </p:spPr>
        <p:txBody>
          <a:bodyPr/>
          <a:lstStyle/>
          <a:p>
            <a:pPr algn="ctr"/>
            <a:r>
              <a:rPr lang="bg-BG" sz="7200" dirty="0"/>
              <a:t>Бавни сортировки </a:t>
            </a:r>
            <a:r>
              <a:rPr lang="en-US" sz="7200" dirty="0"/>
              <a:t>- O(n</a:t>
            </a:r>
            <a:r>
              <a:rPr lang="en-US" sz="7200" baseline="30000" dirty="0"/>
              <a:t>2</a:t>
            </a:r>
            <a:r>
              <a:rPr lang="en-US" sz="7200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679452194"/>
      </p:ext>
    </p:extLst>
  </p:cSld>
  <p:clrMapOvr>
    <a:masterClrMapping/>
  </p:clrMapOvr>
  <p:transition spd="slow">
    <p:push dir="u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bg-BG" sz="5400" dirty="0"/>
              <a:t>Бавни сортировки:</a:t>
            </a:r>
            <a:endParaRPr lang="en-US" sz="5400" dirty="0"/>
          </a:p>
        </p:txBody>
      </p:sp>
    </p:spTree>
    <p:extLst>
      <p:ext uri="{BB962C8B-B14F-4D97-AF65-F5344CB8AC3E}">
        <p14:creationId xmlns:p14="http://schemas.microsoft.com/office/powerpoint/2010/main" val="3441413379"/>
      </p:ext>
    </p:extLst>
  </p:cSld>
  <p:clrMapOvr>
    <a:masterClrMapping/>
  </p:clrMapOvr>
  <p:transition spd="slow">
    <p:push dir="u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bg-BG" sz="5400" dirty="0"/>
              <a:t>Бавни сортировки:</a:t>
            </a:r>
            <a:endParaRPr lang="en-US" sz="5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800" dirty="0"/>
              <a:t>Метод на мехурчето (Bubble Sort);</a:t>
            </a:r>
          </a:p>
        </p:txBody>
      </p:sp>
    </p:spTree>
    <p:extLst>
      <p:ext uri="{BB962C8B-B14F-4D97-AF65-F5344CB8AC3E}">
        <p14:creationId xmlns:p14="http://schemas.microsoft.com/office/powerpoint/2010/main" val="3924866923"/>
      </p:ext>
    </p:extLst>
  </p:cSld>
  <p:clrMapOvr>
    <a:masterClrMapping/>
  </p:clrMapOvr>
  <p:transition spd="slow">
    <p:push dir="u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bg-BG" sz="5400" dirty="0"/>
              <a:t>Бавни сортировки:</a:t>
            </a:r>
            <a:endParaRPr lang="en-US" sz="5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800" dirty="0"/>
              <a:t>Метод на мехурчето (Bubble Sort);</a:t>
            </a:r>
          </a:p>
          <a:p>
            <a:r>
              <a:rPr lang="ru-RU" sz="2800" dirty="0"/>
              <a:t>Метод на пряката селекция (Selection Sort);</a:t>
            </a:r>
          </a:p>
        </p:txBody>
      </p:sp>
    </p:spTree>
    <p:extLst>
      <p:ext uri="{BB962C8B-B14F-4D97-AF65-F5344CB8AC3E}">
        <p14:creationId xmlns:p14="http://schemas.microsoft.com/office/powerpoint/2010/main" val="1104588668"/>
      </p:ext>
    </p:extLst>
  </p:cSld>
  <p:clrMapOvr>
    <a:masterClrMapping/>
  </p:clrMapOvr>
  <p:transition spd="slow">
    <p:push dir="u"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bg-BG" sz="5400" dirty="0"/>
              <a:t>Бавни сортировки:</a:t>
            </a:r>
            <a:endParaRPr lang="en-US" sz="5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800" dirty="0"/>
              <a:t>Метод на мехурчето (Bubble Sort);</a:t>
            </a:r>
          </a:p>
          <a:p>
            <a:r>
              <a:rPr lang="ru-RU" sz="2800" dirty="0"/>
              <a:t>Метод на пряката селекция (Selection Sort);</a:t>
            </a:r>
          </a:p>
          <a:p>
            <a:r>
              <a:rPr lang="bg-BG" sz="2800" dirty="0"/>
              <a:t>Сортиране чрез вмъкване (</a:t>
            </a:r>
            <a:r>
              <a:rPr lang="en-US" sz="2800" dirty="0"/>
              <a:t>Insertion Sort)</a:t>
            </a:r>
            <a:r>
              <a:rPr lang="bg-BG" sz="2800" dirty="0"/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3112968180"/>
      </p:ext>
    </p:extLst>
  </p:cSld>
  <p:clrMapOvr>
    <a:masterClrMapping/>
  </p:clrMapOvr>
  <p:transition spd="slow">
    <p:push dir="u"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bg-BG" sz="5400" dirty="0"/>
              <a:t>Бавни сортировки:</a:t>
            </a:r>
            <a:endParaRPr lang="en-US" sz="5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800" dirty="0"/>
              <a:t>Метод на мехурчето (Bubble Sort);</a:t>
            </a:r>
          </a:p>
          <a:p>
            <a:r>
              <a:rPr lang="ru-RU" sz="2800" dirty="0"/>
              <a:t>Метод на пряката селекция (Selection Sort);</a:t>
            </a:r>
          </a:p>
          <a:p>
            <a:r>
              <a:rPr lang="bg-BG" sz="2800" dirty="0"/>
              <a:t>Сортиране чрез вмъкване (</a:t>
            </a:r>
            <a:r>
              <a:rPr lang="en-US" sz="2800" dirty="0"/>
              <a:t>Insertion Sort)</a:t>
            </a:r>
            <a:r>
              <a:rPr lang="bg-BG" sz="2800" dirty="0"/>
              <a:t>;</a:t>
            </a:r>
          </a:p>
          <a:p>
            <a:r>
              <a:rPr lang="en-US" sz="2800" dirty="0"/>
              <a:t>Gnome Sort (Stupid Sort)</a:t>
            </a:r>
            <a:r>
              <a:rPr lang="bg-BG" sz="2800" dirty="0"/>
              <a:t>;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570699400"/>
      </p:ext>
    </p:extLst>
  </p:cSld>
  <p:clrMapOvr>
    <a:masterClrMapping/>
  </p:clrMapOvr>
  <p:transition spd="slow">
    <p:push dir="u"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223233"/>
            <a:ext cx="8596668" cy="1550989"/>
          </a:xfrm>
        </p:spPr>
        <p:txBody>
          <a:bodyPr>
            <a:normAutofit fontScale="90000"/>
          </a:bodyPr>
          <a:lstStyle/>
          <a:p>
            <a:r>
              <a:rPr lang="ru-RU" sz="5400" dirty="0"/>
              <a:t>Метод на мехурчето </a:t>
            </a:r>
            <a:br>
              <a:rPr lang="en-US" sz="5400" dirty="0"/>
            </a:br>
            <a:r>
              <a:rPr lang="ru-RU" sz="5400" dirty="0"/>
              <a:t>(Bubble Sort</a:t>
            </a:r>
            <a:r>
              <a:rPr lang="en-US" sz="5400" dirty="0"/>
              <a:t>, </a:t>
            </a:r>
            <a:r>
              <a:rPr lang="en-US" sz="4800" dirty="0"/>
              <a:t>Sinking Sort</a:t>
            </a:r>
            <a:r>
              <a:rPr lang="ru-RU" sz="5400" dirty="0"/>
              <a:t>)</a:t>
            </a:r>
          </a:p>
        </p:txBody>
      </p:sp>
      <p:pic>
        <p:nvPicPr>
          <p:cNvPr id="1026" name="Picture 2" descr="Image result for bubble sort gif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7334" y="1774222"/>
            <a:ext cx="8367209" cy="47682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7811195"/>
      </p:ext>
    </p:extLst>
  </p:cSld>
  <p:clrMapOvr>
    <a:masterClrMapping/>
  </p:clrMapOvr>
  <p:transition spd="slow">
    <p:push dir="u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29839" y="1455313"/>
            <a:ext cx="9673259" cy="2699139"/>
          </a:xfrm>
        </p:spPr>
        <p:txBody>
          <a:bodyPr/>
          <a:lstStyle/>
          <a:p>
            <a:pPr algn="ctr"/>
            <a:r>
              <a:rPr lang="bg-BG" sz="7200" dirty="0"/>
              <a:t>Сложности на алгоритми</a:t>
            </a:r>
            <a:endParaRPr lang="en-US" sz="7200" dirty="0"/>
          </a:p>
        </p:txBody>
      </p:sp>
    </p:spTree>
    <p:extLst>
      <p:ext uri="{BB962C8B-B14F-4D97-AF65-F5344CB8AC3E}">
        <p14:creationId xmlns:p14="http://schemas.microsoft.com/office/powerpoint/2010/main" val="3598385039"/>
      </p:ext>
    </p:extLst>
  </p:cSld>
  <p:clrMapOvr>
    <a:masterClrMapping/>
  </p:clrMapOvr>
  <p:transition spd="slow">
    <p:push dir="u"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223233"/>
            <a:ext cx="8596668" cy="1550989"/>
          </a:xfrm>
        </p:spPr>
        <p:txBody>
          <a:bodyPr>
            <a:normAutofit fontScale="90000"/>
          </a:bodyPr>
          <a:lstStyle/>
          <a:p>
            <a:r>
              <a:rPr lang="ru-RU" sz="5400" dirty="0"/>
              <a:t>Метод на пряката селекция</a:t>
            </a:r>
            <a:r>
              <a:rPr lang="en-US" sz="5400" dirty="0"/>
              <a:t> </a:t>
            </a:r>
            <a:br>
              <a:rPr lang="en-US" sz="5400" dirty="0"/>
            </a:br>
            <a:r>
              <a:rPr lang="ru-RU" sz="5400" dirty="0"/>
              <a:t>(Selection Sort)</a:t>
            </a:r>
          </a:p>
        </p:txBody>
      </p:sp>
      <p:pic>
        <p:nvPicPr>
          <p:cNvPr id="2052" name="Picture 4" descr="Image result for selection sort gif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7334" y="1774222"/>
            <a:ext cx="8480205" cy="48326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79083445"/>
      </p:ext>
    </p:extLst>
  </p:cSld>
  <p:clrMapOvr>
    <a:masterClrMapping/>
  </p:clrMapOvr>
  <p:transition spd="slow">
    <p:push dir="u"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223233"/>
            <a:ext cx="8596668" cy="1550989"/>
          </a:xfrm>
        </p:spPr>
        <p:txBody>
          <a:bodyPr>
            <a:normAutofit fontScale="90000"/>
          </a:bodyPr>
          <a:lstStyle/>
          <a:p>
            <a:r>
              <a:rPr lang="bg-BG" sz="5400" dirty="0"/>
              <a:t>Сортиране чрез вмъкване </a:t>
            </a:r>
            <a:br>
              <a:rPr lang="en-US" sz="5400" dirty="0"/>
            </a:br>
            <a:r>
              <a:rPr lang="bg-BG" sz="5400" dirty="0"/>
              <a:t>(</a:t>
            </a:r>
            <a:r>
              <a:rPr lang="en-US" sz="5400" dirty="0"/>
              <a:t>Insertion Sort)</a:t>
            </a:r>
            <a:endParaRPr lang="ru-RU" sz="5400" dirty="0"/>
          </a:p>
        </p:txBody>
      </p:sp>
      <p:pic>
        <p:nvPicPr>
          <p:cNvPr id="3074" name="Picture 2" descr="Image result for insertion sort gif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7334" y="1774222"/>
            <a:ext cx="8480206" cy="48326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44478400"/>
      </p:ext>
    </p:extLst>
  </p:cSld>
  <p:clrMapOvr>
    <a:masterClrMapping/>
  </p:clrMapOvr>
  <p:transition spd="slow">
    <p:push dir="u"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dirty="0"/>
              <a:t>Gnome Sort (Stupid Sort)</a:t>
            </a:r>
            <a:endParaRPr lang="ru-RU" sz="5400" dirty="0"/>
          </a:p>
        </p:txBody>
      </p:sp>
      <p:sp>
        <p:nvSpPr>
          <p:cNvPr id="6" name="Rectangle 1"/>
          <p:cNvSpPr>
            <a:spLocks noGrp="1" noChangeArrowheads="1"/>
          </p:cNvSpPr>
          <p:nvPr>
            <p:ph idx="1"/>
          </p:nvPr>
        </p:nvSpPr>
        <p:spPr bwMode="auto">
          <a:xfrm>
            <a:off x="677334" y="2456913"/>
            <a:ext cx="8596668" cy="3170099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gnomeSort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(a[]):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24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pos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:= 0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24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while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pos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&lt; length(a):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24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if (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pos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== 0 or a[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pos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] &gt;= a[pos-1]):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24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pos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:=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pos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+ 1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24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else: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24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swap a[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pos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] and a[pos-1]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24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pos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:=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pos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- 1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0" lang="en-US" altLang="en-US" sz="4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44763977"/>
      </p:ext>
    </p:extLst>
  </p:cSld>
  <p:clrMapOvr>
    <a:masterClrMapping/>
  </p:clrMapOvr>
  <p:transition spd="slow">
    <p:push dir="u"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94189" y="1953776"/>
            <a:ext cx="7766936" cy="1646302"/>
          </a:xfrm>
        </p:spPr>
        <p:txBody>
          <a:bodyPr/>
          <a:lstStyle/>
          <a:p>
            <a:r>
              <a:rPr lang="en-US" sz="8000" dirty="0"/>
              <a:t>Counting sort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59854" y="3600075"/>
            <a:ext cx="8501271" cy="1096899"/>
          </a:xfrm>
        </p:spPr>
        <p:txBody>
          <a:bodyPr>
            <a:normAutofit/>
          </a:bodyPr>
          <a:lstStyle/>
          <a:p>
            <a:r>
              <a:rPr lang="en-US" sz="2400" dirty="0"/>
              <a:t>(</a:t>
            </a:r>
            <a:r>
              <a:rPr lang="bg-BG" sz="2400" dirty="0"/>
              <a:t>метод за сортиране, който не се базира на сравнения</a:t>
            </a:r>
            <a:r>
              <a:rPr lang="en-US" sz="2400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576286211"/>
      </p:ext>
    </p:extLst>
  </p:cSld>
  <p:clrMapOvr>
    <a:masterClrMapping/>
  </p:clrMapOvr>
  <p:transition spd="slow">
    <p:push dir="u"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223233"/>
            <a:ext cx="8596668" cy="1550989"/>
          </a:xfrm>
        </p:spPr>
        <p:txBody>
          <a:bodyPr>
            <a:normAutofit/>
          </a:bodyPr>
          <a:lstStyle/>
          <a:p>
            <a:r>
              <a:rPr lang="en-US" sz="5400" dirty="0"/>
              <a:t>Counting Sort</a:t>
            </a:r>
            <a:endParaRPr lang="ru-RU" sz="5400" dirty="0"/>
          </a:p>
        </p:txBody>
      </p:sp>
      <p:sp>
        <p:nvSpPr>
          <p:cNvPr id="3" name="Rectangle 2"/>
          <p:cNvSpPr/>
          <p:nvPr/>
        </p:nvSpPr>
        <p:spPr>
          <a:xfrm>
            <a:off x="1084505" y="2332479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1</a:t>
            </a:r>
          </a:p>
        </p:txBody>
      </p:sp>
      <p:sp>
        <p:nvSpPr>
          <p:cNvPr id="5" name="Rectangle 4"/>
          <p:cNvSpPr/>
          <p:nvPr/>
        </p:nvSpPr>
        <p:spPr>
          <a:xfrm>
            <a:off x="1617785" y="2332479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5</a:t>
            </a:r>
          </a:p>
        </p:txBody>
      </p:sp>
      <p:sp>
        <p:nvSpPr>
          <p:cNvPr id="6" name="Rectangle 5"/>
          <p:cNvSpPr/>
          <p:nvPr/>
        </p:nvSpPr>
        <p:spPr>
          <a:xfrm>
            <a:off x="2151065" y="2332479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2</a:t>
            </a:r>
          </a:p>
        </p:txBody>
      </p:sp>
      <p:sp>
        <p:nvSpPr>
          <p:cNvPr id="7" name="Rectangle 6"/>
          <p:cNvSpPr/>
          <p:nvPr/>
        </p:nvSpPr>
        <p:spPr>
          <a:xfrm>
            <a:off x="2684345" y="2332479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8</a:t>
            </a:r>
          </a:p>
        </p:txBody>
      </p:sp>
      <p:sp>
        <p:nvSpPr>
          <p:cNvPr id="8" name="Rectangle 7"/>
          <p:cNvSpPr/>
          <p:nvPr/>
        </p:nvSpPr>
        <p:spPr>
          <a:xfrm>
            <a:off x="3217625" y="2332479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0</a:t>
            </a:r>
          </a:p>
        </p:txBody>
      </p:sp>
      <p:sp>
        <p:nvSpPr>
          <p:cNvPr id="9" name="Rectangle 8"/>
          <p:cNvSpPr/>
          <p:nvPr/>
        </p:nvSpPr>
        <p:spPr>
          <a:xfrm>
            <a:off x="3750905" y="2332479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1</a:t>
            </a:r>
          </a:p>
        </p:txBody>
      </p:sp>
      <p:sp>
        <p:nvSpPr>
          <p:cNvPr id="10" name="Rectangle 9"/>
          <p:cNvSpPr/>
          <p:nvPr/>
        </p:nvSpPr>
        <p:spPr>
          <a:xfrm>
            <a:off x="4284185" y="2332479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1</a:t>
            </a:r>
          </a:p>
        </p:txBody>
      </p:sp>
      <p:sp>
        <p:nvSpPr>
          <p:cNvPr id="11" name="Rectangle 10"/>
          <p:cNvSpPr/>
          <p:nvPr/>
        </p:nvSpPr>
        <p:spPr>
          <a:xfrm>
            <a:off x="4817465" y="2332479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3</a:t>
            </a:r>
          </a:p>
        </p:txBody>
      </p:sp>
      <p:sp>
        <p:nvSpPr>
          <p:cNvPr id="12" name="Rectangle 11"/>
          <p:cNvSpPr/>
          <p:nvPr/>
        </p:nvSpPr>
        <p:spPr>
          <a:xfrm>
            <a:off x="5350745" y="2332479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8</a:t>
            </a:r>
          </a:p>
        </p:txBody>
      </p:sp>
      <p:sp>
        <p:nvSpPr>
          <p:cNvPr id="13" name="Rectangle 12"/>
          <p:cNvSpPr/>
          <p:nvPr/>
        </p:nvSpPr>
        <p:spPr>
          <a:xfrm>
            <a:off x="5884025" y="2332479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0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417305" y="2332479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2</a:t>
            </a:r>
          </a:p>
        </p:txBody>
      </p:sp>
      <p:sp>
        <p:nvSpPr>
          <p:cNvPr id="15" name="Rectangle 14"/>
          <p:cNvSpPr/>
          <p:nvPr/>
        </p:nvSpPr>
        <p:spPr>
          <a:xfrm>
            <a:off x="6950585" y="2332479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9</a:t>
            </a:r>
          </a:p>
        </p:txBody>
      </p:sp>
      <p:sp>
        <p:nvSpPr>
          <p:cNvPr id="16" name="Rectangle 15"/>
          <p:cNvSpPr/>
          <p:nvPr/>
        </p:nvSpPr>
        <p:spPr>
          <a:xfrm>
            <a:off x="7483865" y="2332479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5</a:t>
            </a:r>
          </a:p>
        </p:txBody>
      </p:sp>
      <p:sp>
        <p:nvSpPr>
          <p:cNvPr id="17" name="Rectangle 16"/>
          <p:cNvSpPr/>
          <p:nvPr/>
        </p:nvSpPr>
        <p:spPr>
          <a:xfrm>
            <a:off x="8017145" y="2332479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5</a:t>
            </a:r>
          </a:p>
        </p:txBody>
      </p:sp>
      <p:sp>
        <p:nvSpPr>
          <p:cNvPr id="18" name="Rectangle 17"/>
          <p:cNvSpPr/>
          <p:nvPr/>
        </p:nvSpPr>
        <p:spPr>
          <a:xfrm>
            <a:off x="8550425" y="2332479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6</a:t>
            </a:r>
          </a:p>
        </p:txBody>
      </p:sp>
      <p:sp>
        <p:nvSpPr>
          <p:cNvPr id="19" name="Rectangle 18"/>
          <p:cNvSpPr/>
          <p:nvPr/>
        </p:nvSpPr>
        <p:spPr>
          <a:xfrm>
            <a:off x="9083705" y="2332479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1</a:t>
            </a:r>
          </a:p>
        </p:txBody>
      </p:sp>
      <p:sp>
        <p:nvSpPr>
          <p:cNvPr id="20" name="Rectangle 19"/>
          <p:cNvSpPr/>
          <p:nvPr/>
        </p:nvSpPr>
        <p:spPr>
          <a:xfrm>
            <a:off x="1084505" y="3457406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0</a:t>
            </a:r>
          </a:p>
        </p:txBody>
      </p:sp>
      <p:sp>
        <p:nvSpPr>
          <p:cNvPr id="21" name="Rectangle 20"/>
          <p:cNvSpPr/>
          <p:nvPr/>
        </p:nvSpPr>
        <p:spPr>
          <a:xfrm>
            <a:off x="1617785" y="3457406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1</a:t>
            </a:r>
          </a:p>
        </p:txBody>
      </p:sp>
      <p:sp>
        <p:nvSpPr>
          <p:cNvPr id="22" name="Rectangle 21"/>
          <p:cNvSpPr/>
          <p:nvPr/>
        </p:nvSpPr>
        <p:spPr>
          <a:xfrm>
            <a:off x="2151065" y="3457406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2</a:t>
            </a:r>
          </a:p>
        </p:txBody>
      </p:sp>
      <p:sp>
        <p:nvSpPr>
          <p:cNvPr id="23" name="Rectangle 22"/>
          <p:cNvSpPr/>
          <p:nvPr/>
        </p:nvSpPr>
        <p:spPr>
          <a:xfrm>
            <a:off x="2684345" y="3457406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3</a:t>
            </a:r>
          </a:p>
        </p:txBody>
      </p:sp>
      <p:sp>
        <p:nvSpPr>
          <p:cNvPr id="24" name="Rectangle 23"/>
          <p:cNvSpPr/>
          <p:nvPr/>
        </p:nvSpPr>
        <p:spPr>
          <a:xfrm>
            <a:off x="3217625" y="3457406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4</a:t>
            </a:r>
          </a:p>
        </p:txBody>
      </p:sp>
      <p:sp>
        <p:nvSpPr>
          <p:cNvPr id="25" name="Rectangle 24"/>
          <p:cNvSpPr/>
          <p:nvPr/>
        </p:nvSpPr>
        <p:spPr>
          <a:xfrm>
            <a:off x="3750905" y="3457406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5</a:t>
            </a:r>
          </a:p>
        </p:txBody>
      </p:sp>
      <p:sp>
        <p:nvSpPr>
          <p:cNvPr id="26" name="Rectangle 25"/>
          <p:cNvSpPr/>
          <p:nvPr/>
        </p:nvSpPr>
        <p:spPr>
          <a:xfrm>
            <a:off x="4284185" y="3457406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6</a:t>
            </a:r>
          </a:p>
        </p:txBody>
      </p:sp>
      <p:sp>
        <p:nvSpPr>
          <p:cNvPr id="27" name="Rectangle 26"/>
          <p:cNvSpPr/>
          <p:nvPr/>
        </p:nvSpPr>
        <p:spPr>
          <a:xfrm>
            <a:off x="4817465" y="3457406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7</a:t>
            </a:r>
          </a:p>
        </p:txBody>
      </p:sp>
      <p:sp>
        <p:nvSpPr>
          <p:cNvPr id="28" name="Rectangle 27"/>
          <p:cNvSpPr/>
          <p:nvPr/>
        </p:nvSpPr>
        <p:spPr>
          <a:xfrm>
            <a:off x="5350745" y="3457406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8</a:t>
            </a:r>
          </a:p>
        </p:txBody>
      </p:sp>
      <p:sp>
        <p:nvSpPr>
          <p:cNvPr id="29" name="Rectangle 28"/>
          <p:cNvSpPr/>
          <p:nvPr/>
        </p:nvSpPr>
        <p:spPr>
          <a:xfrm>
            <a:off x="5884025" y="3457406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9</a:t>
            </a:r>
          </a:p>
        </p:txBody>
      </p:sp>
      <p:sp>
        <p:nvSpPr>
          <p:cNvPr id="30" name="Rectangle 29"/>
          <p:cNvSpPr/>
          <p:nvPr/>
        </p:nvSpPr>
        <p:spPr>
          <a:xfrm>
            <a:off x="1084505" y="4024076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0</a:t>
            </a:r>
          </a:p>
        </p:txBody>
      </p:sp>
      <p:sp>
        <p:nvSpPr>
          <p:cNvPr id="31" name="Rectangle 30"/>
          <p:cNvSpPr/>
          <p:nvPr/>
        </p:nvSpPr>
        <p:spPr>
          <a:xfrm>
            <a:off x="1617785" y="4024076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0</a:t>
            </a:r>
          </a:p>
        </p:txBody>
      </p:sp>
      <p:sp>
        <p:nvSpPr>
          <p:cNvPr id="32" name="Rectangle 31"/>
          <p:cNvSpPr/>
          <p:nvPr/>
        </p:nvSpPr>
        <p:spPr>
          <a:xfrm>
            <a:off x="2151065" y="4024076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0</a:t>
            </a:r>
          </a:p>
        </p:txBody>
      </p:sp>
      <p:sp>
        <p:nvSpPr>
          <p:cNvPr id="33" name="Rectangle 32"/>
          <p:cNvSpPr/>
          <p:nvPr/>
        </p:nvSpPr>
        <p:spPr>
          <a:xfrm>
            <a:off x="2684345" y="4024076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0</a:t>
            </a:r>
          </a:p>
        </p:txBody>
      </p:sp>
      <p:sp>
        <p:nvSpPr>
          <p:cNvPr id="34" name="Rectangle 33"/>
          <p:cNvSpPr/>
          <p:nvPr/>
        </p:nvSpPr>
        <p:spPr>
          <a:xfrm>
            <a:off x="3217625" y="4024076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0</a:t>
            </a:r>
          </a:p>
        </p:txBody>
      </p:sp>
      <p:sp>
        <p:nvSpPr>
          <p:cNvPr id="35" name="Rectangle 34"/>
          <p:cNvSpPr/>
          <p:nvPr/>
        </p:nvSpPr>
        <p:spPr>
          <a:xfrm>
            <a:off x="3750905" y="4024076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0</a:t>
            </a:r>
          </a:p>
        </p:txBody>
      </p:sp>
      <p:sp>
        <p:nvSpPr>
          <p:cNvPr id="36" name="Rectangle 35"/>
          <p:cNvSpPr/>
          <p:nvPr/>
        </p:nvSpPr>
        <p:spPr>
          <a:xfrm>
            <a:off x="4284185" y="4024076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0</a:t>
            </a:r>
          </a:p>
        </p:txBody>
      </p:sp>
      <p:sp>
        <p:nvSpPr>
          <p:cNvPr id="37" name="Rectangle 36"/>
          <p:cNvSpPr/>
          <p:nvPr/>
        </p:nvSpPr>
        <p:spPr>
          <a:xfrm>
            <a:off x="4817465" y="4024076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0</a:t>
            </a:r>
          </a:p>
        </p:txBody>
      </p:sp>
      <p:sp>
        <p:nvSpPr>
          <p:cNvPr id="38" name="Rectangle 37"/>
          <p:cNvSpPr/>
          <p:nvPr/>
        </p:nvSpPr>
        <p:spPr>
          <a:xfrm>
            <a:off x="5350745" y="4024076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0</a:t>
            </a:r>
          </a:p>
        </p:txBody>
      </p:sp>
      <p:sp>
        <p:nvSpPr>
          <p:cNvPr id="39" name="Rectangle 38"/>
          <p:cNvSpPr/>
          <p:nvPr/>
        </p:nvSpPr>
        <p:spPr>
          <a:xfrm>
            <a:off x="5884025" y="4024076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0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44054" y="2468382"/>
            <a:ext cx="9404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Input: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144053" y="3839410"/>
            <a:ext cx="9404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Count: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7483865" y="3839410"/>
            <a:ext cx="15998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Iteration: </a:t>
            </a:r>
            <a:r>
              <a:rPr lang="en-US" b="1" dirty="0"/>
              <a:t>0</a:t>
            </a:r>
          </a:p>
        </p:txBody>
      </p:sp>
    </p:spTree>
    <p:extLst>
      <p:ext uri="{BB962C8B-B14F-4D97-AF65-F5344CB8AC3E}">
        <p14:creationId xmlns:p14="http://schemas.microsoft.com/office/powerpoint/2010/main" val="111153825"/>
      </p:ext>
    </p:extLst>
  </p:cSld>
  <p:clrMapOvr>
    <a:masterClrMapping/>
  </p:clrMapOvr>
  <p:transition spd="slow">
    <p:push dir="u"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223233"/>
            <a:ext cx="8596668" cy="1550989"/>
          </a:xfrm>
        </p:spPr>
        <p:txBody>
          <a:bodyPr>
            <a:normAutofit/>
          </a:bodyPr>
          <a:lstStyle/>
          <a:p>
            <a:r>
              <a:rPr lang="en-US" sz="5400" dirty="0"/>
              <a:t>Counting Sort</a:t>
            </a:r>
            <a:endParaRPr lang="ru-RU" sz="5400" dirty="0"/>
          </a:p>
        </p:txBody>
      </p:sp>
      <p:sp>
        <p:nvSpPr>
          <p:cNvPr id="3" name="Rectangle 2"/>
          <p:cNvSpPr/>
          <p:nvPr/>
        </p:nvSpPr>
        <p:spPr>
          <a:xfrm>
            <a:off x="114755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1</a:t>
            </a:r>
          </a:p>
        </p:txBody>
      </p:sp>
      <p:sp>
        <p:nvSpPr>
          <p:cNvPr id="5" name="Rectangle 4"/>
          <p:cNvSpPr/>
          <p:nvPr/>
        </p:nvSpPr>
        <p:spPr>
          <a:xfrm>
            <a:off x="168083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5</a:t>
            </a:r>
          </a:p>
        </p:txBody>
      </p:sp>
      <p:sp>
        <p:nvSpPr>
          <p:cNvPr id="6" name="Rectangle 5"/>
          <p:cNvSpPr/>
          <p:nvPr/>
        </p:nvSpPr>
        <p:spPr>
          <a:xfrm>
            <a:off x="221411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2</a:t>
            </a:r>
          </a:p>
        </p:txBody>
      </p:sp>
      <p:sp>
        <p:nvSpPr>
          <p:cNvPr id="7" name="Rectangle 6"/>
          <p:cNvSpPr/>
          <p:nvPr/>
        </p:nvSpPr>
        <p:spPr>
          <a:xfrm>
            <a:off x="274739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8</a:t>
            </a:r>
          </a:p>
        </p:txBody>
      </p:sp>
      <p:sp>
        <p:nvSpPr>
          <p:cNvPr id="8" name="Rectangle 7"/>
          <p:cNvSpPr/>
          <p:nvPr/>
        </p:nvSpPr>
        <p:spPr>
          <a:xfrm>
            <a:off x="328067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0</a:t>
            </a:r>
          </a:p>
        </p:txBody>
      </p:sp>
      <p:sp>
        <p:nvSpPr>
          <p:cNvPr id="9" name="Rectangle 8"/>
          <p:cNvSpPr/>
          <p:nvPr/>
        </p:nvSpPr>
        <p:spPr>
          <a:xfrm>
            <a:off x="381395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1</a:t>
            </a:r>
          </a:p>
        </p:txBody>
      </p:sp>
      <p:sp>
        <p:nvSpPr>
          <p:cNvPr id="10" name="Rectangle 9"/>
          <p:cNvSpPr/>
          <p:nvPr/>
        </p:nvSpPr>
        <p:spPr>
          <a:xfrm>
            <a:off x="434723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1</a:t>
            </a:r>
          </a:p>
        </p:txBody>
      </p:sp>
      <p:sp>
        <p:nvSpPr>
          <p:cNvPr id="11" name="Rectangle 10"/>
          <p:cNvSpPr/>
          <p:nvPr/>
        </p:nvSpPr>
        <p:spPr>
          <a:xfrm>
            <a:off x="488051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3</a:t>
            </a:r>
          </a:p>
        </p:txBody>
      </p:sp>
      <p:sp>
        <p:nvSpPr>
          <p:cNvPr id="12" name="Rectangle 11"/>
          <p:cNvSpPr/>
          <p:nvPr/>
        </p:nvSpPr>
        <p:spPr>
          <a:xfrm>
            <a:off x="541379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8</a:t>
            </a:r>
          </a:p>
        </p:txBody>
      </p:sp>
      <p:sp>
        <p:nvSpPr>
          <p:cNvPr id="13" name="Rectangle 12"/>
          <p:cNvSpPr/>
          <p:nvPr/>
        </p:nvSpPr>
        <p:spPr>
          <a:xfrm>
            <a:off x="594707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0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48035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2</a:t>
            </a:r>
          </a:p>
        </p:txBody>
      </p:sp>
      <p:sp>
        <p:nvSpPr>
          <p:cNvPr id="15" name="Rectangle 14"/>
          <p:cNvSpPr/>
          <p:nvPr/>
        </p:nvSpPr>
        <p:spPr>
          <a:xfrm>
            <a:off x="701363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9</a:t>
            </a:r>
          </a:p>
        </p:txBody>
      </p:sp>
      <p:sp>
        <p:nvSpPr>
          <p:cNvPr id="16" name="Rectangle 15"/>
          <p:cNvSpPr/>
          <p:nvPr/>
        </p:nvSpPr>
        <p:spPr>
          <a:xfrm>
            <a:off x="754691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5</a:t>
            </a:r>
          </a:p>
        </p:txBody>
      </p:sp>
      <p:sp>
        <p:nvSpPr>
          <p:cNvPr id="17" name="Rectangle 16"/>
          <p:cNvSpPr/>
          <p:nvPr/>
        </p:nvSpPr>
        <p:spPr>
          <a:xfrm>
            <a:off x="808019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5</a:t>
            </a:r>
          </a:p>
        </p:txBody>
      </p:sp>
      <p:sp>
        <p:nvSpPr>
          <p:cNvPr id="18" name="Rectangle 17"/>
          <p:cNvSpPr/>
          <p:nvPr/>
        </p:nvSpPr>
        <p:spPr>
          <a:xfrm>
            <a:off x="861347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6</a:t>
            </a:r>
          </a:p>
        </p:txBody>
      </p:sp>
      <p:sp>
        <p:nvSpPr>
          <p:cNvPr id="19" name="Rectangle 18"/>
          <p:cNvSpPr/>
          <p:nvPr/>
        </p:nvSpPr>
        <p:spPr>
          <a:xfrm>
            <a:off x="914675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1</a:t>
            </a:r>
          </a:p>
        </p:txBody>
      </p:sp>
      <p:sp>
        <p:nvSpPr>
          <p:cNvPr id="20" name="Rectangle 19"/>
          <p:cNvSpPr/>
          <p:nvPr/>
        </p:nvSpPr>
        <p:spPr>
          <a:xfrm>
            <a:off x="1147558" y="420449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0</a:t>
            </a:r>
          </a:p>
        </p:txBody>
      </p:sp>
      <p:sp>
        <p:nvSpPr>
          <p:cNvPr id="21" name="Rectangle 20"/>
          <p:cNvSpPr/>
          <p:nvPr/>
        </p:nvSpPr>
        <p:spPr>
          <a:xfrm>
            <a:off x="1680838" y="420449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1</a:t>
            </a:r>
          </a:p>
        </p:txBody>
      </p:sp>
      <p:sp>
        <p:nvSpPr>
          <p:cNvPr id="22" name="Rectangle 21"/>
          <p:cNvSpPr/>
          <p:nvPr/>
        </p:nvSpPr>
        <p:spPr>
          <a:xfrm>
            <a:off x="2214118" y="420449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2</a:t>
            </a:r>
          </a:p>
        </p:txBody>
      </p:sp>
      <p:sp>
        <p:nvSpPr>
          <p:cNvPr id="23" name="Rectangle 22"/>
          <p:cNvSpPr/>
          <p:nvPr/>
        </p:nvSpPr>
        <p:spPr>
          <a:xfrm>
            <a:off x="2747398" y="420449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3</a:t>
            </a:r>
          </a:p>
        </p:txBody>
      </p:sp>
      <p:sp>
        <p:nvSpPr>
          <p:cNvPr id="24" name="Rectangle 23"/>
          <p:cNvSpPr/>
          <p:nvPr/>
        </p:nvSpPr>
        <p:spPr>
          <a:xfrm>
            <a:off x="3280678" y="420449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4</a:t>
            </a:r>
          </a:p>
        </p:txBody>
      </p:sp>
      <p:sp>
        <p:nvSpPr>
          <p:cNvPr id="25" name="Rectangle 24"/>
          <p:cNvSpPr/>
          <p:nvPr/>
        </p:nvSpPr>
        <p:spPr>
          <a:xfrm>
            <a:off x="3813958" y="420449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5</a:t>
            </a:r>
          </a:p>
        </p:txBody>
      </p:sp>
      <p:sp>
        <p:nvSpPr>
          <p:cNvPr id="26" name="Rectangle 25"/>
          <p:cNvSpPr/>
          <p:nvPr/>
        </p:nvSpPr>
        <p:spPr>
          <a:xfrm>
            <a:off x="4347238" y="420449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6</a:t>
            </a:r>
          </a:p>
        </p:txBody>
      </p:sp>
      <p:sp>
        <p:nvSpPr>
          <p:cNvPr id="27" name="Rectangle 26"/>
          <p:cNvSpPr/>
          <p:nvPr/>
        </p:nvSpPr>
        <p:spPr>
          <a:xfrm>
            <a:off x="4880518" y="420449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7</a:t>
            </a:r>
          </a:p>
        </p:txBody>
      </p:sp>
      <p:sp>
        <p:nvSpPr>
          <p:cNvPr id="28" name="Rectangle 27"/>
          <p:cNvSpPr/>
          <p:nvPr/>
        </p:nvSpPr>
        <p:spPr>
          <a:xfrm>
            <a:off x="5413798" y="420449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8</a:t>
            </a:r>
          </a:p>
        </p:txBody>
      </p:sp>
      <p:sp>
        <p:nvSpPr>
          <p:cNvPr id="29" name="Rectangle 28"/>
          <p:cNvSpPr/>
          <p:nvPr/>
        </p:nvSpPr>
        <p:spPr>
          <a:xfrm>
            <a:off x="5947078" y="420449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9</a:t>
            </a:r>
          </a:p>
        </p:txBody>
      </p:sp>
      <p:sp>
        <p:nvSpPr>
          <p:cNvPr id="30" name="Rectangle 29"/>
          <p:cNvSpPr/>
          <p:nvPr/>
        </p:nvSpPr>
        <p:spPr>
          <a:xfrm>
            <a:off x="1147558" y="4771160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0</a:t>
            </a:r>
          </a:p>
        </p:txBody>
      </p:sp>
      <p:sp>
        <p:nvSpPr>
          <p:cNvPr id="31" name="Rectangle 30"/>
          <p:cNvSpPr/>
          <p:nvPr/>
        </p:nvSpPr>
        <p:spPr>
          <a:xfrm>
            <a:off x="1680838" y="4771160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1</a:t>
            </a:r>
          </a:p>
        </p:txBody>
      </p:sp>
      <p:sp>
        <p:nvSpPr>
          <p:cNvPr id="32" name="Rectangle 31"/>
          <p:cNvSpPr/>
          <p:nvPr/>
        </p:nvSpPr>
        <p:spPr>
          <a:xfrm>
            <a:off x="2214118" y="4771160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0</a:t>
            </a:r>
          </a:p>
        </p:txBody>
      </p:sp>
      <p:sp>
        <p:nvSpPr>
          <p:cNvPr id="33" name="Rectangle 32"/>
          <p:cNvSpPr/>
          <p:nvPr/>
        </p:nvSpPr>
        <p:spPr>
          <a:xfrm>
            <a:off x="2747398" y="4771160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0</a:t>
            </a:r>
          </a:p>
        </p:txBody>
      </p:sp>
      <p:sp>
        <p:nvSpPr>
          <p:cNvPr id="34" name="Rectangle 33"/>
          <p:cNvSpPr/>
          <p:nvPr/>
        </p:nvSpPr>
        <p:spPr>
          <a:xfrm>
            <a:off x="3280678" y="4771160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0</a:t>
            </a:r>
          </a:p>
        </p:txBody>
      </p:sp>
      <p:sp>
        <p:nvSpPr>
          <p:cNvPr id="35" name="Rectangle 34"/>
          <p:cNvSpPr/>
          <p:nvPr/>
        </p:nvSpPr>
        <p:spPr>
          <a:xfrm>
            <a:off x="3813958" y="4771160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0</a:t>
            </a:r>
          </a:p>
        </p:txBody>
      </p:sp>
      <p:sp>
        <p:nvSpPr>
          <p:cNvPr id="36" name="Rectangle 35"/>
          <p:cNvSpPr/>
          <p:nvPr/>
        </p:nvSpPr>
        <p:spPr>
          <a:xfrm>
            <a:off x="4347238" y="4771160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0</a:t>
            </a:r>
          </a:p>
        </p:txBody>
      </p:sp>
      <p:sp>
        <p:nvSpPr>
          <p:cNvPr id="37" name="Rectangle 36"/>
          <p:cNvSpPr/>
          <p:nvPr/>
        </p:nvSpPr>
        <p:spPr>
          <a:xfrm>
            <a:off x="4880518" y="4771160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0</a:t>
            </a:r>
          </a:p>
        </p:txBody>
      </p:sp>
      <p:sp>
        <p:nvSpPr>
          <p:cNvPr id="38" name="Rectangle 37"/>
          <p:cNvSpPr/>
          <p:nvPr/>
        </p:nvSpPr>
        <p:spPr>
          <a:xfrm>
            <a:off x="5413798" y="4771160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0</a:t>
            </a:r>
          </a:p>
        </p:txBody>
      </p:sp>
      <p:sp>
        <p:nvSpPr>
          <p:cNvPr id="39" name="Rectangle 38"/>
          <p:cNvSpPr/>
          <p:nvPr/>
        </p:nvSpPr>
        <p:spPr>
          <a:xfrm>
            <a:off x="5947078" y="4771160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0</a:t>
            </a:r>
          </a:p>
        </p:txBody>
      </p:sp>
      <p:sp>
        <p:nvSpPr>
          <p:cNvPr id="41" name="Donut 40"/>
          <p:cNvSpPr/>
          <p:nvPr/>
        </p:nvSpPr>
        <p:spPr>
          <a:xfrm>
            <a:off x="980133" y="2162712"/>
            <a:ext cx="868130" cy="868130"/>
          </a:xfrm>
          <a:prstGeom prst="donut">
            <a:avLst>
              <a:gd name="adj" fmla="val 4099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cxnSp>
        <p:nvCxnSpPr>
          <p:cNvPr id="43" name="Straight Arrow Connector 42"/>
          <p:cNvCxnSpPr>
            <a:stCxn id="41" idx="4"/>
            <a:endCxn id="21" idx="0"/>
          </p:cNvCxnSpPr>
          <p:nvPr/>
        </p:nvCxnSpPr>
        <p:spPr>
          <a:xfrm>
            <a:off x="1414198" y="3030842"/>
            <a:ext cx="533280" cy="1173648"/>
          </a:xfrm>
          <a:prstGeom prst="straightConnector1">
            <a:avLst/>
          </a:prstGeom>
          <a:ln w="254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Box 44"/>
          <p:cNvSpPr txBox="1"/>
          <p:nvPr/>
        </p:nvSpPr>
        <p:spPr>
          <a:xfrm>
            <a:off x="207108" y="2412111"/>
            <a:ext cx="9404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Input: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207107" y="4586494"/>
            <a:ext cx="9404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Count: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7546918" y="4309495"/>
            <a:ext cx="159984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Iteration: </a:t>
            </a:r>
            <a:r>
              <a:rPr lang="en-US" b="1" dirty="0"/>
              <a:t>1</a:t>
            </a:r>
          </a:p>
          <a:p>
            <a:r>
              <a:rPr lang="en-US" dirty="0"/>
              <a:t>Index:</a:t>
            </a:r>
            <a:r>
              <a:rPr lang="en-US" b="1" dirty="0"/>
              <a:t> 1</a:t>
            </a:r>
          </a:p>
          <a:p>
            <a:r>
              <a:rPr lang="en-US" dirty="0"/>
              <a:t>Current:</a:t>
            </a:r>
            <a:r>
              <a:rPr lang="en-US" b="1" dirty="0"/>
              <a:t> 1</a:t>
            </a:r>
          </a:p>
        </p:txBody>
      </p:sp>
    </p:spTree>
    <p:extLst>
      <p:ext uri="{BB962C8B-B14F-4D97-AF65-F5344CB8AC3E}">
        <p14:creationId xmlns:p14="http://schemas.microsoft.com/office/powerpoint/2010/main" val="1735512364"/>
      </p:ext>
    </p:extLst>
  </p:cSld>
  <p:clrMapOvr>
    <a:masterClrMapping/>
  </p:clrMapOvr>
  <p:transition spd="slow">
    <p:push dir="u"/>
  </p:transition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223233"/>
            <a:ext cx="8596668" cy="1550989"/>
          </a:xfrm>
        </p:spPr>
        <p:txBody>
          <a:bodyPr>
            <a:normAutofit/>
          </a:bodyPr>
          <a:lstStyle/>
          <a:p>
            <a:r>
              <a:rPr lang="en-US" sz="5400" dirty="0"/>
              <a:t>Counting Sort</a:t>
            </a:r>
            <a:endParaRPr lang="ru-RU" sz="5400" dirty="0"/>
          </a:p>
        </p:txBody>
      </p:sp>
      <p:sp>
        <p:nvSpPr>
          <p:cNvPr id="3" name="Rectangle 2"/>
          <p:cNvSpPr/>
          <p:nvPr/>
        </p:nvSpPr>
        <p:spPr>
          <a:xfrm>
            <a:off x="114755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1</a:t>
            </a:r>
          </a:p>
        </p:txBody>
      </p:sp>
      <p:sp>
        <p:nvSpPr>
          <p:cNvPr id="5" name="Rectangle 4"/>
          <p:cNvSpPr/>
          <p:nvPr/>
        </p:nvSpPr>
        <p:spPr>
          <a:xfrm>
            <a:off x="168083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5</a:t>
            </a:r>
          </a:p>
        </p:txBody>
      </p:sp>
      <p:sp>
        <p:nvSpPr>
          <p:cNvPr id="6" name="Rectangle 5"/>
          <p:cNvSpPr/>
          <p:nvPr/>
        </p:nvSpPr>
        <p:spPr>
          <a:xfrm>
            <a:off x="221411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2</a:t>
            </a:r>
          </a:p>
        </p:txBody>
      </p:sp>
      <p:sp>
        <p:nvSpPr>
          <p:cNvPr id="7" name="Rectangle 6"/>
          <p:cNvSpPr/>
          <p:nvPr/>
        </p:nvSpPr>
        <p:spPr>
          <a:xfrm>
            <a:off x="274739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8</a:t>
            </a:r>
          </a:p>
        </p:txBody>
      </p:sp>
      <p:sp>
        <p:nvSpPr>
          <p:cNvPr id="8" name="Rectangle 7"/>
          <p:cNvSpPr/>
          <p:nvPr/>
        </p:nvSpPr>
        <p:spPr>
          <a:xfrm>
            <a:off x="328067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0</a:t>
            </a:r>
          </a:p>
        </p:txBody>
      </p:sp>
      <p:sp>
        <p:nvSpPr>
          <p:cNvPr id="9" name="Rectangle 8"/>
          <p:cNvSpPr/>
          <p:nvPr/>
        </p:nvSpPr>
        <p:spPr>
          <a:xfrm>
            <a:off x="381395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1</a:t>
            </a:r>
          </a:p>
        </p:txBody>
      </p:sp>
      <p:sp>
        <p:nvSpPr>
          <p:cNvPr id="10" name="Rectangle 9"/>
          <p:cNvSpPr/>
          <p:nvPr/>
        </p:nvSpPr>
        <p:spPr>
          <a:xfrm>
            <a:off x="434723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1</a:t>
            </a:r>
          </a:p>
        </p:txBody>
      </p:sp>
      <p:sp>
        <p:nvSpPr>
          <p:cNvPr id="11" name="Rectangle 10"/>
          <p:cNvSpPr/>
          <p:nvPr/>
        </p:nvSpPr>
        <p:spPr>
          <a:xfrm>
            <a:off x="488051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3</a:t>
            </a:r>
          </a:p>
        </p:txBody>
      </p:sp>
      <p:sp>
        <p:nvSpPr>
          <p:cNvPr id="12" name="Rectangle 11"/>
          <p:cNvSpPr/>
          <p:nvPr/>
        </p:nvSpPr>
        <p:spPr>
          <a:xfrm>
            <a:off x="541379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8</a:t>
            </a:r>
          </a:p>
        </p:txBody>
      </p:sp>
      <p:sp>
        <p:nvSpPr>
          <p:cNvPr id="13" name="Rectangle 12"/>
          <p:cNvSpPr/>
          <p:nvPr/>
        </p:nvSpPr>
        <p:spPr>
          <a:xfrm>
            <a:off x="594707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0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48035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2</a:t>
            </a:r>
          </a:p>
        </p:txBody>
      </p:sp>
      <p:sp>
        <p:nvSpPr>
          <p:cNvPr id="15" name="Rectangle 14"/>
          <p:cNvSpPr/>
          <p:nvPr/>
        </p:nvSpPr>
        <p:spPr>
          <a:xfrm>
            <a:off x="701363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9</a:t>
            </a:r>
          </a:p>
        </p:txBody>
      </p:sp>
      <p:sp>
        <p:nvSpPr>
          <p:cNvPr id="16" name="Rectangle 15"/>
          <p:cNvSpPr/>
          <p:nvPr/>
        </p:nvSpPr>
        <p:spPr>
          <a:xfrm>
            <a:off x="754691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5</a:t>
            </a:r>
          </a:p>
        </p:txBody>
      </p:sp>
      <p:sp>
        <p:nvSpPr>
          <p:cNvPr id="17" name="Rectangle 16"/>
          <p:cNvSpPr/>
          <p:nvPr/>
        </p:nvSpPr>
        <p:spPr>
          <a:xfrm>
            <a:off x="808019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5</a:t>
            </a:r>
          </a:p>
        </p:txBody>
      </p:sp>
      <p:sp>
        <p:nvSpPr>
          <p:cNvPr id="18" name="Rectangle 17"/>
          <p:cNvSpPr/>
          <p:nvPr/>
        </p:nvSpPr>
        <p:spPr>
          <a:xfrm>
            <a:off x="861347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6</a:t>
            </a:r>
          </a:p>
        </p:txBody>
      </p:sp>
      <p:sp>
        <p:nvSpPr>
          <p:cNvPr id="19" name="Rectangle 18"/>
          <p:cNvSpPr/>
          <p:nvPr/>
        </p:nvSpPr>
        <p:spPr>
          <a:xfrm>
            <a:off x="914675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1</a:t>
            </a:r>
          </a:p>
        </p:txBody>
      </p:sp>
      <p:sp>
        <p:nvSpPr>
          <p:cNvPr id="20" name="Rectangle 19"/>
          <p:cNvSpPr/>
          <p:nvPr/>
        </p:nvSpPr>
        <p:spPr>
          <a:xfrm>
            <a:off x="1147558" y="420449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0</a:t>
            </a:r>
          </a:p>
        </p:txBody>
      </p:sp>
      <p:sp>
        <p:nvSpPr>
          <p:cNvPr id="21" name="Rectangle 20"/>
          <p:cNvSpPr/>
          <p:nvPr/>
        </p:nvSpPr>
        <p:spPr>
          <a:xfrm>
            <a:off x="1680838" y="420449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1</a:t>
            </a:r>
          </a:p>
        </p:txBody>
      </p:sp>
      <p:sp>
        <p:nvSpPr>
          <p:cNvPr id="22" name="Rectangle 21"/>
          <p:cNvSpPr/>
          <p:nvPr/>
        </p:nvSpPr>
        <p:spPr>
          <a:xfrm>
            <a:off x="2214118" y="420449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2</a:t>
            </a:r>
          </a:p>
        </p:txBody>
      </p:sp>
      <p:sp>
        <p:nvSpPr>
          <p:cNvPr id="23" name="Rectangle 22"/>
          <p:cNvSpPr/>
          <p:nvPr/>
        </p:nvSpPr>
        <p:spPr>
          <a:xfrm>
            <a:off x="2747398" y="420449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3</a:t>
            </a:r>
          </a:p>
        </p:txBody>
      </p:sp>
      <p:sp>
        <p:nvSpPr>
          <p:cNvPr id="24" name="Rectangle 23"/>
          <p:cNvSpPr/>
          <p:nvPr/>
        </p:nvSpPr>
        <p:spPr>
          <a:xfrm>
            <a:off x="3280678" y="420449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4</a:t>
            </a:r>
          </a:p>
        </p:txBody>
      </p:sp>
      <p:sp>
        <p:nvSpPr>
          <p:cNvPr id="25" name="Rectangle 24"/>
          <p:cNvSpPr/>
          <p:nvPr/>
        </p:nvSpPr>
        <p:spPr>
          <a:xfrm>
            <a:off x="3813958" y="420449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5</a:t>
            </a:r>
          </a:p>
        </p:txBody>
      </p:sp>
      <p:sp>
        <p:nvSpPr>
          <p:cNvPr id="26" name="Rectangle 25"/>
          <p:cNvSpPr/>
          <p:nvPr/>
        </p:nvSpPr>
        <p:spPr>
          <a:xfrm>
            <a:off x="4347238" y="420449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6</a:t>
            </a:r>
          </a:p>
        </p:txBody>
      </p:sp>
      <p:sp>
        <p:nvSpPr>
          <p:cNvPr id="27" name="Rectangle 26"/>
          <p:cNvSpPr/>
          <p:nvPr/>
        </p:nvSpPr>
        <p:spPr>
          <a:xfrm>
            <a:off x="4880518" y="420449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7</a:t>
            </a:r>
          </a:p>
        </p:txBody>
      </p:sp>
      <p:sp>
        <p:nvSpPr>
          <p:cNvPr id="28" name="Rectangle 27"/>
          <p:cNvSpPr/>
          <p:nvPr/>
        </p:nvSpPr>
        <p:spPr>
          <a:xfrm>
            <a:off x="5413798" y="420449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8</a:t>
            </a:r>
          </a:p>
        </p:txBody>
      </p:sp>
      <p:sp>
        <p:nvSpPr>
          <p:cNvPr id="29" name="Rectangle 28"/>
          <p:cNvSpPr/>
          <p:nvPr/>
        </p:nvSpPr>
        <p:spPr>
          <a:xfrm>
            <a:off x="5947078" y="420449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9</a:t>
            </a:r>
          </a:p>
        </p:txBody>
      </p:sp>
      <p:sp>
        <p:nvSpPr>
          <p:cNvPr id="30" name="Rectangle 29"/>
          <p:cNvSpPr/>
          <p:nvPr/>
        </p:nvSpPr>
        <p:spPr>
          <a:xfrm>
            <a:off x="1147558" y="4771160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0</a:t>
            </a:r>
          </a:p>
        </p:txBody>
      </p:sp>
      <p:sp>
        <p:nvSpPr>
          <p:cNvPr id="31" name="Rectangle 30"/>
          <p:cNvSpPr/>
          <p:nvPr/>
        </p:nvSpPr>
        <p:spPr>
          <a:xfrm>
            <a:off x="1680838" y="4771160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1</a:t>
            </a:r>
          </a:p>
        </p:txBody>
      </p:sp>
      <p:sp>
        <p:nvSpPr>
          <p:cNvPr id="32" name="Rectangle 31"/>
          <p:cNvSpPr/>
          <p:nvPr/>
        </p:nvSpPr>
        <p:spPr>
          <a:xfrm>
            <a:off x="2214118" y="4771160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0</a:t>
            </a:r>
          </a:p>
        </p:txBody>
      </p:sp>
      <p:sp>
        <p:nvSpPr>
          <p:cNvPr id="33" name="Rectangle 32"/>
          <p:cNvSpPr/>
          <p:nvPr/>
        </p:nvSpPr>
        <p:spPr>
          <a:xfrm>
            <a:off x="2747398" y="4771160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0</a:t>
            </a:r>
          </a:p>
        </p:txBody>
      </p:sp>
      <p:sp>
        <p:nvSpPr>
          <p:cNvPr id="34" name="Rectangle 33"/>
          <p:cNvSpPr/>
          <p:nvPr/>
        </p:nvSpPr>
        <p:spPr>
          <a:xfrm>
            <a:off x="3280678" y="4771160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0</a:t>
            </a:r>
          </a:p>
        </p:txBody>
      </p:sp>
      <p:sp>
        <p:nvSpPr>
          <p:cNvPr id="35" name="Rectangle 34"/>
          <p:cNvSpPr/>
          <p:nvPr/>
        </p:nvSpPr>
        <p:spPr>
          <a:xfrm>
            <a:off x="3813958" y="4771160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1</a:t>
            </a:r>
          </a:p>
        </p:txBody>
      </p:sp>
      <p:sp>
        <p:nvSpPr>
          <p:cNvPr id="36" name="Rectangle 35"/>
          <p:cNvSpPr/>
          <p:nvPr/>
        </p:nvSpPr>
        <p:spPr>
          <a:xfrm>
            <a:off x="4347238" y="4771160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0</a:t>
            </a:r>
          </a:p>
        </p:txBody>
      </p:sp>
      <p:sp>
        <p:nvSpPr>
          <p:cNvPr id="37" name="Rectangle 36"/>
          <p:cNvSpPr/>
          <p:nvPr/>
        </p:nvSpPr>
        <p:spPr>
          <a:xfrm>
            <a:off x="4880518" y="4771160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0</a:t>
            </a:r>
          </a:p>
        </p:txBody>
      </p:sp>
      <p:sp>
        <p:nvSpPr>
          <p:cNvPr id="38" name="Rectangle 37"/>
          <p:cNvSpPr/>
          <p:nvPr/>
        </p:nvSpPr>
        <p:spPr>
          <a:xfrm>
            <a:off x="5413798" y="4771160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0</a:t>
            </a:r>
          </a:p>
        </p:txBody>
      </p:sp>
      <p:sp>
        <p:nvSpPr>
          <p:cNvPr id="39" name="Rectangle 38"/>
          <p:cNvSpPr/>
          <p:nvPr/>
        </p:nvSpPr>
        <p:spPr>
          <a:xfrm>
            <a:off x="5947078" y="4771160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0</a:t>
            </a:r>
          </a:p>
        </p:txBody>
      </p:sp>
      <p:sp>
        <p:nvSpPr>
          <p:cNvPr id="41" name="Donut 40"/>
          <p:cNvSpPr/>
          <p:nvPr/>
        </p:nvSpPr>
        <p:spPr>
          <a:xfrm>
            <a:off x="1513413" y="2162712"/>
            <a:ext cx="868130" cy="868130"/>
          </a:xfrm>
          <a:prstGeom prst="donut">
            <a:avLst>
              <a:gd name="adj" fmla="val 4099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cxnSp>
        <p:nvCxnSpPr>
          <p:cNvPr id="44" name="Elbow Connector 43"/>
          <p:cNvCxnSpPr>
            <a:stCxn id="41" idx="4"/>
            <a:endCxn id="25" idx="0"/>
          </p:cNvCxnSpPr>
          <p:nvPr/>
        </p:nvCxnSpPr>
        <p:spPr>
          <a:xfrm rot="16200000" flipH="1">
            <a:off x="2427214" y="2551106"/>
            <a:ext cx="1173648" cy="2133120"/>
          </a:xfrm>
          <a:prstGeom prst="bentConnector3">
            <a:avLst/>
          </a:prstGeom>
          <a:ln w="254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Box 44"/>
          <p:cNvSpPr txBox="1"/>
          <p:nvPr/>
        </p:nvSpPr>
        <p:spPr>
          <a:xfrm>
            <a:off x="207108" y="2412111"/>
            <a:ext cx="9404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Input: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207107" y="4586494"/>
            <a:ext cx="9404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Count: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7546918" y="4309495"/>
            <a:ext cx="159984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Iteration: </a:t>
            </a:r>
            <a:r>
              <a:rPr lang="en-US" b="1" dirty="0"/>
              <a:t>2</a:t>
            </a:r>
          </a:p>
          <a:p>
            <a:r>
              <a:rPr lang="en-US" dirty="0"/>
              <a:t>Index:</a:t>
            </a:r>
            <a:r>
              <a:rPr lang="en-US" b="1" dirty="0"/>
              <a:t> 2</a:t>
            </a:r>
          </a:p>
          <a:p>
            <a:r>
              <a:rPr lang="en-US" dirty="0"/>
              <a:t>Current:</a:t>
            </a:r>
            <a:r>
              <a:rPr lang="en-US" b="1" dirty="0"/>
              <a:t> 5</a:t>
            </a:r>
          </a:p>
        </p:txBody>
      </p:sp>
    </p:spTree>
    <p:extLst>
      <p:ext uri="{BB962C8B-B14F-4D97-AF65-F5344CB8AC3E}">
        <p14:creationId xmlns:p14="http://schemas.microsoft.com/office/powerpoint/2010/main" val="350977373"/>
      </p:ext>
    </p:extLst>
  </p:cSld>
  <p:clrMapOvr>
    <a:masterClrMapping/>
  </p:clrMapOvr>
  <p:transition spd="slow">
    <p:push dir="u"/>
  </p:transition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223233"/>
            <a:ext cx="8596668" cy="1550989"/>
          </a:xfrm>
        </p:spPr>
        <p:txBody>
          <a:bodyPr>
            <a:normAutofit/>
          </a:bodyPr>
          <a:lstStyle/>
          <a:p>
            <a:r>
              <a:rPr lang="en-US" sz="5400" dirty="0"/>
              <a:t>Counting Sort</a:t>
            </a:r>
            <a:endParaRPr lang="ru-RU" sz="5400" dirty="0"/>
          </a:p>
        </p:txBody>
      </p:sp>
      <p:sp>
        <p:nvSpPr>
          <p:cNvPr id="3" name="Rectangle 2"/>
          <p:cNvSpPr/>
          <p:nvPr/>
        </p:nvSpPr>
        <p:spPr>
          <a:xfrm>
            <a:off x="114755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1</a:t>
            </a:r>
          </a:p>
        </p:txBody>
      </p:sp>
      <p:sp>
        <p:nvSpPr>
          <p:cNvPr id="5" name="Rectangle 4"/>
          <p:cNvSpPr/>
          <p:nvPr/>
        </p:nvSpPr>
        <p:spPr>
          <a:xfrm>
            <a:off x="168083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5</a:t>
            </a:r>
          </a:p>
        </p:txBody>
      </p:sp>
      <p:sp>
        <p:nvSpPr>
          <p:cNvPr id="6" name="Rectangle 5"/>
          <p:cNvSpPr/>
          <p:nvPr/>
        </p:nvSpPr>
        <p:spPr>
          <a:xfrm>
            <a:off x="221411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2</a:t>
            </a:r>
          </a:p>
        </p:txBody>
      </p:sp>
      <p:sp>
        <p:nvSpPr>
          <p:cNvPr id="7" name="Rectangle 6"/>
          <p:cNvSpPr/>
          <p:nvPr/>
        </p:nvSpPr>
        <p:spPr>
          <a:xfrm>
            <a:off x="274739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8</a:t>
            </a:r>
          </a:p>
        </p:txBody>
      </p:sp>
      <p:sp>
        <p:nvSpPr>
          <p:cNvPr id="8" name="Rectangle 7"/>
          <p:cNvSpPr/>
          <p:nvPr/>
        </p:nvSpPr>
        <p:spPr>
          <a:xfrm>
            <a:off x="328067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0</a:t>
            </a:r>
          </a:p>
        </p:txBody>
      </p:sp>
      <p:sp>
        <p:nvSpPr>
          <p:cNvPr id="9" name="Rectangle 8"/>
          <p:cNvSpPr/>
          <p:nvPr/>
        </p:nvSpPr>
        <p:spPr>
          <a:xfrm>
            <a:off x="381395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1</a:t>
            </a:r>
          </a:p>
        </p:txBody>
      </p:sp>
      <p:sp>
        <p:nvSpPr>
          <p:cNvPr id="10" name="Rectangle 9"/>
          <p:cNvSpPr/>
          <p:nvPr/>
        </p:nvSpPr>
        <p:spPr>
          <a:xfrm>
            <a:off x="434723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1</a:t>
            </a:r>
          </a:p>
        </p:txBody>
      </p:sp>
      <p:sp>
        <p:nvSpPr>
          <p:cNvPr id="11" name="Rectangle 10"/>
          <p:cNvSpPr/>
          <p:nvPr/>
        </p:nvSpPr>
        <p:spPr>
          <a:xfrm>
            <a:off x="488051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3</a:t>
            </a:r>
          </a:p>
        </p:txBody>
      </p:sp>
      <p:sp>
        <p:nvSpPr>
          <p:cNvPr id="12" name="Rectangle 11"/>
          <p:cNvSpPr/>
          <p:nvPr/>
        </p:nvSpPr>
        <p:spPr>
          <a:xfrm>
            <a:off x="541379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8</a:t>
            </a:r>
          </a:p>
        </p:txBody>
      </p:sp>
      <p:sp>
        <p:nvSpPr>
          <p:cNvPr id="13" name="Rectangle 12"/>
          <p:cNvSpPr/>
          <p:nvPr/>
        </p:nvSpPr>
        <p:spPr>
          <a:xfrm>
            <a:off x="594707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0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48035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2</a:t>
            </a:r>
          </a:p>
        </p:txBody>
      </p:sp>
      <p:sp>
        <p:nvSpPr>
          <p:cNvPr id="15" name="Rectangle 14"/>
          <p:cNvSpPr/>
          <p:nvPr/>
        </p:nvSpPr>
        <p:spPr>
          <a:xfrm>
            <a:off x="701363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9</a:t>
            </a:r>
          </a:p>
        </p:txBody>
      </p:sp>
      <p:sp>
        <p:nvSpPr>
          <p:cNvPr id="16" name="Rectangle 15"/>
          <p:cNvSpPr/>
          <p:nvPr/>
        </p:nvSpPr>
        <p:spPr>
          <a:xfrm>
            <a:off x="754691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5</a:t>
            </a:r>
          </a:p>
        </p:txBody>
      </p:sp>
      <p:sp>
        <p:nvSpPr>
          <p:cNvPr id="17" name="Rectangle 16"/>
          <p:cNvSpPr/>
          <p:nvPr/>
        </p:nvSpPr>
        <p:spPr>
          <a:xfrm>
            <a:off x="808019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5</a:t>
            </a:r>
          </a:p>
        </p:txBody>
      </p:sp>
      <p:sp>
        <p:nvSpPr>
          <p:cNvPr id="18" name="Rectangle 17"/>
          <p:cNvSpPr/>
          <p:nvPr/>
        </p:nvSpPr>
        <p:spPr>
          <a:xfrm>
            <a:off x="861347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6</a:t>
            </a:r>
          </a:p>
        </p:txBody>
      </p:sp>
      <p:sp>
        <p:nvSpPr>
          <p:cNvPr id="19" name="Rectangle 18"/>
          <p:cNvSpPr/>
          <p:nvPr/>
        </p:nvSpPr>
        <p:spPr>
          <a:xfrm>
            <a:off x="914675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1</a:t>
            </a:r>
          </a:p>
        </p:txBody>
      </p:sp>
      <p:sp>
        <p:nvSpPr>
          <p:cNvPr id="20" name="Rectangle 19"/>
          <p:cNvSpPr/>
          <p:nvPr/>
        </p:nvSpPr>
        <p:spPr>
          <a:xfrm>
            <a:off x="1147558" y="420449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0</a:t>
            </a:r>
          </a:p>
        </p:txBody>
      </p:sp>
      <p:sp>
        <p:nvSpPr>
          <p:cNvPr id="21" name="Rectangle 20"/>
          <p:cNvSpPr/>
          <p:nvPr/>
        </p:nvSpPr>
        <p:spPr>
          <a:xfrm>
            <a:off x="1680838" y="420449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1</a:t>
            </a:r>
          </a:p>
        </p:txBody>
      </p:sp>
      <p:sp>
        <p:nvSpPr>
          <p:cNvPr id="22" name="Rectangle 21"/>
          <p:cNvSpPr/>
          <p:nvPr/>
        </p:nvSpPr>
        <p:spPr>
          <a:xfrm>
            <a:off x="2214118" y="420449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2</a:t>
            </a:r>
          </a:p>
        </p:txBody>
      </p:sp>
      <p:sp>
        <p:nvSpPr>
          <p:cNvPr id="23" name="Rectangle 22"/>
          <p:cNvSpPr/>
          <p:nvPr/>
        </p:nvSpPr>
        <p:spPr>
          <a:xfrm>
            <a:off x="2747398" y="420449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3</a:t>
            </a:r>
          </a:p>
        </p:txBody>
      </p:sp>
      <p:sp>
        <p:nvSpPr>
          <p:cNvPr id="24" name="Rectangle 23"/>
          <p:cNvSpPr/>
          <p:nvPr/>
        </p:nvSpPr>
        <p:spPr>
          <a:xfrm>
            <a:off x="3280678" y="420449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4</a:t>
            </a:r>
          </a:p>
        </p:txBody>
      </p:sp>
      <p:sp>
        <p:nvSpPr>
          <p:cNvPr id="25" name="Rectangle 24"/>
          <p:cNvSpPr/>
          <p:nvPr/>
        </p:nvSpPr>
        <p:spPr>
          <a:xfrm>
            <a:off x="3813958" y="420449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5</a:t>
            </a:r>
          </a:p>
        </p:txBody>
      </p:sp>
      <p:sp>
        <p:nvSpPr>
          <p:cNvPr id="26" name="Rectangle 25"/>
          <p:cNvSpPr/>
          <p:nvPr/>
        </p:nvSpPr>
        <p:spPr>
          <a:xfrm>
            <a:off x="4347238" y="420449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6</a:t>
            </a:r>
          </a:p>
        </p:txBody>
      </p:sp>
      <p:sp>
        <p:nvSpPr>
          <p:cNvPr id="27" name="Rectangle 26"/>
          <p:cNvSpPr/>
          <p:nvPr/>
        </p:nvSpPr>
        <p:spPr>
          <a:xfrm>
            <a:off x="4880518" y="420449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7</a:t>
            </a:r>
          </a:p>
        </p:txBody>
      </p:sp>
      <p:sp>
        <p:nvSpPr>
          <p:cNvPr id="28" name="Rectangle 27"/>
          <p:cNvSpPr/>
          <p:nvPr/>
        </p:nvSpPr>
        <p:spPr>
          <a:xfrm>
            <a:off x="5413798" y="420449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8</a:t>
            </a:r>
          </a:p>
        </p:txBody>
      </p:sp>
      <p:sp>
        <p:nvSpPr>
          <p:cNvPr id="29" name="Rectangle 28"/>
          <p:cNvSpPr/>
          <p:nvPr/>
        </p:nvSpPr>
        <p:spPr>
          <a:xfrm>
            <a:off x="5947078" y="420449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9</a:t>
            </a:r>
          </a:p>
        </p:txBody>
      </p:sp>
      <p:sp>
        <p:nvSpPr>
          <p:cNvPr id="30" name="Rectangle 29"/>
          <p:cNvSpPr/>
          <p:nvPr/>
        </p:nvSpPr>
        <p:spPr>
          <a:xfrm>
            <a:off x="1147558" y="4771160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0</a:t>
            </a:r>
          </a:p>
        </p:txBody>
      </p:sp>
      <p:sp>
        <p:nvSpPr>
          <p:cNvPr id="31" name="Rectangle 30"/>
          <p:cNvSpPr/>
          <p:nvPr/>
        </p:nvSpPr>
        <p:spPr>
          <a:xfrm>
            <a:off x="1680838" y="4771160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1</a:t>
            </a:r>
          </a:p>
        </p:txBody>
      </p:sp>
      <p:sp>
        <p:nvSpPr>
          <p:cNvPr id="32" name="Rectangle 31"/>
          <p:cNvSpPr/>
          <p:nvPr/>
        </p:nvSpPr>
        <p:spPr>
          <a:xfrm>
            <a:off x="2214118" y="4771160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1</a:t>
            </a:r>
          </a:p>
        </p:txBody>
      </p:sp>
      <p:sp>
        <p:nvSpPr>
          <p:cNvPr id="33" name="Rectangle 32"/>
          <p:cNvSpPr/>
          <p:nvPr/>
        </p:nvSpPr>
        <p:spPr>
          <a:xfrm>
            <a:off x="2747398" y="4771160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0</a:t>
            </a:r>
          </a:p>
        </p:txBody>
      </p:sp>
      <p:sp>
        <p:nvSpPr>
          <p:cNvPr id="34" name="Rectangle 33"/>
          <p:cNvSpPr/>
          <p:nvPr/>
        </p:nvSpPr>
        <p:spPr>
          <a:xfrm>
            <a:off x="3280678" y="4771160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0</a:t>
            </a:r>
          </a:p>
        </p:txBody>
      </p:sp>
      <p:sp>
        <p:nvSpPr>
          <p:cNvPr id="35" name="Rectangle 34"/>
          <p:cNvSpPr/>
          <p:nvPr/>
        </p:nvSpPr>
        <p:spPr>
          <a:xfrm>
            <a:off x="3813958" y="4771160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1</a:t>
            </a:r>
          </a:p>
        </p:txBody>
      </p:sp>
      <p:sp>
        <p:nvSpPr>
          <p:cNvPr id="36" name="Rectangle 35"/>
          <p:cNvSpPr/>
          <p:nvPr/>
        </p:nvSpPr>
        <p:spPr>
          <a:xfrm>
            <a:off x="4347238" y="4771160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0</a:t>
            </a:r>
          </a:p>
        </p:txBody>
      </p:sp>
      <p:sp>
        <p:nvSpPr>
          <p:cNvPr id="37" name="Rectangle 36"/>
          <p:cNvSpPr/>
          <p:nvPr/>
        </p:nvSpPr>
        <p:spPr>
          <a:xfrm>
            <a:off x="4880518" y="4771160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0</a:t>
            </a:r>
          </a:p>
        </p:txBody>
      </p:sp>
      <p:sp>
        <p:nvSpPr>
          <p:cNvPr id="38" name="Rectangle 37"/>
          <p:cNvSpPr/>
          <p:nvPr/>
        </p:nvSpPr>
        <p:spPr>
          <a:xfrm>
            <a:off x="5413798" y="4771160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0</a:t>
            </a:r>
          </a:p>
        </p:txBody>
      </p:sp>
      <p:sp>
        <p:nvSpPr>
          <p:cNvPr id="39" name="Rectangle 38"/>
          <p:cNvSpPr/>
          <p:nvPr/>
        </p:nvSpPr>
        <p:spPr>
          <a:xfrm>
            <a:off x="5947078" y="4771160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0</a:t>
            </a:r>
          </a:p>
        </p:txBody>
      </p:sp>
      <p:sp>
        <p:nvSpPr>
          <p:cNvPr id="41" name="Donut 40"/>
          <p:cNvSpPr/>
          <p:nvPr/>
        </p:nvSpPr>
        <p:spPr>
          <a:xfrm>
            <a:off x="2046693" y="2174199"/>
            <a:ext cx="868130" cy="868130"/>
          </a:xfrm>
          <a:prstGeom prst="donut">
            <a:avLst>
              <a:gd name="adj" fmla="val 4099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cxnSp>
        <p:nvCxnSpPr>
          <p:cNvPr id="46" name="Straight Arrow Connector 45"/>
          <p:cNvCxnSpPr>
            <a:stCxn id="41" idx="4"/>
            <a:endCxn id="22" idx="0"/>
          </p:cNvCxnSpPr>
          <p:nvPr/>
        </p:nvCxnSpPr>
        <p:spPr>
          <a:xfrm>
            <a:off x="2480758" y="3042329"/>
            <a:ext cx="0" cy="1162161"/>
          </a:xfrm>
          <a:prstGeom prst="straightConnector1">
            <a:avLst/>
          </a:prstGeom>
          <a:ln w="254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TextBox 46"/>
          <p:cNvSpPr txBox="1"/>
          <p:nvPr/>
        </p:nvSpPr>
        <p:spPr>
          <a:xfrm>
            <a:off x="207108" y="2412111"/>
            <a:ext cx="9404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Input: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207107" y="4586494"/>
            <a:ext cx="9404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Count: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7546918" y="4309495"/>
            <a:ext cx="159984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Iteration: </a:t>
            </a:r>
            <a:r>
              <a:rPr lang="en-US" b="1" dirty="0"/>
              <a:t>3</a:t>
            </a:r>
          </a:p>
          <a:p>
            <a:r>
              <a:rPr lang="en-US" dirty="0"/>
              <a:t>Index:</a:t>
            </a:r>
            <a:r>
              <a:rPr lang="en-US" b="1" dirty="0"/>
              <a:t> 3</a:t>
            </a:r>
          </a:p>
          <a:p>
            <a:r>
              <a:rPr lang="en-US" dirty="0"/>
              <a:t>Current:</a:t>
            </a:r>
            <a:r>
              <a:rPr lang="en-US" b="1" dirty="0"/>
              <a:t> 2</a:t>
            </a:r>
          </a:p>
        </p:txBody>
      </p:sp>
    </p:spTree>
    <p:extLst>
      <p:ext uri="{BB962C8B-B14F-4D97-AF65-F5344CB8AC3E}">
        <p14:creationId xmlns:p14="http://schemas.microsoft.com/office/powerpoint/2010/main" val="2774792735"/>
      </p:ext>
    </p:extLst>
  </p:cSld>
  <p:clrMapOvr>
    <a:masterClrMapping/>
  </p:clrMapOvr>
  <p:transition spd="slow">
    <p:push dir="u"/>
  </p:transition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223233"/>
            <a:ext cx="8596668" cy="1550989"/>
          </a:xfrm>
        </p:spPr>
        <p:txBody>
          <a:bodyPr>
            <a:normAutofit/>
          </a:bodyPr>
          <a:lstStyle/>
          <a:p>
            <a:r>
              <a:rPr lang="en-US" sz="5400" dirty="0"/>
              <a:t>Counting Sort</a:t>
            </a:r>
            <a:endParaRPr lang="ru-RU" sz="5400" dirty="0"/>
          </a:p>
        </p:txBody>
      </p:sp>
      <p:sp>
        <p:nvSpPr>
          <p:cNvPr id="3" name="Rectangle 2"/>
          <p:cNvSpPr/>
          <p:nvPr/>
        </p:nvSpPr>
        <p:spPr>
          <a:xfrm>
            <a:off x="114755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1</a:t>
            </a:r>
          </a:p>
        </p:txBody>
      </p:sp>
      <p:sp>
        <p:nvSpPr>
          <p:cNvPr id="5" name="Rectangle 4"/>
          <p:cNvSpPr/>
          <p:nvPr/>
        </p:nvSpPr>
        <p:spPr>
          <a:xfrm>
            <a:off x="168083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5</a:t>
            </a:r>
          </a:p>
        </p:txBody>
      </p:sp>
      <p:sp>
        <p:nvSpPr>
          <p:cNvPr id="6" name="Rectangle 5"/>
          <p:cNvSpPr/>
          <p:nvPr/>
        </p:nvSpPr>
        <p:spPr>
          <a:xfrm>
            <a:off x="221411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2</a:t>
            </a:r>
          </a:p>
        </p:txBody>
      </p:sp>
      <p:sp>
        <p:nvSpPr>
          <p:cNvPr id="7" name="Rectangle 6"/>
          <p:cNvSpPr/>
          <p:nvPr/>
        </p:nvSpPr>
        <p:spPr>
          <a:xfrm>
            <a:off x="274739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8</a:t>
            </a:r>
          </a:p>
        </p:txBody>
      </p:sp>
      <p:sp>
        <p:nvSpPr>
          <p:cNvPr id="8" name="Rectangle 7"/>
          <p:cNvSpPr/>
          <p:nvPr/>
        </p:nvSpPr>
        <p:spPr>
          <a:xfrm>
            <a:off x="328067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0</a:t>
            </a:r>
          </a:p>
        </p:txBody>
      </p:sp>
      <p:sp>
        <p:nvSpPr>
          <p:cNvPr id="9" name="Rectangle 8"/>
          <p:cNvSpPr/>
          <p:nvPr/>
        </p:nvSpPr>
        <p:spPr>
          <a:xfrm>
            <a:off x="381395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1</a:t>
            </a:r>
          </a:p>
        </p:txBody>
      </p:sp>
      <p:sp>
        <p:nvSpPr>
          <p:cNvPr id="10" name="Rectangle 9"/>
          <p:cNvSpPr/>
          <p:nvPr/>
        </p:nvSpPr>
        <p:spPr>
          <a:xfrm>
            <a:off x="434723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1</a:t>
            </a:r>
          </a:p>
        </p:txBody>
      </p:sp>
      <p:sp>
        <p:nvSpPr>
          <p:cNvPr id="11" name="Rectangle 10"/>
          <p:cNvSpPr/>
          <p:nvPr/>
        </p:nvSpPr>
        <p:spPr>
          <a:xfrm>
            <a:off x="488051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3</a:t>
            </a:r>
          </a:p>
        </p:txBody>
      </p:sp>
      <p:sp>
        <p:nvSpPr>
          <p:cNvPr id="12" name="Rectangle 11"/>
          <p:cNvSpPr/>
          <p:nvPr/>
        </p:nvSpPr>
        <p:spPr>
          <a:xfrm>
            <a:off x="541379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8</a:t>
            </a:r>
          </a:p>
        </p:txBody>
      </p:sp>
      <p:sp>
        <p:nvSpPr>
          <p:cNvPr id="13" name="Rectangle 12"/>
          <p:cNvSpPr/>
          <p:nvPr/>
        </p:nvSpPr>
        <p:spPr>
          <a:xfrm>
            <a:off x="594707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0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48035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2</a:t>
            </a:r>
          </a:p>
        </p:txBody>
      </p:sp>
      <p:sp>
        <p:nvSpPr>
          <p:cNvPr id="15" name="Rectangle 14"/>
          <p:cNvSpPr/>
          <p:nvPr/>
        </p:nvSpPr>
        <p:spPr>
          <a:xfrm>
            <a:off x="701363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9</a:t>
            </a:r>
          </a:p>
        </p:txBody>
      </p:sp>
      <p:sp>
        <p:nvSpPr>
          <p:cNvPr id="16" name="Rectangle 15"/>
          <p:cNvSpPr/>
          <p:nvPr/>
        </p:nvSpPr>
        <p:spPr>
          <a:xfrm>
            <a:off x="754691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5</a:t>
            </a:r>
          </a:p>
        </p:txBody>
      </p:sp>
      <p:sp>
        <p:nvSpPr>
          <p:cNvPr id="17" name="Rectangle 16"/>
          <p:cNvSpPr/>
          <p:nvPr/>
        </p:nvSpPr>
        <p:spPr>
          <a:xfrm>
            <a:off x="808019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5</a:t>
            </a:r>
          </a:p>
        </p:txBody>
      </p:sp>
      <p:sp>
        <p:nvSpPr>
          <p:cNvPr id="18" name="Rectangle 17"/>
          <p:cNvSpPr/>
          <p:nvPr/>
        </p:nvSpPr>
        <p:spPr>
          <a:xfrm>
            <a:off x="861347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6</a:t>
            </a:r>
          </a:p>
        </p:txBody>
      </p:sp>
      <p:sp>
        <p:nvSpPr>
          <p:cNvPr id="19" name="Rectangle 18"/>
          <p:cNvSpPr/>
          <p:nvPr/>
        </p:nvSpPr>
        <p:spPr>
          <a:xfrm>
            <a:off x="914675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1</a:t>
            </a:r>
          </a:p>
        </p:txBody>
      </p:sp>
      <p:sp>
        <p:nvSpPr>
          <p:cNvPr id="20" name="Rectangle 19"/>
          <p:cNvSpPr/>
          <p:nvPr/>
        </p:nvSpPr>
        <p:spPr>
          <a:xfrm>
            <a:off x="1147558" y="420449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0</a:t>
            </a:r>
          </a:p>
        </p:txBody>
      </p:sp>
      <p:sp>
        <p:nvSpPr>
          <p:cNvPr id="21" name="Rectangle 20"/>
          <p:cNvSpPr/>
          <p:nvPr/>
        </p:nvSpPr>
        <p:spPr>
          <a:xfrm>
            <a:off x="1680838" y="420449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1</a:t>
            </a:r>
          </a:p>
        </p:txBody>
      </p:sp>
      <p:sp>
        <p:nvSpPr>
          <p:cNvPr id="22" name="Rectangle 21"/>
          <p:cNvSpPr/>
          <p:nvPr/>
        </p:nvSpPr>
        <p:spPr>
          <a:xfrm>
            <a:off x="2214118" y="420449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2</a:t>
            </a:r>
          </a:p>
        </p:txBody>
      </p:sp>
      <p:sp>
        <p:nvSpPr>
          <p:cNvPr id="23" name="Rectangle 22"/>
          <p:cNvSpPr/>
          <p:nvPr/>
        </p:nvSpPr>
        <p:spPr>
          <a:xfrm>
            <a:off x="2747398" y="420449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3</a:t>
            </a:r>
          </a:p>
        </p:txBody>
      </p:sp>
      <p:sp>
        <p:nvSpPr>
          <p:cNvPr id="24" name="Rectangle 23"/>
          <p:cNvSpPr/>
          <p:nvPr/>
        </p:nvSpPr>
        <p:spPr>
          <a:xfrm>
            <a:off x="3280678" y="420449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4</a:t>
            </a:r>
          </a:p>
        </p:txBody>
      </p:sp>
      <p:sp>
        <p:nvSpPr>
          <p:cNvPr id="25" name="Rectangle 24"/>
          <p:cNvSpPr/>
          <p:nvPr/>
        </p:nvSpPr>
        <p:spPr>
          <a:xfrm>
            <a:off x="3813958" y="420449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5</a:t>
            </a:r>
          </a:p>
        </p:txBody>
      </p:sp>
      <p:sp>
        <p:nvSpPr>
          <p:cNvPr id="26" name="Rectangle 25"/>
          <p:cNvSpPr/>
          <p:nvPr/>
        </p:nvSpPr>
        <p:spPr>
          <a:xfrm>
            <a:off x="4347238" y="420449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6</a:t>
            </a:r>
          </a:p>
        </p:txBody>
      </p:sp>
      <p:sp>
        <p:nvSpPr>
          <p:cNvPr id="27" name="Rectangle 26"/>
          <p:cNvSpPr/>
          <p:nvPr/>
        </p:nvSpPr>
        <p:spPr>
          <a:xfrm>
            <a:off x="4880518" y="420449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7</a:t>
            </a:r>
          </a:p>
        </p:txBody>
      </p:sp>
      <p:sp>
        <p:nvSpPr>
          <p:cNvPr id="28" name="Rectangle 27"/>
          <p:cNvSpPr/>
          <p:nvPr/>
        </p:nvSpPr>
        <p:spPr>
          <a:xfrm>
            <a:off x="5413798" y="420449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8</a:t>
            </a:r>
          </a:p>
        </p:txBody>
      </p:sp>
      <p:sp>
        <p:nvSpPr>
          <p:cNvPr id="29" name="Rectangle 28"/>
          <p:cNvSpPr/>
          <p:nvPr/>
        </p:nvSpPr>
        <p:spPr>
          <a:xfrm>
            <a:off x="5947078" y="420449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9</a:t>
            </a:r>
          </a:p>
        </p:txBody>
      </p:sp>
      <p:sp>
        <p:nvSpPr>
          <p:cNvPr id="30" name="Rectangle 29"/>
          <p:cNvSpPr/>
          <p:nvPr/>
        </p:nvSpPr>
        <p:spPr>
          <a:xfrm>
            <a:off x="1147558" y="4771160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0</a:t>
            </a:r>
          </a:p>
        </p:txBody>
      </p:sp>
      <p:sp>
        <p:nvSpPr>
          <p:cNvPr id="31" name="Rectangle 30"/>
          <p:cNvSpPr/>
          <p:nvPr/>
        </p:nvSpPr>
        <p:spPr>
          <a:xfrm>
            <a:off x="1680838" y="4771160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1</a:t>
            </a:r>
          </a:p>
        </p:txBody>
      </p:sp>
      <p:sp>
        <p:nvSpPr>
          <p:cNvPr id="32" name="Rectangle 31"/>
          <p:cNvSpPr/>
          <p:nvPr/>
        </p:nvSpPr>
        <p:spPr>
          <a:xfrm>
            <a:off x="2214118" y="4771160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1</a:t>
            </a:r>
          </a:p>
        </p:txBody>
      </p:sp>
      <p:sp>
        <p:nvSpPr>
          <p:cNvPr id="33" name="Rectangle 32"/>
          <p:cNvSpPr/>
          <p:nvPr/>
        </p:nvSpPr>
        <p:spPr>
          <a:xfrm>
            <a:off x="2747398" y="4771160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0</a:t>
            </a:r>
          </a:p>
        </p:txBody>
      </p:sp>
      <p:sp>
        <p:nvSpPr>
          <p:cNvPr id="34" name="Rectangle 33"/>
          <p:cNvSpPr/>
          <p:nvPr/>
        </p:nvSpPr>
        <p:spPr>
          <a:xfrm>
            <a:off x="3280678" y="4771160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0</a:t>
            </a:r>
          </a:p>
        </p:txBody>
      </p:sp>
      <p:sp>
        <p:nvSpPr>
          <p:cNvPr id="35" name="Rectangle 34"/>
          <p:cNvSpPr/>
          <p:nvPr/>
        </p:nvSpPr>
        <p:spPr>
          <a:xfrm>
            <a:off x="3813958" y="4771160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1</a:t>
            </a:r>
          </a:p>
        </p:txBody>
      </p:sp>
      <p:sp>
        <p:nvSpPr>
          <p:cNvPr id="36" name="Rectangle 35"/>
          <p:cNvSpPr/>
          <p:nvPr/>
        </p:nvSpPr>
        <p:spPr>
          <a:xfrm>
            <a:off x="4347238" y="4771160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0</a:t>
            </a:r>
          </a:p>
        </p:txBody>
      </p:sp>
      <p:sp>
        <p:nvSpPr>
          <p:cNvPr id="37" name="Rectangle 36"/>
          <p:cNvSpPr/>
          <p:nvPr/>
        </p:nvSpPr>
        <p:spPr>
          <a:xfrm>
            <a:off x="4880518" y="4771160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0</a:t>
            </a:r>
          </a:p>
        </p:txBody>
      </p:sp>
      <p:sp>
        <p:nvSpPr>
          <p:cNvPr id="38" name="Rectangle 37"/>
          <p:cNvSpPr/>
          <p:nvPr/>
        </p:nvSpPr>
        <p:spPr>
          <a:xfrm>
            <a:off x="5413798" y="4771160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1</a:t>
            </a:r>
          </a:p>
        </p:txBody>
      </p:sp>
      <p:sp>
        <p:nvSpPr>
          <p:cNvPr id="39" name="Rectangle 38"/>
          <p:cNvSpPr/>
          <p:nvPr/>
        </p:nvSpPr>
        <p:spPr>
          <a:xfrm>
            <a:off x="5947078" y="4771160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0</a:t>
            </a:r>
          </a:p>
        </p:txBody>
      </p:sp>
      <p:sp>
        <p:nvSpPr>
          <p:cNvPr id="41" name="Donut 40"/>
          <p:cNvSpPr/>
          <p:nvPr/>
        </p:nvSpPr>
        <p:spPr>
          <a:xfrm>
            <a:off x="2579973" y="2162712"/>
            <a:ext cx="868130" cy="868130"/>
          </a:xfrm>
          <a:prstGeom prst="donut">
            <a:avLst>
              <a:gd name="adj" fmla="val 4099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cxnSp>
        <p:nvCxnSpPr>
          <p:cNvPr id="40" name="Elbow Connector 39"/>
          <p:cNvCxnSpPr>
            <a:stCxn id="41" idx="4"/>
            <a:endCxn id="28" idx="0"/>
          </p:cNvCxnSpPr>
          <p:nvPr/>
        </p:nvCxnSpPr>
        <p:spPr>
          <a:xfrm rot="16200000" flipH="1">
            <a:off x="3760414" y="2284466"/>
            <a:ext cx="1173648" cy="2666400"/>
          </a:xfrm>
          <a:prstGeom prst="bentConnector3">
            <a:avLst/>
          </a:prstGeom>
          <a:ln w="254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TextBox 42"/>
          <p:cNvSpPr txBox="1"/>
          <p:nvPr/>
        </p:nvSpPr>
        <p:spPr>
          <a:xfrm>
            <a:off x="207108" y="2412111"/>
            <a:ext cx="9404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Input: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207107" y="4586494"/>
            <a:ext cx="9404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Count: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7546918" y="4309495"/>
            <a:ext cx="159984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Iteration: </a:t>
            </a:r>
            <a:r>
              <a:rPr lang="en-US" b="1" dirty="0"/>
              <a:t>4</a:t>
            </a:r>
          </a:p>
          <a:p>
            <a:r>
              <a:rPr lang="en-US" dirty="0"/>
              <a:t>Index:</a:t>
            </a:r>
            <a:r>
              <a:rPr lang="en-US" b="1" dirty="0"/>
              <a:t> 4</a:t>
            </a:r>
          </a:p>
          <a:p>
            <a:r>
              <a:rPr lang="en-US" dirty="0"/>
              <a:t>Current:</a:t>
            </a:r>
            <a:r>
              <a:rPr lang="en-US" b="1" dirty="0"/>
              <a:t> 8</a:t>
            </a:r>
          </a:p>
        </p:txBody>
      </p:sp>
    </p:spTree>
    <p:extLst>
      <p:ext uri="{BB962C8B-B14F-4D97-AF65-F5344CB8AC3E}">
        <p14:creationId xmlns:p14="http://schemas.microsoft.com/office/powerpoint/2010/main" val="2326884128"/>
      </p:ext>
    </p:extLst>
  </p:cSld>
  <p:clrMapOvr>
    <a:masterClrMapping/>
  </p:clrMapOvr>
  <p:transition spd="slow">
    <p:push dir="u"/>
  </p:transition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223233"/>
            <a:ext cx="8596668" cy="1550989"/>
          </a:xfrm>
        </p:spPr>
        <p:txBody>
          <a:bodyPr>
            <a:normAutofit/>
          </a:bodyPr>
          <a:lstStyle/>
          <a:p>
            <a:r>
              <a:rPr lang="en-US" sz="5400" dirty="0"/>
              <a:t>Counting Sort</a:t>
            </a:r>
            <a:endParaRPr lang="ru-RU" sz="5400" dirty="0"/>
          </a:p>
        </p:txBody>
      </p:sp>
      <p:sp>
        <p:nvSpPr>
          <p:cNvPr id="3" name="Rectangle 2"/>
          <p:cNvSpPr/>
          <p:nvPr/>
        </p:nvSpPr>
        <p:spPr>
          <a:xfrm>
            <a:off x="114755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1</a:t>
            </a:r>
          </a:p>
        </p:txBody>
      </p:sp>
      <p:sp>
        <p:nvSpPr>
          <p:cNvPr id="5" name="Rectangle 4"/>
          <p:cNvSpPr/>
          <p:nvPr/>
        </p:nvSpPr>
        <p:spPr>
          <a:xfrm>
            <a:off x="168083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5</a:t>
            </a:r>
          </a:p>
        </p:txBody>
      </p:sp>
      <p:sp>
        <p:nvSpPr>
          <p:cNvPr id="6" name="Rectangle 5"/>
          <p:cNvSpPr/>
          <p:nvPr/>
        </p:nvSpPr>
        <p:spPr>
          <a:xfrm>
            <a:off x="221411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2</a:t>
            </a:r>
          </a:p>
        </p:txBody>
      </p:sp>
      <p:sp>
        <p:nvSpPr>
          <p:cNvPr id="7" name="Rectangle 6"/>
          <p:cNvSpPr/>
          <p:nvPr/>
        </p:nvSpPr>
        <p:spPr>
          <a:xfrm>
            <a:off x="274739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8</a:t>
            </a:r>
          </a:p>
        </p:txBody>
      </p:sp>
      <p:sp>
        <p:nvSpPr>
          <p:cNvPr id="8" name="Rectangle 7"/>
          <p:cNvSpPr/>
          <p:nvPr/>
        </p:nvSpPr>
        <p:spPr>
          <a:xfrm>
            <a:off x="328067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0</a:t>
            </a:r>
          </a:p>
        </p:txBody>
      </p:sp>
      <p:sp>
        <p:nvSpPr>
          <p:cNvPr id="9" name="Rectangle 8"/>
          <p:cNvSpPr/>
          <p:nvPr/>
        </p:nvSpPr>
        <p:spPr>
          <a:xfrm>
            <a:off x="381395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1</a:t>
            </a:r>
          </a:p>
        </p:txBody>
      </p:sp>
      <p:sp>
        <p:nvSpPr>
          <p:cNvPr id="10" name="Rectangle 9"/>
          <p:cNvSpPr/>
          <p:nvPr/>
        </p:nvSpPr>
        <p:spPr>
          <a:xfrm>
            <a:off x="434723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1</a:t>
            </a:r>
          </a:p>
        </p:txBody>
      </p:sp>
      <p:sp>
        <p:nvSpPr>
          <p:cNvPr id="11" name="Rectangle 10"/>
          <p:cNvSpPr/>
          <p:nvPr/>
        </p:nvSpPr>
        <p:spPr>
          <a:xfrm>
            <a:off x="488051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3</a:t>
            </a:r>
          </a:p>
        </p:txBody>
      </p:sp>
      <p:sp>
        <p:nvSpPr>
          <p:cNvPr id="12" name="Rectangle 11"/>
          <p:cNvSpPr/>
          <p:nvPr/>
        </p:nvSpPr>
        <p:spPr>
          <a:xfrm>
            <a:off x="541379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8</a:t>
            </a:r>
          </a:p>
        </p:txBody>
      </p:sp>
      <p:sp>
        <p:nvSpPr>
          <p:cNvPr id="13" name="Rectangle 12"/>
          <p:cNvSpPr/>
          <p:nvPr/>
        </p:nvSpPr>
        <p:spPr>
          <a:xfrm>
            <a:off x="594707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0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48035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2</a:t>
            </a:r>
          </a:p>
        </p:txBody>
      </p:sp>
      <p:sp>
        <p:nvSpPr>
          <p:cNvPr id="15" name="Rectangle 14"/>
          <p:cNvSpPr/>
          <p:nvPr/>
        </p:nvSpPr>
        <p:spPr>
          <a:xfrm>
            <a:off x="701363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9</a:t>
            </a:r>
          </a:p>
        </p:txBody>
      </p:sp>
      <p:sp>
        <p:nvSpPr>
          <p:cNvPr id="16" name="Rectangle 15"/>
          <p:cNvSpPr/>
          <p:nvPr/>
        </p:nvSpPr>
        <p:spPr>
          <a:xfrm>
            <a:off x="754691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5</a:t>
            </a:r>
          </a:p>
        </p:txBody>
      </p:sp>
      <p:sp>
        <p:nvSpPr>
          <p:cNvPr id="17" name="Rectangle 16"/>
          <p:cNvSpPr/>
          <p:nvPr/>
        </p:nvSpPr>
        <p:spPr>
          <a:xfrm>
            <a:off x="808019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5</a:t>
            </a:r>
          </a:p>
        </p:txBody>
      </p:sp>
      <p:sp>
        <p:nvSpPr>
          <p:cNvPr id="18" name="Rectangle 17"/>
          <p:cNvSpPr/>
          <p:nvPr/>
        </p:nvSpPr>
        <p:spPr>
          <a:xfrm>
            <a:off x="861347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6</a:t>
            </a:r>
          </a:p>
        </p:txBody>
      </p:sp>
      <p:sp>
        <p:nvSpPr>
          <p:cNvPr id="19" name="Rectangle 18"/>
          <p:cNvSpPr/>
          <p:nvPr/>
        </p:nvSpPr>
        <p:spPr>
          <a:xfrm>
            <a:off x="914675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1</a:t>
            </a:r>
          </a:p>
        </p:txBody>
      </p:sp>
      <p:sp>
        <p:nvSpPr>
          <p:cNvPr id="20" name="Rectangle 19"/>
          <p:cNvSpPr/>
          <p:nvPr/>
        </p:nvSpPr>
        <p:spPr>
          <a:xfrm>
            <a:off x="1147558" y="420449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0</a:t>
            </a:r>
          </a:p>
        </p:txBody>
      </p:sp>
      <p:sp>
        <p:nvSpPr>
          <p:cNvPr id="21" name="Rectangle 20"/>
          <p:cNvSpPr/>
          <p:nvPr/>
        </p:nvSpPr>
        <p:spPr>
          <a:xfrm>
            <a:off x="1680838" y="420449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1</a:t>
            </a:r>
          </a:p>
        </p:txBody>
      </p:sp>
      <p:sp>
        <p:nvSpPr>
          <p:cNvPr id="22" name="Rectangle 21"/>
          <p:cNvSpPr/>
          <p:nvPr/>
        </p:nvSpPr>
        <p:spPr>
          <a:xfrm>
            <a:off x="2214118" y="420449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2</a:t>
            </a:r>
          </a:p>
        </p:txBody>
      </p:sp>
      <p:sp>
        <p:nvSpPr>
          <p:cNvPr id="23" name="Rectangle 22"/>
          <p:cNvSpPr/>
          <p:nvPr/>
        </p:nvSpPr>
        <p:spPr>
          <a:xfrm>
            <a:off x="2747398" y="420449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3</a:t>
            </a:r>
          </a:p>
        </p:txBody>
      </p:sp>
      <p:sp>
        <p:nvSpPr>
          <p:cNvPr id="24" name="Rectangle 23"/>
          <p:cNvSpPr/>
          <p:nvPr/>
        </p:nvSpPr>
        <p:spPr>
          <a:xfrm>
            <a:off x="3280678" y="420449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4</a:t>
            </a:r>
          </a:p>
        </p:txBody>
      </p:sp>
      <p:sp>
        <p:nvSpPr>
          <p:cNvPr id="25" name="Rectangle 24"/>
          <p:cNvSpPr/>
          <p:nvPr/>
        </p:nvSpPr>
        <p:spPr>
          <a:xfrm>
            <a:off x="3813958" y="420449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5</a:t>
            </a:r>
          </a:p>
        </p:txBody>
      </p:sp>
      <p:sp>
        <p:nvSpPr>
          <p:cNvPr id="26" name="Rectangle 25"/>
          <p:cNvSpPr/>
          <p:nvPr/>
        </p:nvSpPr>
        <p:spPr>
          <a:xfrm>
            <a:off x="4347238" y="420449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6</a:t>
            </a:r>
          </a:p>
        </p:txBody>
      </p:sp>
      <p:sp>
        <p:nvSpPr>
          <p:cNvPr id="27" name="Rectangle 26"/>
          <p:cNvSpPr/>
          <p:nvPr/>
        </p:nvSpPr>
        <p:spPr>
          <a:xfrm>
            <a:off x="4880518" y="420449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7</a:t>
            </a:r>
          </a:p>
        </p:txBody>
      </p:sp>
      <p:sp>
        <p:nvSpPr>
          <p:cNvPr id="28" name="Rectangle 27"/>
          <p:cNvSpPr/>
          <p:nvPr/>
        </p:nvSpPr>
        <p:spPr>
          <a:xfrm>
            <a:off x="5413798" y="420449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8</a:t>
            </a:r>
          </a:p>
        </p:txBody>
      </p:sp>
      <p:sp>
        <p:nvSpPr>
          <p:cNvPr id="29" name="Rectangle 28"/>
          <p:cNvSpPr/>
          <p:nvPr/>
        </p:nvSpPr>
        <p:spPr>
          <a:xfrm>
            <a:off x="5947078" y="420449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9</a:t>
            </a:r>
          </a:p>
        </p:txBody>
      </p:sp>
      <p:sp>
        <p:nvSpPr>
          <p:cNvPr id="30" name="Rectangle 29"/>
          <p:cNvSpPr/>
          <p:nvPr/>
        </p:nvSpPr>
        <p:spPr>
          <a:xfrm>
            <a:off x="1147558" y="4771160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1</a:t>
            </a:r>
          </a:p>
        </p:txBody>
      </p:sp>
      <p:sp>
        <p:nvSpPr>
          <p:cNvPr id="31" name="Rectangle 30"/>
          <p:cNvSpPr/>
          <p:nvPr/>
        </p:nvSpPr>
        <p:spPr>
          <a:xfrm>
            <a:off x="1680838" y="4771160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1</a:t>
            </a:r>
          </a:p>
        </p:txBody>
      </p:sp>
      <p:sp>
        <p:nvSpPr>
          <p:cNvPr id="32" name="Rectangle 31"/>
          <p:cNvSpPr/>
          <p:nvPr/>
        </p:nvSpPr>
        <p:spPr>
          <a:xfrm>
            <a:off x="2214118" y="4771160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1</a:t>
            </a:r>
          </a:p>
        </p:txBody>
      </p:sp>
      <p:sp>
        <p:nvSpPr>
          <p:cNvPr id="33" name="Rectangle 32"/>
          <p:cNvSpPr/>
          <p:nvPr/>
        </p:nvSpPr>
        <p:spPr>
          <a:xfrm>
            <a:off x="2747398" y="4771160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0</a:t>
            </a:r>
          </a:p>
        </p:txBody>
      </p:sp>
      <p:sp>
        <p:nvSpPr>
          <p:cNvPr id="34" name="Rectangle 33"/>
          <p:cNvSpPr/>
          <p:nvPr/>
        </p:nvSpPr>
        <p:spPr>
          <a:xfrm>
            <a:off x="3280678" y="4771160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0</a:t>
            </a:r>
          </a:p>
        </p:txBody>
      </p:sp>
      <p:sp>
        <p:nvSpPr>
          <p:cNvPr id="35" name="Rectangle 34"/>
          <p:cNvSpPr/>
          <p:nvPr/>
        </p:nvSpPr>
        <p:spPr>
          <a:xfrm>
            <a:off x="3813958" y="4771160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1</a:t>
            </a:r>
          </a:p>
        </p:txBody>
      </p:sp>
      <p:sp>
        <p:nvSpPr>
          <p:cNvPr id="36" name="Rectangle 35"/>
          <p:cNvSpPr/>
          <p:nvPr/>
        </p:nvSpPr>
        <p:spPr>
          <a:xfrm>
            <a:off x="4347238" y="4771160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0</a:t>
            </a:r>
          </a:p>
        </p:txBody>
      </p:sp>
      <p:sp>
        <p:nvSpPr>
          <p:cNvPr id="37" name="Rectangle 36"/>
          <p:cNvSpPr/>
          <p:nvPr/>
        </p:nvSpPr>
        <p:spPr>
          <a:xfrm>
            <a:off x="4880518" y="4771160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0</a:t>
            </a:r>
          </a:p>
        </p:txBody>
      </p:sp>
      <p:sp>
        <p:nvSpPr>
          <p:cNvPr id="38" name="Rectangle 37"/>
          <p:cNvSpPr/>
          <p:nvPr/>
        </p:nvSpPr>
        <p:spPr>
          <a:xfrm>
            <a:off x="5413798" y="4771160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1</a:t>
            </a:r>
          </a:p>
        </p:txBody>
      </p:sp>
      <p:sp>
        <p:nvSpPr>
          <p:cNvPr id="39" name="Rectangle 38"/>
          <p:cNvSpPr/>
          <p:nvPr/>
        </p:nvSpPr>
        <p:spPr>
          <a:xfrm>
            <a:off x="5947078" y="4771160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0</a:t>
            </a:r>
          </a:p>
        </p:txBody>
      </p:sp>
      <p:sp>
        <p:nvSpPr>
          <p:cNvPr id="41" name="Donut 40"/>
          <p:cNvSpPr/>
          <p:nvPr/>
        </p:nvSpPr>
        <p:spPr>
          <a:xfrm>
            <a:off x="3113253" y="2162712"/>
            <a:ext cx="868130" cy="868130"/>
          </a:xfrm>
          <a:prstGeom prst="donut">
            <a:avLst>
              <a:gd name="adj" fmla="val 4099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cxnSp>
        <p:nvCxnSpPr>
          <p:cNvPr id="40" name="Elbow Connector 39"/>
          <p:cNvCxnSpPr>
            <a:stCxn id="41" idx="4"/>
            <a:endCxn id="20" idx="0"/>
          </p:cNvCxnSpPr>
          <p:nvPr/>
        </p:nvCxnSpPr>
        <p:spPr>
          <a:xfrm rot="5400000">
            <a:off x="1893934" y="2551106"/>
            <a:ext cx="1173648" cy="2133120"/>
          </a:xfrm>
          <a:prstGeom prst="bentConnector3">
            <a:avLst/>
          </a:prstGeom>
          <a:ln w="254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TextBox 42"/>
          <p:cNvSpPr txBox="1"/>
          <p:nvPr/>
        </p:nvSpPr>
        <p:spPr>
          <a:xfrm>
            <a:off x="207108" y="2412111"/>
            <a:ext cx="9404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Input: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207107" y="4586494"/>
            <a:ext cx="9404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Count: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7546918" y="4309495"/>
            <a:ext cx="159984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Iteration: </a:t>
            </a:r>
            <a:r>
              <a:rPr lang="en-US" b="1" dirty="0"/>
              <a:t>5</a:t>
            </a:r>
          </a:p>
          <a:p>
            <a:r>
              <a:rPr lang="en-US" dirty="0"/>
              <a:t>Index:</a:t>
            </a:r>
            <a:r>
              <a:rPr lang="en-US" b="1" dirty="0"/>
              <a:t> 5</a:t>
            </a:r>
          </a:p>
          <a:p>
            <a:r>
              <a:rPr lang="en-US" dirty="0"/>
              <a:t>Current:</a:t>
            </a:r>
            <a:r>
              <a:rPr lang="en-US" b="1" dirty="0"/>
              <a:t> 0</a:t>
            </a:r>
          </a:p>
        </p:txBody>
      </p:sp>
    </p:spTree>
    <p:extLst>
      <p:ext uri="{BB962C8B-B14F-4D97-AF65-F5344CB8AC3E}">
        <p14:creationId xmlns:p14="http://schemas.microsoft.com/office/powerpoint/2010/main" val="2465006085"/>
      </p:ext>
    </p:extLst>
  </p:cSld>
  <p:clrMapOvr>
    <a:masterClrMapping/>
  </p:clrMapOvr>
  <p:transition spd="slow">
    <p:push dir="u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bg-BG" sz="4800" dirty="0"/>
              <a:t>Сложности на алгоритми</a:t>
            </a:r>
            <a:endParaRPr lang="en-US" sz="48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ru-RU" sz="2400" i="1" dirty="0"/>
                  <a:t>Big-O нотация. </a:t>
                </a:r>
                <a:endParaRPr lang="en-US" sz="2400" i="1" dirty="0"/>
              </a:p>
              <a:p>
                <a:pPr lvl="1"/>
                <a14:m>
                  <m:oMath xmlns:m="http://schemas.openxmlformats.org/officeDocument/2006/math">
                    <m:r>
                      <a:rPr lang="en-US" sz="2200" i="1">
                        <a:latin typeface="Cambria Math" panose="02040503050406030204" pitchFamily="18" charset="0"/>
                      </a:rPr>
                      <m:t>𝑂</m:t>
                    </m:r>
                    <m:d>
                      <m:dPr>
                        <m:ctrlPr>
                          <a:rPr lang="en-US" sz="22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200" i="1">
                            <a:latin typeface="Cambria Math" panose="02040503050406030204" pitchFamily="18" charset="0"/>
                          </a:rPr>
                          <m:t>𝑔</m:t>
                        </m:r>
                        <m:d>
                          <m:dPr>
                            <m:ctrlPr>
                              <a:rPr lang="en-US" sz="22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200" i="1">
                                <a:latin typeface="Cambria Math" panose="02040503050406030204" pitchFamily="18" charset="0"/>
                              </a:rPr>
                              <m:t>𝑛</m:t>
                            </m:r>
                          </m:e>
                        </m:d>
                      </m:e>
                    </m:d>
                    <m:r>
                      <a:rPr lang="en-US" sz="2200" i="1"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begChr m:val="{"/>
                        <m:endChr m:val="}"/>
                        <m:ctrlPr>
                          <a:rPr lang="en-US" sz="22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200" i="1">
                            <a:latin typeface="Cambria Math" panose="02040503050406030204" pitchFamily="18" charset="0"/>
                          </a:rPr>
                          <m:t>𝑓</m:t>
                        </m:r>
                        <m:d>
                          <m:dPr>
                            <m:ctrlPr>
                              <a:rPr lang="en-US" sz="22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200" i="1">
                                <a:latin typeface="Cambria Math" panose="02040503050406030204" pitchFamily="18" charset="0"/>
                              </a:rPr>
                              <m:t>𝑛</m:t>
                            </m:r>
                          </m:e>
                        </m:d>
                      </m:e>
                      <m:e>
                        <m:r>
                          <a:rPr lang="en-US" sz="22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∃</m:t>
                        </m:r>
                        <m:r>
                          <a:rPr lang="en-US" sz="22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𝑐</m:t>
                        </m:r>
                        <m:r>
                          <a:rPr lang="en-US" sz="22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&gt;0 ∃</m:t>
                        </m:r>
                        <m:r>
                          <a:rPr lang="en-US" sz="22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𝑛</m:t>
                        </m:r>
                        <m:r>
                          <a:rPr lang="en-US" sz="2200" i="1" baseline="-2500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0</m:t>
                        </m:r>
                        <m:r>
                          <a:rPr lang="en-US" sz="22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&gt;0: ∀</m:t>
                        </m:r>
                        <m:r>
                          <a:rPr lang="en-US" sz="22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𝑛</m:t>
                        </m:r>
                        <m:r>
                          <a:rPr lang="en-US" sz="22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≥</m:t>
                        </m:r>
                        <m:r>
                          <a:rPr lang="en-US" sz="22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𝑛</m:t>
                        </m:r>
                        <m:r>
                          <a:rPr lang="en-US" sz="2200" i="1" baseline="-2500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0</m:t>
                        </m:r>
                        <m:r>
                          <a:rPr lang="en-US" sz="22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:</m:t>
                        </m:r>
                        <m:r>
                          <a:rPr lang="en-US" sz="2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</m:t>
                        </m:r>
                        <m:r>
                          <a:rPr lang="en-US" sz="22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0≤</m:t>
                        </m:r>
                        <m:r>
                          <a:rPr lang="en-US" sz="22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𝑓</m:t>
                        </m:r>
                        <m:d>
                          <m:dPr>
                            <m:ctrlPr>
                              <a:rPr lang="en-US" sz="22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2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𝑛</m:t>
                            </m:r>
                          </m:e>
                        </m:d>
                        <m:r>
                          <a:rPr lang="en-US" sz="22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≤</m:t>
                        </m:r>
                        <m:r>
                          <a:rPr lang="en-US" sz="22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𝑐</m:t>
                        </m:r>
                        <m:r>
                          <a:rPr lang="en-US" sz="22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.</m:t>
                        </m:r>
                        <m:r>
                          <a:rPr lang="en-US" sz="22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𝑔</m:t>
                        </m:r>
                        <m:r>
                          <a:rPr lang="en-US" sz="22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(</m:t>
                        </m:r>
                        <m:r>
                          <a:rPr lang="en-US" sz="22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𝑛</m:t>
                        </m:r>
                        <m:r>
                          <a:rPr lang="en-US" sz="22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)</m:t>
                        </m:r>
                      </m:e>
                    </m:d>
                  </m:oMath>
                </a14:m>
                <a:endParaRPr lang="en-US" sz="2200" i="1" dirty="0"/>
              </a:p>
              <a:p>
                <a:pPr lvl="1"/>
                <a:r>
                  <a:rPr lang="bg-BG" sz="2200" i="1" dirty="0">
                    <a:hlinkClick r:id="rId2"/>
                  </a:rPr>
                  <a:t>Кратка табличка</a:t>
                </a:r>
                <a:endParaRPr lang="en-US" sz="2200" i="1" dirty="0"/>
              </a:p>
              <a:p>
                <a:r>
                  <a:rPr lang="ru-RU" sz="2400" i="1" dirty="0"/>
                  <a:t>Сложност по време.</a:t>
                </a:r>
              </a:p>
              <a:p>
                <a:pPr lvl="1"/>
                <a:r>
                  <a:rPr lang="ru-RU" sz="2200" i="1" dirty="0">
                    <a:hlinkClick r:id="rId3"/>
                  </a:rPr>
                  <a:t>Кратка табличка + примери</a:t>
                </a:r>
                <a:r>
                  <a:rPr lang="ru-RU" sz="2200" i="1" dirty="0"/>
                  <a:t> </a:t>
                </a:r>
              </a:p>
              <a:p>
                <a:r>
                  <a:rPr lang="ru-RU" sz="2400" i="1" dirty="0"/>
                  <a:t>Сложност по памет.</a:t>
                </a:r>
                <a:endParaRPr lang="en-US" sz="2200" dirty="0"/>
              </a:p>
              <a:p>
                <a:pPr>
                  <a:buFont typeface="Wingdings" panose="05000000000000000000" pitchFamily="2" charset="2"/>
                  <a:buChar char="v"/>
                </a:pPr>
                <a:r>
                  <a:rPr lang="en-US" sz="2400" i="1" dirty="0">
                    <a:hlinkClick r:id="rId4"/>
                  </a:rPr>
                  <a:t>Cheat sheet</a:t>
                </a:r>
                <a:endParaRPr lang="ru-RU" sz="2400" i="1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5"/>
                <a:stretch>
                  <a:fillRect l="-567" t="-125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965145389"/>
      </p:ext>
    </p:extLst>
  </p:cSld>
  <p:clrMapOvr>
    <a:masterClrMapping/>
  </p:clrMapOvr>
  <p:transition spd="slow">
    <p:push dir="u"/>
  </p:transition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223233"/>
            <a:ext cx="8596668" cy="1550989"/>
          </a:xfrm>
        </p:spPr>
        <p:txBody>
          <a:bodyPr>
            <a:normAutofit/>
          </a:bodyPr>
          <a:lstStyle/>
          <a:p>
            <a:r>
              <a:rPr lang="en-US" sz="5400" dirty="0"/>
              <a:t>Counting Sort</a:t>
            </a:r>
            <a:endParaRPr lang="ru-RU" sz="5400" dirty="0"/>
          </a:p>
        </p:txBody>
      </p:sp>
      <p:sp>
        <p:nvSpPr>
          <p:cNvPr id="3" name="Rectangle 2"/>
          <p:cNvSpPr/>
          <p:nvPr/>
        </p:nvSpPr>
        <p:spPr>
          <a:xfrm>
            <a:off x="114755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1</a:t>
            </a:r>
          </a:p>
        </p:txBody>
      </p:sp>
      <p:sp>
        <p:nvSpPr>
          <p:cNvPr id="5" name="Rectangle 4"/>
          <p:cNvSpPr/>
          <p:nvPr/>
        </p:nvSpPr>
        <p:spPr>
          <a:xfrm>
            <a:off x="168083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5</a:t>
            </a:r>
          </a:p>
        </p:txBody>
      </p:sp>
      <p:sp>
        <p:nvSpPr>
          <p:cNvPr id="6" name="Rectangle 5"/>
          <p:cNvSpPr/>
          <p:nvPr/>
        </p:nvSpPr>
        <p:spPr>
          <a:xfrm>
            <a:off x="221411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2</a:t>
            </a:r>
          </a:p>
        </p:txBody>
      </p:sp>
      <p:sp>
        <p:nvSpPr>
          <p:cNvPr id="7" name="Rectangle 6"/>
          <p:cNvSpPr/>
          <p:nvPr/>
        </p:nvSpPr>
        <p:spPr>
          <a:xfrm>
            <a:off x="274739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8</a:t>
            </a:r>
          </a:p>
        </p:txBody>
      </p:sp>
      <p:sp>
        <p:nvSpPr>
          <p:cNvPr id="8" name="Rectangle 7"/>
          <p:cNvSpPr/>
          <p:nvPr/>
        </p:nvSpPr>
        <p:spPr>
          <a:xfrm>
            <a:off x="328067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0</a:t>
            </a:r>
          </a:p>
        </p:txBody>
      </p:sp>
      <p:sp>
        <p:nvSpPr>
          <p:cNvPr id="9" name="Rectangle 8"/>
          <p:cNvSpPr/>
          <p:nvPr/>
        </p:nvSpPr>
        <p:spPr>
          <a:xfrm>
            <a:off x="381395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1</a:t>
            </a:r>
          </a:p>
        </p:txBody>
      </p:sp>
      <p:sp>
        <p:nvSpPr>
          <p:cNvPr id="10" name="Rectangle 9"/>
          <p:cNvSpPr/>
          <p:nvPr/>
        </p:nvSpPr>
        <p:spPr>
          <a:xfrm>
            <a:off x="434723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1</a:t>
            </a:r>
          </a:p>
        </p:txBody>
      </p:sp>
      <p:sp>
        <p:nvSpPr>
          <p:cNvPr id="11" name="Rectangle 10"/>
          <p:cNvSpPr/>
          <p:nvPr/>
        </p:nvSpPr>
        <p:spPr>
          <a:xfrm>
            <a:off x="488051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3</a:t>
            </a:r>
          </a:p>
        </p:txBody>
      </p:sp>
      <p:sp>
        <p:nvSpPr>
          <p:cNvPr id="12" name="Rectangle 11"/>
          <p:cNvSpPr/>
          <p:nvPr/>
        </p:nvSpPr>
        <p:spPr>
          <a:xfrm>
            <a:off x="541379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8</a:t>
            </a:r>
          </a:p>
        </p:txBody>
      </p:sp>
      <p:sp>
        <p:nvSpPr>
          <p:cNvPr id="13" name="Rectangle 12"/>
          <p:cNvSpPr/>
          <p:nvPr/>
        </p:nvSpPr>
        <p:spPr>
          <a:xfrm>
            <a:off x="594707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0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48035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2</a:t>
            </a:r>
          </a:p>
        </p:txBody>
      </p:sp>
      <p:sp>
        <p:nvSpPr>
          <p:cNvPr id="15" name="Rectangle 14"/>
          <p:cNvSpPr/>
          <p:nvPr/>
        </p:nvSpPr>
        <p:spPr>
          <a:xfrm>
            <a:off x="701363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9</a:t>
            </a:r>
          </a:p>
        </p:txBody>
      </p:sp>
      <p:sp>
        <p:nvSpPr>
          <p:cNvPr id="16" name="Rectangle 15"/>
          <p:cNvSpPr/>
          <p:nvPr/>
        </p:nvSpPr>
        <p:spPr>
          <a:xfrm>
            <a:off x="754691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5</a:t>
            </a:r>
          </a:p>
        </p:txBody>
      </p:sp>
      <p:sp>
        <p:nvSpPr>
          <p:cNvPr id="17" name="Rectangle 16"/>
          <p:cNvSpPr/>
          <p:nvPr/>
        </p:nvSpPr>
        <p:spPr>
          <a:xfrm>
            <a:off x="808019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5</a:t>
            </a:r>
          </a:p>
        </p:txBody>
      </p:sp>
      <p:sp>
        <p:nvSpPr>
          <p:cNvPr id="18" name="Rectangle 17"/>
          <p:cNvSpPr/>
          <p:nvPr/>
        </p:nvSpPr>
        <p:spPr>
          <a:xfrm>
            <a:off x="861347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6</a:t>
            </a:r>
          </a:p>
        </p:txBody>
      </p:sp>
      <p:sp>
        <p:nvSpPr>
          <p:cNvPr id="19" name="Rectangle 18"/>
          <p:cNvSpPr/>
          <p:nvPr/>
        </p:nvSpPr>
        <p:spPr>
          <a:xfrm>
            <a:off x="914675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1</a:t>
            </a:r>
          </a:p>
        </p:txBody>
      </p:sp>
      <p:sp>
        <p:nvSpPr>
          <p:cNvPr id="20" name="Rectangle 19"/>
          <p:cNvSpPr/>
          <p:nvPr/>
        </p:nvSpPr>
        <p:spPr>
          <a:xfrm>
            <a:off x="1147558" y="420449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0</a:t>
            </a:r>
          </a:p>
        </p:txBody>
      </p:sp>
      <p:sp>
        <p:nvSpPr>
          <p:cNvPr id="21" name="Rectangle 20"/>
          <p:cNvSpPr/>
          <p:nvPr/>
        </p:nvSpPr>
        <p:spPr>
          <a:xfrm>
            <a:off x="1680838" y="420449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1</a:t>
            </a:r>
          </a:p>
        </p:txBody>
      </p:sp>
      <p:sp>
        <p:nvSpPr>
          <p:cNvPr id="22" name="Rectangle 21"/>
          <p:cNvSpPr/>
          <p:nvPr/>
        </p:nvSpPr>
        <p:spPr>
          <a:xfrm>
            <a:off x="2214118" y="420449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2</a:t>
            </a:r>
          </a:p>
        </p:txBody>
      </p:sp>
      <p:sp>
        <p:nvSpPr>
          <p:cNvPr id="23" name="Rectangle 22"/>
          <p:cNvSpPr/>
          <p:nvPr/>
        </p:nvSpPr>
        <p:spPr>
          <a:xfrm>
            <a:off x="2747398" y="420449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3</a:t>
            </a:r>
          </a:p>
        </p:txBody>
      </p:sp>
      <p:sp>
        <p:nvSpPr>
          <p:cNvPr id="24" name="Rectangle 23"/>
          <p:cNvSpPr/>
          <p:nvPr/>
        </p:nvSpPr>
        <p:spPr>
          <a:xfrm>
            <a:off x="3280678" y="420449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4</a:t>
            </a:r>
          </a:p>
        </p:txBody>
      </p:sp>
      <p:sp>
        <p:nvSpPr>
          <p:cNvPr id="25" name="Rectangle 24"/>
          <p:cNvSpPr/>
          <p:nvPr/>
        </p:nvSpPr>
        <p:spPr>
          <a:xfrm>
            <a:off x="3813958" y="420449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5</a:t>
            </a:r>
          </a:p>
        </p:txBody>
      </p:sp>
      <p:sp>
        <p:nvSpPr>
          <p:cNvPr id="26" name="Rectangle 25"/>
          <p:cNvSpPr/>
          <p:nvPr/>
        </p:nvSpPr>
        <p:spPr>
          <a:xfrm>
            <a:off x="4347238" y="420449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6</a:t>
            </a:r>
          </a:p>
        </p:txBody>
      </p:sp>
      <p:sp>
        <p:nvSpPr>
          <p:cNvPr id="27" name="Rectangle 26"/>
          <p:cNvSpPr/>
          <p:nvPr/>
        </p:nvSpPr>
        <p:spPr>
          <a:xfrm>
            <a:off x="4880518" y="420449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7</a:t>
            </a:r>
          </a:p>
        </p:txBody>
      </p:sp>
      <p:sp>
        <p:nvSpPr>
          <p:cNvPr id="28" name="Rectangle 27"/>
          <p:cNvSpPr/>
          <p:nvPr/>
        </p:nvSpPr>
        <p:spPr>
          <a:xfrm>
            <a:off x="5413798" y="420449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8</a:t>
            </a:r>
          </a:p>
        </p:txBody>
      </p:sp>
      <p:sp>
        <p:nvSpPr>
          <p:cNvPr id="29" name="Rectangle 28"/>
          <p:cNvSpPr/>
          <p:nvPr/>
        </p:nvSpPr>
        <p:spPr>
          <a:xfrm>
            <a:off x="5947078" y="420449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9</a:t>
            </a:r>
          </a:p>
        </p:txBody>
      </p:sp>
      <p:sp>
        <p:nvSpPr>
          <p:cNvPr id="30" name="Rectangle 29"/>
          <p:cNvSpPr/>
          <p:nvPr/>
        </p:nvSpPr>
        <p:spPr>
          <a:xfrm>
            <a:off x="1147558" y="4771160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1</a:t>
            </a:r>
          </a:p>
        </p:txBody>
      </p:sp>
      <p:sp>
        <p:nvSpPr>
          <p:cNvPr id="31" name="Rectangle 30"/>
          <p:cNvSpPr/>
          <p:nvPr/>
        </p:nvSpPr>
        <p:spPr>
          <a:xfrm>
            <a:off x="1680838" y="4771160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2</a:t>
            </a:r>
          </a:p>
        </p:txBody>
      </p:sp>
      <p:sp>
        <p:nvSpPr>
          <p:cNvPr id="32" name="Rectangle 31"/>
          <p:cNvSpPr/>
          <p:nvPr/>
        </p:nvSpPr>
        <p:spPr>
          <a:xfrm>
            <a:off x="2214118" y="4771160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1</a:t>
            </a:r>
          </a:p>
        </p:txBody>
      </p:sp>
      <p:sp>
        <p:nvSpPr>
          <p:cNvPr id="33" name="Rectangle 32"/>
          <p:cNvSpPr/>
          <p:nvPr/>
        </p:nvSpPr>
        <p:spPr>
          <a:xfrm>
            <a:off x="2747398" y="4771160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0</a:t>
            </a:r>
          </a:p>
        </p:txBody>
      </p:sp>
      <p:sp>
        <p:nvSpPr>
          <p:cNvPr id="34" name="Rectangle 33"/>
          <p:cNvSpPr/>
          <p:nvPr/>
        </p:nvSpPr>
        <p:spPr>
          <a:xfrm>
            <a:off x="3280678" y="4771160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0</a:t>
            </a:r>
          </a:p>
        </p:txBody>
      </p:sp>
      <p:sp>
        <p:nvSpPr>
          <p:cNvPr id="35" name="Rectangle 34"/>
          <p:cNvSpPr/>
          <p:nvPr/>
        </p:nvSpPr>
        <p:spPr>
          <a:xfrm>
            <a:off x="3813958" y="4771160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1</a:t>
            </a:r>
          </a:p>
        </p:txBody>
      </p:sp>
      <p:sp>
        <p:nvSpPr>
          <p:cNvPr id="36" name="Rectangle 35"/>
          <p:cNvSpPr/>
          <p:nvPr/>
        </p:nvSpPr>
        <p:spPr>
          <a:xfrm>
            <a:off x="4347238" y="4771160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0</a:t>
            </a:r>
          </a:p>
        </p:txBody>
      </p:sp>
      <p:sp>
        <p:nvSpPr>
          <p:cNvPr id="37" name="Rectangle 36"/>
          <p:cNvSpPr/>
          <p:nvPr/>
        </p:nvSpPr>
        <p:spPr>
          <a:xfrm>
            <a:off x="4880518" y="4771160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0</a:t>
            </a:r>
          </a:p>
        </p:txBody>
      </p:sp>
      <p:sp>
        <p:nvSpPr>
          <p:cNvPr id="38" name="Rectangle 37"/>
          <p:cNvSpPr/>
          <p:nvPr/>
        </p:nvSpPr>
        <p:spPr>
          <a:xfrm>
            <a:off x="5413798" y="4771160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1</a:t>
            </a:r>
          </a:p>
        </p:txBody>
      </p:sp>
      <p:sp>
        <p:nvSpPr>
          <p:cNvPr id="39" name="Rectangle 38"/>
          <p:cNvSpPr/>
          <p:nvPr/>
        </p:nvSpPr>
        <p:spPr>
          <a:xfrm>
            <a:off x="5947078" y="4771160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0</a:t>
            </a:r>
          </a:p>
        </p:txBody>
      </p:sp>
      <p:sp>
        <p:nvSpPr>
          <p:cNvPr id="41" name="Donut 40"/>
          <p:cNvSpPr/>
          <p:nvPr/>
        </p:nvSpPr>
        <p:spPr>
          <a:xfrm>
            <a:off x="3646533" y="2162712"/>
            <a:ext cx="868130" cy="868130"/>
          </a:xfrm>
          <a:prstGeom prst="donut">
            <a:avLst>
              <a:gd name="adj" fmla="val 4099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cxnSp>
        <p:nvCxnSpPr>
          <p:cNvPr id="40" name="Elbow Connector 39"/>
          <p:cNvCxnSpPr>
            <a:stCxn id="41" idx="4"/>
            <a:endCxn id="21" idx="0"/>
          </p:cNvCxnSpPr>
          <p:nvPr/>
        </p:nvCxnSpPr>
        <p:spPr>
          <a:xfrm rot="5400000">
            <a:off x="2427214" y="2551106"/>
            <a:ext cx="1173648" cy="2133120"/>
          </a:xfrm>
          <a:prstGeom prst="bentConnector3">
            <a:avLst/>
          </a:prstGeom>
          <a:ln w="254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TextBox 42"/>
          <p:cNvSpPr txBox="1"/>
          <p:nvPr/>
        </p:nvSpPr>
        <p:spPr>
          <a:xfrm>
            <a:off x="207108" y="2412111"/>
            <a:ext cx="9404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Input: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207107" y="4586494"/>
            <a:ext cx="9404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Count: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7546918" y="4309495"/>
            <a:ext cx="159984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Iteration: </a:t>
            </a:r>
            <a:r>
              <a:rPr lang="en-US" b="1" dirty="0"/>
              <a:t>6</a:t>
            </a:r>
          </a:p>
          <a:p>
            <a:r>
              <a:rPr lang="en-US" dirty="0"/>
              <a:t>Index:</a:t>
            </a:r>
            <a:r>
              <a:rPr lang="en-US" b="1" dirty="0"/>
              <a:t> 6</a:t>
            </a:r>
          </a:p>
          <a:p>
            <a:r>
              <a:rPr lang="en-US" dirty="0"/>
              <a:t>Current:</a:t>
            </a:r>
            <a:r>
              <a:rPr lang="en-US" b="1" dirty="0"/>
              <a:t> 1</a:t>
            </a:r>
          </a:p>
        </p:txBody>
      </p:sp>
    </p:spTree>
    <p:extLst>
      <p:ext uri="{BB962C8B-B14F-4D97-AF65-F5344CB8AC3E}">
        <p14:creationId xmlns:p14="http://schemas.microsoft.com/office/powerpoint/2010/main" val="2671457034"/>
      </p:ext>
    </p:extLst>
  </p:cSld>
  <p:clrMapOvr>
    <a:masterClrMapping/>
  </p:clrMapOvr>
  <p:transition spd="slow">
    <p:push dir="u"/>
  </p:transition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223233"/>
            <a:ext cx="8596668" cy="1550989"/>
          </a:xfrm>
        </p:spPr>
        <p:txBody>
          <a:bodyPr>
            <a:normAutofit/>
          </a:bodyPr>
          <a:lstStyle/>
          <a:p>
            <a:r>
              <a:rPr lang="en-US" sz="5400" dirty="0"/>
              <a:t>Counting Sort</a:t>
            </a:r>
            <a:endParaRPr lang="ru-RU" sz="5400" dirty="0"/>
          </a:p>
        </p:txBody>
      </p:sp>
      <p:sp>
        <p:nvSpPr>
          <p:cNvPr id="3" name="Rectangle 2"/>
          <p:cNvSpPr/>
          <p:nvPr/>
        </p:nvSpPr>
        <p:spPr>
          <a:xfrm>
            <a:off x="1147558" y="231344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1</a:t>
            </a:r>
          </a:p>
        </p:txBody>
      </p:sp>
      <p:sp>
        <p:nvSpPr>
          <p:cNvPr id="5" name="Rectangle 4"/>
          <p:cNvSpPr/>
          <p:nvPr/>
        </p:nvSpPr>
        <p:spPr>
          <a:xfrm>
            <a:off x="1680838" y="231344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5</a:t>
            </a:r>
          </a:p>
        </p:txBody>
      </p:sp>
      <p:sp>
        <p:nvSpPr>
          <p:cNvPr id="6" name="Rectangle 5"/>
          <p:cNvSpPr/>
          <p:nvPr/>
        </p:nvSpPr>
        <p:spPr>
          <a:xfrm>
            <a:off x="2214118" y="231344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2</a:t>
            </a:r>
          </a:p>
        </p:txBody>
      </p:sp>
      <p:sp>
        <p:nvSpPr>
          <p:cNvPr id="7" name="Rectangle 6"/>
          <p:cNvSpPr/>
          <p:nvPr/>
        </p:nvSpPr>
        <p:spPr>
          <a:xfrm>
            <a:off x="2747398" y="231344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8</a:t>
            </a:r>
          </a:p>
        </p:txBody>
      </p:sp>
      <p:sp>
        <p:nvSpPr>
          <p:cNvPr id="8" name="Rectangle 7"/>
          <p:cNvSpPr/>
          <p:nvPr/>
        </p:nvSpPr>
        <p:spPr>
          <a:xfrm>
            <a:off x="3280678" y="231344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0</a:t>
            </a:r>
          </a:p>
        </p:txBody>
      </p:sp>
      <p:sp>
        <p:nvSpPr>
          <p:cNvPr id="9" name="Rectangle 8"/>
          <p:cNvSpPr/>
          <p:nvPr/>
        </p:nvSpPr>
        <p:spPr>
          <a:xfrm>
            <a:off x="3813958" y="231344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1</a:t>
            </a:r>
          </a:p>
        </p:txBody>
      </p:sp>
      <p:sp>
        <p:nvSpPr>
          <p:cNvPr id="10" name="Rectangle 9"/>
          <p:cNvSpPr/>
          <p:nvPr/>
        </p:nvSpPr>
        <p:spPr>
          <a:xfrm>
            <a:off x="4347238" y="231344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1</a:t>
            </a:r>
          </a:p>
        </p:txBody>
      </p:sp>
      <p:sp>
        <p:nvSpPr>
          <p:cNvPr id="11" name="Rectangle 10"/>
          <p:cNvSpPr/>
          <p:nvPr/>
        </p:nvSpPr>
        <p:spPr>
          <a:xfrm>
            <a:off x="4880518" y="231344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3</a:t>
            </a:r>
          </a:p>
        </p:txBody>
      </p:sp>
      <p:sp>
        <p:nvSpPr>
          <p:cNvPr id="12" name="Rectangle 11"/>
          <p:cNvSpPr/>
          <p:nvPr/>
        </p:nvSpPr>
        <p:spPr>
          <a:xfrm>
            <a:off x="5413798" y="231344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8</a:t>
            </a:r>
          </a:p>
        </p:txBody>
      </p:sp>
      <p:sp>
        <p:nvSpPr>
          <p:cNvPr id="13" name="Rectangle 12"/>
          <p:cNvSpPr/>
          <p:nvPr/>
        </p:nvSpPr>
        <p:spPr>
          <a:xfrm>
            <a:off x="5947078" y="231344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0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480358" y="231344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2</a:t>
            </a:r>
          </a:p>
        </p:txBody>
      </p:sp>
      <p:sp>
        <p:nvSpPr>
          <p:cNvPr id="15" name="Rectangle 14"/>
          <p:cNvSpPr/>
          <p:nvPr/>
        </p:nvSpPr>
        <p:spPr>
          <a:xfrm>
            <a:off x="7013638" y="231344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9</a:t>
            </a:r>
          </a:p>
        </p:txBody>
      </p:sp>
      <p:sp>
        <p:nvSpPr>
          <p:cNvPr id="16" name="Rectangle 15"/>
          <p:cNvSpPr/>
          <p:nvPr/>
        </p:nvSpPr>
        <p:spPr>
          <a:xfrm>
            <a:off x="7546918" y="231344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5</a:t>
            </a:r>
          </a:p>
        </p:txBody>
      </p:sp>
      <p:sp>
        <p:nvSpPr>
          <p:cNvPr id="17" name="Rectangle 16"/>
          <p:cNvSpPr/>
          <p:nvPr/>
        </p:nvSpPr>
        <p:spPr>
          <a:xfrm>
            <a:off x="8080198" y="231344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5</a:t>
            </a:r>
          </a:p>
        </p:txBody>
      </p:sp>
      <p:sp>
        <p:nvSpPr>
          <p:cNvPr id="18" name="Rectangle 17"/>
          <p:cNvSpPr/>
          <p:nvPr/>
        </p:nvSpPr>
        <p:spPr>
          <a:xfrm>
            <a:off x="8613478" y="231344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6</a:t>
            </a:r>
          </a:p>
        </p:txBody>
      </p:sp>
      <p:sp>
        <p:nvSpPr>
          <p:cNvPr id="19" name="Rectangle 18"/>
          <p:cNvSpPr/>
          <p:nvPr/>
        </p:nvSpPr>
        <p:spPr>
          <a:xfrm>
            <a:off x="9146758" y="231344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1</a:t>
            </a:r>
          </a:p>
        </p:txBody>
      </p:sp>
      <p:sp>
        <p:nvSpPr>
          <p:cNvPr id="20" name="Rectangle 19"/>
          <p:cNvSpPr/>
          <p:nvPr/>
        </p:nvSpPr>
        <p:spPr>
          <a:xfrm>
            <a:off x="1147558" y="4204491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0</a:t>
            </a:r>
          </a:p>
        </p:txBody>
      </p:sp>
      <p:sp>
        <p:nvSpPr>
          <p:cNvPr id="21" name="Rectangle 20"/>
          <p:cNvSpPr/>
          <p:nvPr/>
        </p:nvSpPr>
        <p:spPr>
          <a:xfrm>
            <a:off x="1680838" y="4204491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1</a:t>
            </a:r>
          </a:p>
        </p:txBody>
      </p:sp>
      <p:sp>
        <p:nvSpPr>
          <p:cNvPr id="22" name="Rectangle 21"/>
          <p:cNvSpPr/>
          <p:nvPr/>
        </p:nvSpPr>
        <p:spPr>
          <a:xfrm>
            <a:off x="2214118" y="4204491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2</a:t>
            </a:r>
          </a:p>
        </p:txBody>
      </p:sp>
      <p:sp>
        <p:nvSpPr>
          <p:cNvPr id="23" name="Rectangle 22"/>
          <p:cNvSpPr/>
          <p:nvPr/>
        </p:nvSpPr>
        <p:spPr>
          <a:xfrm>
            <a:off x="2747398" y="4204491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3</a:t>
            </a:r>
          </a:p>
        </p:txBody>
      </p:sp>
      <p:sp>
        <p:nvSpPr>
          <p:cNvPr id="24" name="Rectangle 23"/>
          <p:cNvSpPr/>
          <p:nvPr/>
        </p:nvSpPr>
        <p:spPr>
          <a:xfrm>
            <a:off x="3280678" y="4204491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4</a:t>
            </a:r>
          </a:p>
        </p:txBody>
      </p:sp>
      <p:sp>
        <p:nvSpPr>
          <p:cNvPr id="25" name="Rectangle 24"/>
          <p:cNvSpPr/>
          <p:nvPr/>
        </p:nvSpPr>
        <p:spPr>
          <a:xfrm>
            <a:off x="3813958" y="4204491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5</a:t>
            </a:r>
          </a:p>
        </p:txBody>
      </p:sp>
      <p:sp>
        <p:nvSpPr>
          <p:cNvPr id="26" name="Rectangle 25"/>
          <p:cNvSpPr/>
          <p:nvPr/>
        </p:nvSpPr>
        <p:spPr>
          <a:xfrm>
            <a:off x="4347238" y="4204491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6</a:t>
            </a:r>
          </a:p>
        </p:txBody>
      </p:sp>
      <p:sp>
        <p:nvSpPr>
          <p:cNvPr id="27" name="Rectangle 26"/>
          <p:cNvSpPr/>
          <p:nvPr/>
        </p:nvSpPr>
        <p:spPr>
          <a:xfrm>
            <a:off x="4880518" y="4204491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7</a:t>
            </a:r>
          </a:p>
        </p:txBody>
      </p:sp>
      <p:sp>
        <p:nvSpPr>
          <p:cNvPr id="28" name="Rectangle 27"/>
          <p:cNvSpPr/>
          <p:nvPr/>
        </p:nvSpPr>
        <p:spPr>
          <a:xfrm>
            <a:off x="5413798" y="4204491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8</a:t>
            </a:r>
          </a:p>
        </p:txBody>
      </p:sp>
      <p:sp>
        <p:nvSpPr>
          <p:cNvPr id="29" name="Rectangle 28"/>
          <p:cNvSpPr/>
          <p:nvPr/>
        </p:nvSpPr>
        <p:spPr>
          <a:xfrm>
            <a:off x="5947078" y="4204491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9</a:t>
            </a:r>
          </a:p>
        </p:txBody>
      </p:sp>
      <p:sp>
        <p:nvSpPr>
          <p:cNvPr id="30" name="Rectangle 29"/>
          <p:cNvSpPr/>
          <p:nvPr/>
        </p:nvSpPr>
        <p:spPr>
          <a:xfrm>
            <a:off x="1147558" y="4771161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1</a:t>
            </a:r>
          </a:p>
        </p:txBody>
      </p:sp>
      <p:sp>
        <p:nvSpPr>
          <p:cNvPr id="31" name="Rectangle 30"/>
          <p:cNvSpPr/>
          <p:nvPr/>
        </p:nvSpPr>
        <p:spPr>
          <a:xfrm>
            <a:off x="1680838" y="4771161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3</a:t>
            </a:r>
          </a:p>
        </p:txBody>
      </p:sp>
      <p:sp>
        <p:nvSpPr>
          <p:cNvPr id="32" name="Rectangle 31"/>
          <p:cNvSpPr/>
          <p:nvPr/>
        </p:nvSpPr>
        <p:spPr>
          <a:xfrm>
            <a:off x="2214118" y="4771161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1</a:t>
            </a:r>
          </a:p>
        </p:txBody>
      </p:sp>
      <p:sp>
        <p:nvSpPr>
          <p:cNvPr id="33" name="Rectangle 32"/>
          <p:cNvSpPr/>
          <p:nvPr/>
        </p:nvSpPr>
        <p:spPr>
          <a:xfrm>
            <a:off x="2747398" y="4771161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0</a:t>
            </a:r>
          </a:p>
        </p:txBody>
      </p:sp>
      <p:sp>
        <p:nvSpPr>
          <p:cNvPr id="34" name="Rectangle 33"/>
          <p:cNvSpPr/>
          <p:nvPr/>
        </p:nvSpPr>
        <p:spPr>
          <a:xfrm>
            <a:off x="3280678" y="4771161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0</a:t>
            </a:r>
          </a:p>
        </p:txBody>
      </p:sp>
      <p:sp>
        <p:nvSpPr>
          <p:cNvPr id="35" name="Rectangle 34"/>
          <p:cNvSpPr/>
          <p:nvPr/>
        </p:nvSpPr>
        <p:spPr>
          <a:xfrm>
            <a:off x="3813958" y="4771161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1</a:t>
            </a:r>
          </a:p>
        </p:txBody>
      </p:sp>
      <p:sp>
        <p:nvSpPr>
          <p:cNvPr id="36" name="Rectangle 35"/>
          <p:cNvSpPr/>
          <p:nvPr/>
        </p:nvSpPr>
        <p:spPr>
          <a:xfrm>
            <a:off x="4347238" y="4771161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0</a:t>
            </a:r>
          </a:p>
        </p:txBody>
      </p:sp>
      <p:sp>
        <p:nvSpPr>
          <p:cNvPr id="37" name="Rectangle 36"/>
          <p:cNvSpPr/>
          <p:nvPr/>
        </p:nvSpPr>
        <p:spPr>
          <a:xfrm>
            <a:off x="4880518" y="4771161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0</a:t>
            </a:r>
          </a:p>
        </p:txBody>
      </p:sp>
      <p:sp>
        <p:nvSpPr>
          <p:cNvPr id="38" name="Rectangle 37"/>
          <p:cNvSpPr/>
          <p:nvPr/>
        </p:nvSpPr>
        <p:spPr>
          <a:xfrm>
            <a:off x="5413798" y="4771161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1</a:t>
            </a:r>
          </a:p>
        </p:txBody>
      </p:sp>
      <p:sp>
        <p:nvSpPr>
          <p:cNvPr id="39" name="Rectangle 38"/>
          <p:cNvSpPr/>
          <p:nvPr/>
        </p:nvSpPr>
        <p:spPr>
          <a:xfrm>
            <a:off x="5947078" y="4771161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0</a:t>
            </a:r>
          </a:p>
        </p:txBody>
      </p:sp>
      <p:sp>
        <p:nvSpPr>
          <p:cNvPr id="41" name="Donut 40"/>
          <p:cNvSpPr/>
          <p:nvPr/>
        </p:nvSpPr>
        <p:spPr>
          <a:xfrm>
            <a:off x="4179813" y="2162713"/>
            <a:ext cx="868130" cy="868130"/>
          </a:xfrm>
          <a:prstGeom prst="donut">
            <a:avLst>
              <a:gd name="adj" fmla="val 4099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cxnSp>
        <p:nvCxnSpPr>
          <p:cNvPr id="40" name="Elbow Connector 39"/>
          <p:cNvCxnSpPr>
            <a:stCxn id="41" idx="4"/>
            <a:endCxn id="21" idx="0"/>
          </p:cNvCxnSpPr>
          <p:nvPr/>
        </p:nvCxnSpPr>
        <p:spPr>
          <a:xfrm rot="5400000">
            <a:off x="2693854" y="2284467"/>
            <a:ext cx="1173648" cy="2666400"/>
          </a:xfrm>
          <a:prstGeom prst="bentConnector3">
            <a:avLst/>
          </a:prstGeom>
          <a:ln w="254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TextBox 41"/>
          <p:cNvSpPr txBox="1"/>
          <p:nvPr/>
        </p:nvSpPr>
        <p:spPr>
          <a:xfrm>
            <a:off x="207108" y="2412111"/>
            <a:ext cx="9404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Input: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207107" y="4586494"/>
            <a:ext cx="9404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Count: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7546918" y="4309495"/>
            <a:ext cx="159984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Iteration: </a:t>
            </a:r>
            <a:r>
              <a:rPr lang="en-US" b="1" dirty="0"/>
              <a:t>7</a:t>
            </a:r>
          </a:p>
          <a:p>
            <a:r>
              <a:rPr lang="en-US" dirty="0"/>
              <a:t>Index:</a:t>
            </a:r>
            <a:r>
              <a:rPr lang="en-US" b="1" dirty="0"/>
              <a:t> 7</a:t>
            </a:r>
          </a:p>
          <a:p>
            <a:r>
              <a:rPr lang="en-US" dirty="0"/>
              <a:t>Current:</a:t>
            </a:r>
            <a:r>
              <a:rPr lang="en-US" b="1" dirty="0"/>
              <a:t> 1</a:t>
            </a:r>
          </a:p>
        </p:txBody>
      </p:sp>
    </p:spTree>
    <p:extLst>
      <p:ext uri="{BB962C8B-B14F-4D97-AF65-F5344CB8AC3E}">
        <p14:creationId xmlns:p14="http://schemas.microsoft.com/office/powerpoint/2010/main" val="2442070707"/>
      </p:ext>
    </p:extLst>
  </p:cSld>
  <p:clrMapOvr>
    <a:masterClrMapping/>
  </p:clrMapOvr>
  <p:transition spd="slow">
    <p:push dir="u"/>
  </p:transition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223233"/>
            <a:ext cx="8596668" cy="1550989"/>
          </a:xfrm>
        </p:spPr>
        <p:txBody>
          <a:bodyPr>
            <a:normAutofit/>
          </a:bodyPr>
          <a:lstStyle/>
          <a:p>
            <a:r>
              <a:rPr lang="en-US" sz="5400" dirty="0"/>
              <a:t>Counting Sort</a:t>
            </a:r>
            <a:endParaRPr lang="ru-RU" sz="5400" dirty="0"/>
          </a:p>
        </p:txBody>
      </p:sp>
      <p:sp>
        <p:nvSpPr>
          <p:cNvPr id="3" name="Rectangle 2"/>
          <p:cNvSpPr/>
          <p:nvPr/>
        </p:nvSpPr>
        <p:spPr>
          <a:xfrm>
            <a:off x="114755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1</a:t>
            </a:r>
          </a:p>
        </p:txBody>
      </p:sp>
      <p:sp>
        <p:nvSpPr>
          <p:cNvPr id="5" name="Rectangle 4"/>
          <p:cNvSpPr/>
          <p:nvPr/>
        </p:nvSpPr>
        <p:spPr>
          <a:xfrm>
            <a:off x="168083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5</a:t>
            </a:r>
          </a:p>
        </p:txBody>
      </p:sp>
      <p:sp>
        <p:nvSpPr>
          <p:cNvPr id="6" name="Rectangle 5"/>
          <p:cNvSpPr/>
          <p:nvPr/>
        </p:nvSpPr>
        <p:spPr>
          <a:xfrm>
            <a:off x="221411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2</a:t>
            </a:r>
          </a:p>
        </p:txBody>
      </p:sp>
      <p:sp>
        <p:nvSpPr>
          <p:cNvPr id="7" name="Rectangle 6"/>
          <p:cNvSpPr/>
          <p:nvPr/>
        </p:nvSpPr>
        <p:spPr>
          <a:xfrm>
            <a:off x="274739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8</a:t>
            </a:r>
          </a:p>
        </p:txBody>
      </p:sp>
      <p:sp>
        <p:nvSpPr>
          <p:cNvPr id="8" name="Rectangle 7"/>
          <p:cNvSpPr/>
          <p:nvPr/>
        </p:nvSpPr>
        <p:spPr>
          <a:xfrm>
            <a:off x="328067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0</a:t>
            </a:r>
          </a:p>
        </p:txBody>
      </p:sp>
      <p:sp>
        <p:nvSpPr>
          <p:cNvPr id="9" name="Rectangle 8"/>
          <p:cNvSpPr/>
          <p:nvPr/>
        </p:nvSpPr>
        <p:spPr>
          <a:xfrm>
            <a:off x="381395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1</a:t>
            </a:r>
          </a:p>
        </p:txBody>
      </p:sp>
      <p:sp>
        <p:nvSpPr>
          <p:cNvPr id="10" name="Rectangle 9"/>
          <p:cNvSpPr/>
          <p:nvPr/>
        </p:nvSpPr>
        <p:spPr>
          <a:xfrm>
            <a:off x="434723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1</a:t>
            </a:r>
          </a:p>
        </p:txBody>
      </p:sp>
      <p:sp>
        <p:nvSpPr>
          <p:cNvPr id="11" name="Rectangle 10"/>
          <p:cNvSpPr/>
          <p:nvPr/>
        </p:nvSpPr>
        <p:spPr>
          <a:xfrm>
            <a:off x="488051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3</a:t>
            </a:r>
          </a:p>
        </p:txBody>
      </p:sp>
      <p:sp>
        <p:nvSpPr>
          <p:cNvPr id="12" name="Rectangle 11"/>
          <p:cNvSpPr/>
          <p:nvPr/>
        </p:nvSpPr>
        <p:spPr>
          <a:xfrm>
            <a:off x="541379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8</a:t>
            </a:r>
          </a:p>
        </p:txBody>
      </p:sp>
      <p:sp>
        <p:nvSpPr>
          <p:cNvPr id="13" name="Rectangle 12"/>
          <p:cNvSpPr/>
          <p:nvPr/>
        </p:nvSpPr>
        <p:spPr>
          <a:xfrm>
            <a:off x="594707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0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48035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2</a:t>
            </a:r>
          </a:p>
        </p:txBody>
      </p:sp>
      <p:sp>
        <p:nvSpPr>
          <p:cNvPr id="15" name="Rectangle 14"/>
          <p:cNvSpPr/>
          <p:nvPr/>
        </p:nvSpPr>
        <p:spPr>
          <a:xfrm>
            <a:off x="701363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9</a:t>
            </a:r>
          </a:p>
        </p:txBody>
      </p:sp>
      <p:sp>
        <p:nvSpPr>
          <p:cNvPr id="16" name="Rectangle 15"/>
          <p:cNvSpPr/>
          <p:nvPr/>
        </p:nvSpPr>
        <p:spPr>
          <a:xfrm>
            <a:off x="754691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5</a:t>
            </a:r>
          </a:p>
        </p:txBody>
      </p:sp>
      <p:sp>
        <p:nvSpPr>
          <p:cNvPr id="17" name="Rectangle 16"/>
          <p:cNvSpPr/>
          <p:nvPr/>
        </p:nvSpPr>
        <p:spPr>
          <a:xfrm>
            <a:off x="808019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5</a:t>
            </a:r>
          </a:p>
        </p:txBody>
      </p:sp>
      <p:sp>
        <p:nvSpPr>
          <p:cNvPr id="18" name="Rectangle 17"/>
          <p:cNvSpPr/>
          <p:nvPr/>
        </p:nvSpPr>
        <p:spPr>
          <a:xfrm>
            <a:off x="861347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6</a:t>
            </a:r>
          </a:p>
        </p:txBody>
      </p:sp>
      <p:sp>
        <p:nvSpPr>
          <p:cNvPr id="19" name="Rectangle 18"/>
          <p:cNvSpPr/>
          <p:nvPr/>
        </p:nvSpPr>
        <p:spPr>
          <a:xfrm>
            <a:off x="914675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1</a:t>
            </a:r>
          </a:p>
        </p:txBody>
      </p:sp>
      <p:sp>
        <p:nvSpPr>
          <p:cNvPr id="20" name="Rectangle 19"/>
          <p:cNvSpPr/>
          <p:nvPr/>
        </p:nvSpPr>
        <p:spPr>
          <a:xfrm>
            <a:off x="1147558" y="420449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0</a:t>
            </a:r>
          </a:p>
        </p:txBody>
      </p:sp>
      <p:sp>
        <p:nvSpPr>
          <p:cNvPr id="21" name="Rectangle 20"/>
          <p:cNvSpPr/>
          <p:nvPr/>
        </p:nvSpPr>
        <p:spPr>
          <a:xfrm>
            <a:off x="1680838" y="420449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1</a:t>
            </a:r>
          </a:p>
        </p:txBody>
      </p:sp>
      <p:sp>
        <p:nvSpPr>
          <p:cNvPr id="22" name="Rectangle 21"/>
          <p:cNvSpPr/>
          <p:nvPr/>
        </p:nvSpPr>
        <p:spPr>
          <a:xfrm>
            <a:off x="2214118" y="420449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2</a:t>
            </a:r>
          </a:p>
        </p:txBody>
      </p:sp>
      <p:sp>
        <p:nvSpPr>
          <p:cNvPr id="23" name="Rectangle 22"/>
          <p:cNvSpPr/>
          <p:nvPr/>
        </p:nvSpPr>
        <p:spPr>
          <a:xfrm>
            <a:off x="2747398" y="420449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3</a:t>
            </a:r>
          </a:p>
        </p:txBody>
      </p:sp>
      <p:sp>
        <p:nvSpPr>
          <p:cNvPr id="24" name="Rectangle 23"/>
          <p:cNvSpPr/>
          <p:nvPr/>
        </p:nvSpPr>
        <p:spPr>
          <a:xfrm>
            <a:off x="3280678" y="420449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4</a:t>
            </a:r>
          </a:p>
        </p:txBody>
      </p:sp>
      <p:sp>
        <p:nvSpPr>
          <p:cNvPr id="25" name="Rectangle 24"/>
          <p:cNvSpPr/>
          <p:nvPr/>
        </p:nvSpPr>
        <p:spPr>
          <a:xfrm>
            <a:off x="3813958" y="420449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5</a:t>
            </a:r>
          </a:p>
        </p:txBody>
      </p:sp>
      <p:sp>
        <p:nvSpPr>
          <p:cNvPr id="26" name="Rectangle 25"/>
          <p:cNvSpPr/>
          <p:nvPr/>
        </p:nvSpPr>
        <p:spPr>
          <a:xfrm>
            <a:off x="4347238" y="420449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6</a:t>
            </a:r>
          </a:p>
        </p:txBody>
      </p:sp>
      <p:sp>
        <p:nvSpPr>
          <p:cNvPr id="27" name="Rectangle 26"/>
          <p:cNvSpPr/>
          <p:nvPr/>
        </p:nvSpPr>
        <p:spPr>
          <a:xfrm>
            <a:off x="4880518" y="420449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7</a:t>
            </a:r>
          </a:p>
        </p:txBody>
      </p:sp>
      <p:sp>
        <p:nvSpPr>
          <p:cNvPr id="28" name="Rectangle 27"/>
          <p:cNvSpPr/>
          <p:nvPr/>
        </p:nvSpPr>
        <p:spPr>
          <a:xfrm>
            <a:off x="5413798" y="420449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8</a:t>
            </a:r>
          </a:p>
        </p:txBody>
      </p:sp>
      <p:sp>
        <p:nvSpPr>
          <p:cNvPr id="29" name="Rectangle 28"/>
          <p:cNvSpPr/>
          <p:nvPr/>
        </p:nvSpPr>
        <p:spPr>
          <a:xfrm>
            <a:off x="5947078" y="420449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9</a:t>
            </a:r>
          </a:p>
        </p:txBody>
      </p:sp>
      <p:sp>
        <p:nvSpPr>
          <p:cNvPr id="30" name="Rectangle 29"/>
          <p:cNvSpPr/>
          <p:nvPr/>
        </p:nvSpPr>
        <p:spPr>
          <a:xfrm>
            <a:off x="1147558" y="4771160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1</a:t>
            </a:r>
          </a:p>
        </p:txBody>
      </p:sp>
      <p:sp>
        <p:nvSpPr>
          <p:cNvPr id="31" name="Rectangle 30"/>
          <p:cNvSpPr/>
          <p:nvPr/>
        </p:nvSpPr>
        <p:spPr>
          <a:xfrm>
            <a:off x="1680838" y="4771160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3</a:t>
            </a:r>
          </a:p>
        </p:txBody>
      </p:sp>
      <p:sp>
        <p:nvSpPr>
          <p:cNvPr id="32" name="Rectangle 31"/>
          <p:cNvSpPr/>
          <p:nvPr/>
        </p:nvSpPr>
        <p:spPr>
          <a:xfrm>
            <a:off x="2214118" y="4771160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1</a:t>
            </a:r>
          </a:p>
        </p:txBody>
      </p:sp>
      <p:sp>
        <p:nvSpPr>
          <p:cNvPr id="33" name="Rectangle 32"/>
          <p:cNvSpPr/>
          <p:nvPr/>
        </p:nvSpPr>
        <p:spPr>
          <a:xfrm>
            <a:off x="2747398" y="4771160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1</a:t>
            </a:r>
          </a:p>
        </p:txBody>
      </p:sp>
      <p:sp>
        <p:nvSpPr>
          <p:cNvPr id="34" name="Rectangle 33"/>
          <p:cNvSpPr/>
          <p:nvPr/>
        </p:nvSpPr>
        <p:spPr>
          <a:xfrm>
            <a:off x="3280678" y="4771160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0</a:t>
            </a:r>
          </a:p>
        </p:txBody>
      </p:sp>
      <p:sp>
        <p:nvSpPr>
          <p:cNvPr id="35" name="Rectangle 34"/>
          <p:cNvSpPr/>
          <p:nvPr/>
        </p:nvSpPr>
        <p:spPr>
          <a:xfrm>
            <a:off x="3813958" y="4771160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1</a:t>
            </a:r>
          </a:p>
        </p:txBody>
      </p:sp>
      <p:sp>
        <p:nvSpPr>
          <p:cNvPr id="36" name="Rectangle 35"/>
          <p:cNvSpPr/>
          <p:nvPr/>
        </p:nvSpPr>
        <p:spPr>
          <a:xfrm>
            <a:off x="4347238" y="4771160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0</a:t>
            </a:r>
          </a:p>
        </p:txBody>
      </p:sp>
      <p:sp>
        <p:nvSpPr>
          <p:cNvPr id="37" name="Rectangle 36"/>
          <p:cNvSpPr/>
          <p:nvPr/>
        </p:nvSpPr>
        <p:spPr>
          <a:xfrm>
            <a:off x="4880518" y="4771160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0</a:t>
            </a:r>
          </a:p>
        </p:txBody>
      </p:sp>
      <p:sp>
        <p:nvSpPr>
          <p:cNvPr id="38" name="Rectangle 37"/>
          <p:cNvSpPr/>
          <p:nvPr/>
        </p:nvSpPr>
        <p:spPr>
          <a:xfrm>
            <a:off x="5413798" y="4771160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1</a:t>
            </a:r>
          </a:p>
        </p:txBody>
      </p:sp>
      <p:sp>
        <p:nvSpPr>
          <p:cNvPr id="39" name="Rectangle 38"/>
          <p:cNvSpPr/>
          <p:nvPr/>
        </p:nvSpPr>
        <p:spPr>
          <a:xfrm>
            <a:off x="5947078" y="4771160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0</a:t>
            </a:r>
          </a:p>
        </p:txBody>
      </p:sp>
      <p:sp>
        <p:nvSpPr>
          <p:cNvPr id="41" name="Donut 40"/>
          <p:cNvSpPr/>
          <p:nvPr/>
        </p:nvSpPr>
        <p:spPr>
          <a:xfrm>
            <a:off x="4713093" y="2162712"/>
            <a:ext cx="868130" cy="868130"/>
          </a:xfrm>
          <a:prstGeom prst="donut">
            <a:avLst>
              <a:gd name="adj" fmla="val 4099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cxnSp>
        <p:nvCxnSpPr>
          <p:cNvPr id="40" name="Elbow Connector 39"/>
          <p:cNvCxnSpPr>
            <a:stCxn id="41" idx="4"/>
            <a:endCxn id="23" idx="0"/>
          </p:cNvCxnSpPr>
          <p:nvPr/>
        </p:nvCxnSpPr>
        <p:spPr>
          <a:xfrm rot="5400000">
            <a:off x="3493774" y="2551106"/>
            <a:ext cx="1173648" cy="2133120"/>
          </a:xfrm>
          <a:prstGeom prst="bentConnector3">
            <a:avLst/>
          </a:prstGeom>
          <a:ln w="254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TextBox 42"/>
          <p:cNvSpPr txBox="1"/>
          <p:nvPr/>
        </p:nvSpPr>
        <p:spPr>
          <a:xfrm>
            <a:off x="207108" y="2412111"/>
            <a:ext cx="9404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Input: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207107" y="4586494"/>
            <a:ext cx="9404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Count: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7546918" y="4309495"/>
            <a:ext cx="159984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Iteration: </a:t>
            </a:r>
            <a:r>
              <a:rPr lang="en-US" b="1" dirty="0"/>
              <a:t>8</a:t>
            </a:r>
          </a:p>
          <a:p>
            <a:r>
              <a:rPr lang="en-US" dirty="0"/>
              <a:t>Index:</a:t>
            </a:r>
            <a:r>
              <a:rPr lang="en-US" b="1" dirty="0"/>
              <a:t> 8</a:t>
            </a:r>
          </a:p>
          <a:p>
            <a:r>
              <a:rPr lang="en-US" dirty="0"/>
              <a:t>Current:</a:t>
            </a:r>
            <a:r>
              <a:rPr lang="en-US" b="1" dirty="0"/>
              <a:t> 3</a:t>
            </a:r>
          </a:p>
        </p:txBody>
      </p:sp>
    </p:spTree>
    <p:extLst>
      <p:ext uri="{BB962C8B-B14F-4D97-AF65-F5344CB8AC3E}">
        <p14:creationId xmlns:p14="http://schemas.microsoft.com/office/powerpoint/2010/main" val="2362819171"/>
      </p:ext>
    </p:extLst>
  </p:cSld>
  <p:clrMapOvr>
    <a:masterClrMapping/>
  </p:clrMapOvr>
  <p:transition spd="slow">
    <p:push dir="u"/>
  </p:transition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223233"/>
            <a:ext cx="8596668" cy="1550989"/>
          </a:xfrm>
        </p:spPr>
        <p:txBody>
          <a:bodyPr>
            <a:normAutofit/>
          </a:bodyPr>
          <a:lstStyle/>
          <a:p>
            <a:r>
              <a:rPr lang="en-US" sz="5400" dirty="0"/>
              <a:t>Counting Sort</a:t>
            </a:r>
            <a:endParaRPr lang="ru-RU" sz="5400" dirty="0"/>
          </a:p>
        </p:txBody>
      </p:sp>
      <p:sp>
        <p:nvSpPr>
          <p:cNvPr id="3" name="Rectangle 2"/>
          <p:cNvSpPr/>
          <p:nvPr/>
        </p:nvSpPr>
        <p:spPr>
          <a:xfrm>
            <a:off x="114755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1</a:t>
            </a:r>
          </a:p>
        </p:txBody>
      </p:sp>
      <p:sp>
        <p:nvSpPr>
          <p:cNvPr id="5" name="Rectangle 4"/>
          <p:cNvSpPr/>
          <p:nvPr/>
        </p:nvSpPr>
        <p:spPr>
          <a:xfrm>
            <a:off x="168083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5</a:t>
            </a:r>
          </a:p>
        </p:txBody>
      </p:sp>
      <p:sp>
        <p:nvSpPr>
          <p:cNvPr id="6" name="Rectangle 5"/>
          <p:cNvSpPr/>
          <p:nvPr/>
        </p:nvSpPr>
        <p:spPr>
          <a:xfrm>
            <a:off x="221411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2</a:t>
            </a:r>
          </a:p>
        </p:txBody>
      </p:sp>
      <p:sp>
        <p:nvSpPr>
          <p:cNvPr id="7" name="Rectangle 6"/>
          <p:cNvSpPr/>
          <p:nvPr/>
        </p:nvSpPr>
        <p:spPr>
          <a:xfrm>
            <a:off x="274739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8</a:t>
            </a:r>
          </a:p>
        </p:txBody>
      </p:sp>
      <p:sp>
        <p:nvSpPr>
          <p:cNvPr id="8" name="Rectangle 7"/>
          <p:cNvSpPr/>
          <p:nvPr/>
        </p:nvSpPr>
        <p:spPr>
          <a:xfrm>
            <a:off x="328067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0</a:t>
            </a:r>
          </a:p>
        </p:txBody>
      </p:sp>
      <p:sp>
        <p:nvSpPr>
          <p:cNvPr id="9" name="Rectangle 8"/>
          <p:cNvSpPr/>
          <p:nvPr/>
        </p:nvSpPr>
        <p:spPr>
          <a:xfrm>
            <a:off x="381395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1</a:t>
            </a:r>
          </a:p>
        </p:txBody>
      </p:sp>
      <p:sp>
        <p:nvSpPr>
          <p:cNvPr id="10" name="Rectangle 9"/>
          <p:cNvSpPr/>
          <p:nvPr/>
        </p:nvSpPr>
        <p:spPr>
          <a:xfrm>
            <a:off x="434723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1</a:t>
            </a:r>
          </a:p>
        </p:txBody>
      </p:sp>
      <p:sp>
        <p:nvSpPr>
          <p:cNvPr id="11" name="Rectangle 10"/>
          <p:cNvSpPr/>
          <p:nvPr/>
        </p:nvSpPr>
        <p:spPr>
          <a:xfrm>
            <a:off x="488051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3</a:t>
            </a:r>
          </a:p>
        </p:txBody>
      </p:sp>
      <p:sp>
        <p:nvSpPr>
          <p:cNvPr id="12" name="Rectangle 11"/>
          <p:cNvSpPr/>
          <p:nvPr/>
        </p:nvSpPr>
        <p:spPr>
          <a:xfrm>
            <a:off x="541379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8</a:t>
            </a:r>
          </a:p>
        </p:txBody>
      </p:sp>
      <p:sp>
        <p:nvSpPr>
          <p:cNvPr id="13" name="Rectangle 12"/>
          <p:cNvSpPr/>
          <p:nvPr/>
        </p:nvSpPr>
        <p:spPr>
          <a:xfrm>
            <a:off x="594707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0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48035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2</a:t>
            </a:r>
          </a:p>
        </p:txBody>
      </p:sp>
      <p:sp>
        <p:nvSpPr>
          <p:cNvPr id="15" name="Rectangle 14"/>
          <p:cNvSpPr/>
          <p:nvPr/>
        </p:nvSpPr>
        <p:spPr>
          <a:xfrm>
            <a:off x="701363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9</a:t>
            </a:r>
          </a:p>
        </p:txBody>
      </p:sp>
      <p:sp>
        <p:nvSpPr>
          <p:cNvPr id="16" name="Rectangle 15"/>
          <p:cNvSpPr/>
          <p:nvPr/>
        </p:nvSpPr>
        <p:spPr>
          <a:xfrm>
            <a:off x="754691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5</a:t>
            </a:r>
          </a:p>
        </p:txBody>
      </p:sp>
      <p:sp>
        <p:nvSpPr>
          <p:cNvPr id="17" name="Rectangle 16"/>
          <p:cNvSpPr/>
          <p:nvPr/>
        </p:nvSpPr>
        <p:spPr>
          <a:xfrm>
            <a:off x="808019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5</a:t>
            </a:r>
          </a:p>
        </p:txBody>
      </p:sp>
      <p:sp>
        <p:nvSpPr>
          <p:cNvPr id="18" name="Rectangle 17"/>
          <p:cNvSpPr/>
          <p:nvPr/>
        </p:nvSpPr>
        <p:spPr>
          <a:xfrm>
            <a:off x="861347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6</a:t>
            </a:r>
          </a:p>
        </p:txBody>
      </p:sp>
      <p:sp>
        <p:nvSpPr>
          <p:cNvPr id="19" name="Rectangle 18"/>
          <p:cNvSpPr/>
          <p:nvPr/>
        </p:nvSpPr>
        <p:spPr>
          <a:xfrm>
            <a:off x="914675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1</a:t>
            </a:r>
          </a:p>
        </p:txBody>
      </p:sp>
      <p:sp>
        <p:nvSpPr>
          <p:cNvPr id="20" name="Rectangle 19"/>
          <p:cNvSpPr/>
          <p:nvPr/>
        </p:nvSpPr>
        <p:spPr>
          <a:xfrm>
            <a:off x="1147558" y="420449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0</a:t>
            </a:r>
          </a:p>
        </p:txBody>
      </p:sp>
      <p:sp>
        <p:nvSpPr>
          <p:cNvPr id="21" name="Rectangle 20"/>
          <p:cNvSpPr/>
          <p:nvPr/>
        </p:nvSpPr>
        <p:spPr>
          <a:xfrm>
            <a:off x="1680838" y="420449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1</a:t>
            </a:r>
          </a:p>
        </p:txBody>
      </p:sp>
      <p:sp>
        <p:nvSpPr>
          <p:cNvPr id="22" name="Rectangle 21"/>
          <p:cNvSpPr/>
          <p:nvPr/>
        </p:nvSpPr>
        <p:spPr>
          <a:xfrm>
            <a:off x="2214118" y="420449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2</a:t>
            </a:r>
          </a:p>
        </p:txBody>
      </p:sp>
      <p:sp>
        <p:nvSpPr>
          <p:cNvPr id="23" name="Rectangle 22"/>
          <p:cNvSpPr/>
          <p:nvPr/>
        </p:nvSpPr>
        <p:spPr>
          <a:xfrm>
            <a:off x="2747398" y="420449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3</a:t>
            </a:r>
          </a:p>
        </p:txBody>
      </p:sp>
      <p:sp>
        <p:nvSpPr>
          <p:cNvPr id="24" name="Rectangle 23"/>
          <p:cNvSpPr/>
          <p:nvPr/>
        </p:nvSpPr>
        <p:spPr>
          <a:xfrm>
            <a:off x="3280678" y="420449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4</a:t>
            </a:r>
          </a:p>
        </p:txBody>
      </p:sp>
      <p:sp>
        <p:nvSpPr>
          <p:cNvPr id="25" name="Rectangle 24"/>
          <p:cNvSpPr/>
          <p:nvPr/>
        </p:nvSpPr>
        <p:spPr>
          <a:xfrm>
            <a:off x="3813958" y="420449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5</a:t>
            </a:r>
          </a:p>
        </p:txBody>
      </p:sp>
      <p:sp>
        <p:nvSpPr>
          <p:cNvPr id="26" name="Rectangle 25"/>
          <p:cNvSpPr/>
          <p:nvPr/>
        </p:nvSpPr>
        <p:spPr>
          <a:xfrm>
            <a:off x="4347238" y="420449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6</a:t>
            </a:r>
          </a:p>
        </p:txBody>
      </p:sp>
      <p:sp>
        <p:nvSpPr>
          <p:cNvPr id="27" name="Rectangle 26"/>
          <p:cNvSpPr/>
          <p:nvPr/>
        </p:nvSpPr>
        <p:spPr>
          <a:xfrm>
            <a:off x="4880518" y="420449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7</a:t>
            </a:r>
          </a:p>
        </p:txBody>
      </p:sp>
      <p:sp>
        <p:nvSpPr>
          <p:cNvPr id="28" name="Rectangle 27"/>
          <p:cNvSpPr/>
          <p:nvPr/>
        </p:nvSpPr>
        <p:spPr>
          <a:xfrm>
            <a:off x="5413798" y="420449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8</a:t>
            </a:r>
          </a:p>
        </p:txBody>
      </p:sp>
      <p:sp>
        <p:nvSpPr>
          <p:cNvPr id="29" name="Rectangle 28"/>
          <p:cNvSpPr/>
          <p:nvPr/>
        </p:nvSpPr>
        <p:spPr>
          <a:xfrm>
            <a:off x="5947078" y="420449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9</a:t>
            </a:r>
          </a:p>
        </p:txBody>
      </p:sp>
      <p:sp>
        <p:nvSpPr>
          <p:cNvPr id="30" name="Rectangle 29"/>
          <p:cNvSpPr/>
          <p:nvPr/>
        </p:nvSpPr>
        <p:spPr>
          <a:xfrm>
            <a:off x="1147558" y="4771160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1</a:t>
            </a:r>
          </a:p>
        </p:txBody>
      </p:sp>
      <p:sp>
        <p:nvSpPr>
          <p:cNvPr id="31" name="Rectangle 30"/>
          <p:cNvSpPr/>
          <p:nvPr/>
        </p:nvSpPr>
        <p:spPr>
          <a:xfrm>
            <a:off x="1680838" y="4771160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3</a:t>
            </a:r>
          </a:p>
        </p:txBody>
      </p:sp>
      <p:sp>
        <p:nvSpPr>
          <p:cNvPr id="32" name="Rectangle 31"/>
          <p:cNvSpPr/>
          <p:nvPr/>
        </p:nvSpPr>
        <p:spPr>
          <a:xfrm>
            <a:off x="2214118" y="4771160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1</a:t>
            </a:r>
          </a:p>
        </p:txBody>
      </p:sp>
      <p:sp>
        <p:nvSpPr>
          <p:cNvPr id="33" name="Rectangle 32"/>
          <p:cNvSpPr/>
          <p:nvPr/>
        </p:nvSpPr>
        <p:spPr>
          <a:xfrm>
            <a:off x="2747398" y="4771160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1</a:t>
            </a:r>
          </a:p>
        </p:txBody>
      </p:sp>
      <p:sp>
        <p:nvSpPr>
          <p:cNvPr id="34" name="Rectangle 33"/>
          <p:cNvSpPr/>
          <p:nvPr/>
        </p:nvSpPr>
        <p:spPr>
          <a:xfrm>
            <a:off x="3280678" y="4771160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0</a:t>
            </a:r>
          </a:p>
        </p:txBody>
      </p:sp>
      <p:sp>
        <p:nvSpPr>
          <p:cNvPr id="35" name="Rectangle 34"/>
          <p:cNvSpPr/>
          <p:nvPr/>
        </p:nvSpPr>
        <p:spPr>
          <a:xfrm>
            <a:off x="3813958" y="4771160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1</a:t>
            </a:r>
          </a:p>
        </p:txBody>
      </p:sp>
      <p:sp>
        <p:nvSpPr>
          <p:cNvPr id="36" name="Rectangle 35"/>
          <p:cNvSpPr/>
          <p:nvPr/>
        </p:nvSpPr>
        <p:spPr>
          <a:xfrm>
            <a:off x="4347238" y="4771160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0</a:t>
            </a:r>
          </a:p>
        </p:txBody>
      </p:sp>
      <p:sp>
        <p:nvSpPr>
          <p:cNvPr id="37" name="Rectangle 36"/>
          <p:cNvSpPr/>
          <p:nvPr/>
        </p:nvSpPr>
        <p:spPr>
          <a:xfrm>
            <a:off x="4880518" y="4771160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0</a:t>
            </a:r>
          </a:p>
        </p:txBody>
      </p:sp>
      <p:sp>
        <p:nvSpPr>
          <p:cNvPr id="38" name="Rectangle 37"/>
          <p:cNvSpPr/>
          <p:nvPr/>
        </p:nvSpPr>
        <p:spPr>
          <a:xfrm>
            <a:off x="5413798" y="4771160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2</a:t>
            </a:r>
          </a:p>
        </p:txBody>
      </p:sp>
      <p:sp>
        <p:nvSpPr>
          <p:cNvPr id="39" name="Rectangle 38"/>
          <p:cNvSpPr/>
          <p:nvPr/>
        </p:nvSpPr>
        <p:spPr>
          <a:xfrm>
            <a:off x="5947078" y="4771160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0</a:t>
            </a:r>
          </a:p>
        </p:txBody>
      </p:sp>
      <p:sp>
        <p:nvSpPr>
          <p:cNvPr id="41" name="Donut 40"/>
          <p:cNvSpPr/>
          <p:nvPr/>
        </p:nvSpPr>
        <p:spPr>
          <a:xfrm>
            <a:off x="5246373" y="2162712"/>
            <a:ext cx="868130" cy="868130"/>
          </a:xfrm>
          <a:prstGeom prst="donut">
            <a:avLst>
              <a:gd name="adj" fmla="val 4099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cxnSp>
        <p:nvCxnSpPr>
          <p:cNvPr id="44" name="Straight Arrow Connector 43"/>
          <p:cNvCxnSpPr>
            <a:stCxn id="41" idx="4"/>
            <a:endCxn id="28" idx="0"/>
          </p:cNvCxnSpPr>
          <p:nvPr/>
        </p:nvCxnSpPr>
        <p:spPr>
          <a:xfrm>
            <a:off x="5680438" y="3030842"/>
            <a:ext cx="0" cy="1173648"/>
          </a:xfrm>
          <a:prstGeom prst="straightConnector1">
            <a:avLst/>
          </a:prstGeom>
          <a:ln w="254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Box 44"/>
          <p:cNvSpPr txBox="1"/>
          <p:nvPr/>
        </p:nvSpPr>
        <p:spPr>
          <a:xfrm>
            <a:off x="207108" y="2412111"/>
            <a:ext cx="9404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Input: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207107" y="4586494"/>
            <a:ext cx="9404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Count: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7546918" y="4309495"/>
            <a:ext cx="159984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Iteration: </a:t>
            </a:r>
            <a:r>
              <a:rPr lang="en-US" b="1" dirty="0"/>
              <a:t>9</a:t>
            </a:r>
          </a:p>
          <a:p>
            <a:r>
              <a:rPr lang="en-US" dirty="0"/>
              <a:t>Index:</a:t>
            </a:r>
            <a:r>
              <a:rPr lang="en-US" b="1" dirty="0"/>
              <a:t> 9</a:t>
            </a:r>
          </a:p>
          <a:p>
            <a:r>
              <a:rPr lang="en-US" dirty="0"/>
              <a:t>Current:</a:t>
            </a:r>
            <a:r>
              <a:rPr lang="en-US" b="1" dirty="0"/>
              <a:t> 8</a:t>
            </a:r>
          </a:p>
        </p:txBody>
      </p:sp>
    </p:spTree>
    <p:extLst>
      <p:ext uri="{BB962C8B-B14F-4D97-AF65-F5344CB8AC3E}">
        <p14:creationId xmlns:p14="http://schemas.microsoft.com/office/powerpoint/2010/main" val="2773238865"/>
      </p:ext>
    </p:extLst>
  </p:cSld>
  <p:clrMapOvr>
    <a:masterClrMapping/>
  </p:clrMapOvr>
  <p:transition spd="slow">
    <p:push dir="u"/>
  </p:transition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223233"/>
            <a:ext cx="8596668" cy="1550989"/>
          </a:xfrm>
        </p:spPr>
        <p:txBody>
          <a:bodyPr>
            <a:normAutofit/>
          </a:bodyPr>
          <a:lstStyle/>
          <a:p>
            <a:r>
              <a:rPr lang="en-US" sz="5400" dirty="0"/>
              <a:t>Counting Sort</a:t>
            </a:r>
            <a:endParaRPr lang="ru-RU" sz="5400" dirty="0"/>
          </a:p>
        </p:txBody>
      </p:sp>
      <p:sp>
        <p:nvSpPr>
          <p:cNvPr id="3" name="Rectangle 2"/>
          <p:cNvSpPr/>
          <p:nvPr/>
        </p:nvSpPr>
        <p:spPr>
          <a:xfrm>
            <a:off x="1147558" y="2313247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1</a:t>
            </a:r>
          </a:p>
        </p:txBody>
      </p:sp>
      <p:sp>
        <p:nvSpPr>
          <p:cNvPr id="5" name="Rectangle 4"/>
          <p:cNvSpPr/>
          <p:nvPr/>
        </p:nvSpPr>
        <p:spPr>
          <a:xfrm>
            <a:off x="1680838" y="2313247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5</a:t>
            </a:r>
          </a:p>
        </p:txBody>
      </p:sp>
      <p:sp>
        <p:nvSpPr>
          <p:cNvPr id="6" name="Rectangle 5"/>
          <p:cNvSpPr/>
          <p:nvPr/>
        </p:nvSpPr>
        <p:spPr>
          <a:xfrm>
            <a:off x="2214118" y="2313247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2</a:t>
            </a:r>
          </a:p>
        </p:txBody>
      </p:sp>
      <p:sp>
        <p:nvSpPr>
          <p:cNvPr id="7" name="Rectangle 6"/>
          <p:cNvSpPr/>
          <p:nvPr/>
        </p:nvSpPr>
        <p:spPr>
          <a:xfrm>
            <a:off x="2747398" y="2313247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8</a:t>
            </a:r>
          </a:p>
        </p:txBody>
      </p:sp>
      <p:sp>
        <p:nvSpPr>
          <p:cNvPr id="8" name="Rectangle 7"/>
          <p:cNvSpPr/>
          <p:nvPr/>
        </p:nvSpPr>
        <p:spPr>
          <a:xfrm>
            <a:off x="3280678" y="2313247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0</a:t>
            </a:r>
          </a:p>
        </p:txBody>
      </p:sp>
      <p:sp>
        <p:nvSpPr>
          <p:cNvPr id="9" name="Rectangle 8"/>
          <p:cNvSpPr/>
          <p:nvPr/>
        </p:nvSpPr>
        <p:spPr>
          <a:xfrm>
            <a:off x="3813958" y="2313247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1</a:t>
            </a:r>
          </a:p>
        </p:txBody>
      </p:sp>
      <p:sp>
        <p:nvSpPr>
          <p:cNvPr id="10" name="Rectangle 9"/>
          <p:cNvSpPr/>
          <p:nvPr/>
        </p:nvSpPr>
        <p:spPr>
          <a:xfrm>
            <a:off x="4347238" y="2313247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1</a:t>
            </a:r>
          </a:p>
        </p:txBody>
      </p:sp>
      <p:sp>
        <p:nvSpPr>
          <p:cNvPr id="11" name="Rectangle 10"/>
          <p:cNvSpPr/>
          <p:nvPr/>
        </p:nvSpPr>
        <p:spPr>
          <a:xfrm>
            <a:off x="4880518" y="2313247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3</a:t>
            </a:r>
          </a:p>
        </p:txBody>
      </p:sp>
      <p:sp>
        <p:nvSpPr>
          <p:cNvPr id="12" name="Rectangle 11"/>
          <p:cNvSpPr/>
          <p:nvPr/>
        </p:nvSpPr>
        <p:spPr>
          <a:xfrm>
            <a:off x="5413798" y="2313247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8</a:t>
            </a:r>
          </a:p>
        </p:txBody>
      </p:sp>
      <p:sp>
        <p:nvSpPr>
          <p:cNvPr id="13" name="Rectangle 12"/>
          <p:cNvSpPr/>
          <p:nvPr/>
        </p:nvSpPr>
        <p:spPr>
          <a:xfrm>
            <a:off x="5947078" y="2313247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0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480358" y="2313247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2</a:t>
            </a:r>
          </a:p>
        </p:txBody>
      </p:sp>
      <p:sp>
        <p:nvSpPr>
          <p:cNvPr id="15" name="Rectangle 14"/>
          <p:cNvSpPr/>
          <p:nvPr/>
        </p:nvSpPr>
        <p:spPr>
          <a:xfrm>
            <a:off x="7013638" y="2313247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9</a:t>
            </a:r>
          </a:p>
        </p:txBody>
      </p:sp>
      <p:sp>
        <p:nvSpPr>
          <p:cNvPr id="16" name="Rectangle 15"/>
          <p:cNvSpPr/>
          <p:nvPr/>
        </p:nvSpPr>
        <p:spPr>
          <a:xfrm>
            <a:off x="7546918" y="2313247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5</a:t>
            </a:r>
          </a:p>
        </p:txBody>
      </p:sp>
      <p:sp>
        <p:nvSpPr>
          <p:cNvPr id="17" name="Rectangle 16"/>
          <p:cNvSpPr/>
          <p:nvPr/>
        </p:nvSpPr>
        <p:spPr>
          <a:xfrm>
            <a:off x="8080198" y="2313247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5</a:t>
            </a:r>
          </a:p>
        </p:txBody>
      </p:sp>
      <p:sp>
        <p:nvSpPr>
          <p:cNvPr id="18" name="Rectangle 17"/>
          <p:cNvSpPr/>
          <p:nvPr/>
        </p:nvSpPr>
        <p:spPr>
          <a:xfrm>
            <a:off x="8613478" y="2313247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6</a:t>
            </a:r>
          </a:p>
        </p:txBody>
      </p:sp>
      <p:sp>
        <p:nvSpPr>
          <p:cNvPr id="19" name="Rectangle 18"/>
          <p:cNvSpPr/>
          <p:nvPr/>
        </p:nvSpPr>
        <p:spPr>
          <a:xfrm>
            <a:off x="9146758" y="2313247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1</a:t>
            </a:r>
          </a:p>
        </p:txBody>
      </p:sp>
      <p:sp>
        <p:nvSpPr>
          <p:cNvPr id="20" name="Rectangle 19"/>
          <p:cNvSpPr/>
          <p:nvPr/>
        </p:nvSpPr>
        <p:spPr>
          <a:xfrm>
            <a:off x="1147558" y="4204295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0</a:t>
            </a:r>
          </a:p>
        </p:txBody>
      </p:sp>
      <p:sp>
        <p:nvSpPr>
          <p:cNvPr id="21" name="Rectangle 20"/>
          <p:cNvSpPr/>
          <p:nvPr/>
        </p:nvSpPr>
        <p:spPr>
          <a:xfrm>
            <a:off x="1680838" y="4204295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1</a:t>
            </a:r>
          </a:p>
        </p:txBody>
      </p:sp>
      <p:sp>
        <p:nvSpPr>
          <p:cNvPr id="22" name="Rectangle 21"/>
          <p:cNvSpPr/>
          <p:nvPr/>
        </p:nvSpPr>
        <p:spPr>
          <a:xfrm>
            <a:off x="2214118" y="4204295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2</a:t>
            </a:r>
          </a:p>
        </p:txBody>
      </p:sp>
      <p:sp>
        <p:nvSpPr>
          <p:cNvPr id="23" name="Rectangle 22"/>
          <p:cNvSpPr/>
          <p:nvPr/>
        </p:nvSpPr>
        <p:spPr>
          <a:xfrm>
            <a:off x="2747398" y="4204295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3</a:t>
            </a:r>
          </a:p>
        </p:txBody>
      </p:sp>
      <p:sp>
        <p:nvSpPr>
          <p:cNvPr id="24" name="Rectangle 23"/>
          <p:cNvSpPr/>
          <p:nvPr/>
        </p:nvSpPr>
        <p:spPr>
          <a:xfrm>
            <a:off x="3280678" y="4204295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4</a:t>
            </a:r>
          </a:p>
        </p:txBody>
      </p:sp>
      <p:sp>
        <p:nvSpPr>
          <p:cNvPr id="25" name="Rectangle 24"/>
          <p:cNvSpPr/>
          <p:nvPr/>
        </p:nvSpPr>
        <p:spPr>
          <a:xfrm>
            <a:off x="3813958" y="4204295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5</a:t>
            </a:r>
          </a:p>
        </p:txBody>
      </p:sp>
      <p:sp>
        <p:nvSpPr>
          <p:cNvPr id="26" name="Rectangle 25"/>
          <p:cNvSpPr/>
          <p:nvPr/>
        </p:nvSpPr>
        <p:spPr>
          <a:xfrm>
            <a:off x="4347238" y="4204295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6</a:t>
            </a:r>
          </a:p>
        </p:txBody>
      </p:sp>
      <p:sp>
        <p:nvSpPr>
          <p:cNvPr id="27" name="Rectangle 26"/>
          <p:cNvSpPr/>
          <p:nvPr/>
        </p:nvSpPr>
        <p:spPr>
          <a:xfrm>
            <a:off x="4880518" y="4204295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7</a:t>
            </a:r>
          </a:p>
        </p:txBody>
      </p:sp>
      <p:sp>
        <p:nvSpPr>
          <p:cNvPr id="28" name="Rectangle 27"/>
          <p:cNvSpPr/>
          <p:nvPr/>
        </p:nvSpPr>
        <p:spPr>
          <a:xfrm>
            <a:off x="5413798" y="4204295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8</a:t>
            </a:r>
          </a:p>
        </p:txBody>
      </p:sp>
      <p:sp>
        <p:nvSpPr>
          <p:cNvPr id="29" name="Rectangle 28"/>
          <p:cNvSpPr/>
          <p:nvPr/>
        </p:nvSpPr>
        <p:spPr>
          <a:xfrm>
            <a:off x="5947078" y="4204295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9</a:t>
            </a:r>
          </a:p>
        </p:txBody>
      </p:sp>
      <p:sp>
        <p:nvSpPr>
          <p:cNvPr id="30" name="Rectangle 29"/>
          <p:cNvSpPr/>
          <p:nvPr/>
        </p:nvSpPr>
        <p:spPr>
          <a:xfrm>
            <a:off x="1147558" y="4770965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2</a:t>
            </a:r>
          </a:p>
        </p:txBody>
      </p:sp>
      <p:sp>
        <p:nvSpPr>
          <p:cNvPr id="31" name="Rectangle 30"/>
          <p:cNvSpPr/>
          <p:nvPr/>
        </p:nvSpPr>
        <p:spPr>
          <a:xfrm>
            <a:off x="1680838" y="4770965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3</a:t>
            </a:r>
          </a:p>
        </p:txBody>
      </p:sp>
      <p:sp>
        <p:nvSpPr>
          <p:cNvPr id="32" name="Rectangle 31"/>
          <p:cNvSpPr/>
          <p:nvPr/>
        </p:nvSpPr>
        <p:spPr>
          <a:xfrm>
            <a:off x="2214118" y="4770965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1</a:t>
            </a:r>
          </a:p>
        </p:txBody>
      </p:sp>
      <p:sp>
        <p:nvSpPr>
          <p:cNvPr id="33" name="Rectangle 32"/>
          <p:cNvSpPr/>
          <p:nvPr/>
        </p:nvSpPr>
        <p:spPr>
          <a:xfrm>
            <a:off x="2747398" y="4770965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1</a:t>
            </a:r>
          </a:p>
        </p:txBody>
      </p:sp>
      <p:sp>
        <p:nvSpPr>
          <p:cNvPr id="34" name="Rectangle 33"/>
          <p:cNvSpPr/>
          <p:nvPr/>
        </p:nvSpPr>
        <p:spPr>
          <a:xfrm>
            <a:off x="3280678" y="4770965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0</a:t>
            </a:r>
          </a:p>
        </p:txBody>
      </p:sp>
      <p:sp>
        <p:nvSpPr>
          <p:cNvPr id="35" name="Rectangle 34"/>
          <p:cNvSpPr/>
          <p:nvPr/>
        </p:nvSpPr>
        <p:spPr>
          <a:xfrm>
            <a:off x="3813958" y="4770965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1</a:t>
            </a:r>
          </a:p>
        </p:txBody>
      </p:sp>
      <p:sp>
        <p:nvSpPr>
          <p:cNvPr id="36" name="Rectangle 35"/>
          <p:cNvSpPr/>
          <p:nvPr/>
        </p:nvSpPr>
        <p:spPr>
          <a:xfrm>
            <a:off x="4347238" y="4770965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0</a:t>
            </a:r>
          </a:p>
        </p:txBody>
      </p:sp>
      <p:sp>
        <p:nvSpPr>
          <p:cNvPr id="37" name="Rectangle 36"/>
          <p:cNvSpPr/>
          <p:nvPr/>
        </p:nvSpPr>
        <p:spPr>
          <a:xfrm>
            <a:off x="4880518" y="4770965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0</a:t>
            </a:r>
          </a:p>
        </p:txBody>
      </p:sp>
      <p:sp>
        <p:nvSpPr>
          <p:cNvPr id="38" name="Rectangle 37"/>
          <p:cNvSpPr/>
          <p:nvPr/>
        </p:nvSpPr>
        <p:spPr>
          <a:xfrm>
            <a:off x="5413798" y="4770965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2</a:t>
            </a:r>
          </a:p>
        </p:txBody>
      </p:sp>
      <p:sp>
        <p:nvSpPr>
          <p:cNvPr id="39" name="Rectangle 38"/>
          <p:cNvSpPr/>
          <p:nvPr/>
        </p:nvSpPr>
        <p:spPr>
          <a:xfrm>
            <a:off x="5947078" y="4770965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0</a:t>
            </a:r>
          </a:p>
        </p:txBody>
      </p:sp>
      <p:sp>
        <p:nvSpPr>
          <p:cNvPr id="41" name="Donut 40"/>
          <p:cNvSpPr/>
          <p:nvPr/>
        </p:nvSpPr>
        <p:spPr>
          <a:xfrm>
            <a:off x="5779653" y="2162517"/>
            <a:ext cx="868130" cy="868130"/>
          </a:xfrm>
          <a:prstGeom prst="donut">
            <a:avLst>
              <a:gd name="adj" fmla="val 4099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cxnSp>
        <p:nvCxnSpPr>
          <p:cNvPr id="40" name="Elbow Connector 39"/>
          <p:cNvCxnSpPr>
            <a:stCxn id="41" idx="4"/>
            <a:endCxn id="20" idx="0"/>
          </p:cNvCxnSpPr>
          <p:nvPr/>
        </p:nvCxnSpPr>
        <p:spPr>
          <a:xfrm rot="5400000">
            <a:off x="3227134" y="1217711"/>
            <a:ext cx="1173648" cy="4799520"/>
          </a:xfrm>
          <a:prstGeom prst="bentConnector3">
            <a:avLst/>
          </a:prstGeom>
          <a:ln w="254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TextBox 42"/>
          <p:cNvSpPr txBox="1"/>
          <p:nvPr/>
        </p:nvSpPr>
        <p:spPr>
          <a:xfrm>
            <a:off x="207108" y="2412111"/>
            <a:ext cx="9404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Input: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207107" y="4586494"/>
            <a:ext cx="9404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Count: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7546918" y="4309495"/>
            <a:ext cx="159984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Iteration: </a:t>
            </a:r>
            <a:r>
              <a:rPr lang="en-US" b="1" dirty="0"/>
              <a:t>10</a:t>
            </a:r>
          </a:p>
          <a:p>
            <a:r>
              <a:rPr lang="en-US" dirty="0"/>
              <a:t>Index:</a:t>
            </a:r>
            <a:r>
              <a:rPr lang="en-US" b="1" dirty="0"/>
              <a:t> 10</a:t>
            </a:r>
          </a:p>
          <a:p>
            <a:r>
              <a:rPr lang="en-US" dirty="0"/>
              <a:t>Current:</a:t>
            </a:r>
            <a:r>
              <a:rPr lang="en-US" b="1" dirty="0"/>
              <a:t> 0</a:t>
            </a:r>
          </a:p>
        </p:txBody>
      </p:sp>
    </p:spTree>
    <p:extLst>
      <p:ext uri="{BB962C8B-B14F-4D97-AF65-F5344CB8AC3E}">
        <p14:creationId xmlns:p14="http://schemas.microsoft.com/office/powerpoint/2010/main" val="2822216893"/>
      </p:ext>
    </p:extLst>
  </p:cSld>
  <p:clrMapOvr>
    <a:masterClrMapping/>
  </p:clrMapOvr>
  <p:transition spd="slow">
    <p:push dir="u"/>
  </p:transition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223233"/>
            <a:ext cx="8596668" cy="1550989"/>
          </a:xfrm>
        </p:spPr>
        <p:txBody>
          <a:bodyPr>
            <a:normAutofit/>
          </a:bodyPr>
          <a:lstStyle/>
          <a:p>
            <a:r>
              <a:rPr lang="en-US" sz="5400" dirty="0"/>
              <a:t>Counting Sort</a:t>
            </a:r>
            <a:endParaRPr lang="ru-RU" sz="5400" dirty="0"/>
          </a:p>
        </p:txBody>
      </p:sp>
      <p:sp>
        <p:nvSpPr>
          <p:cNvPr id="3" name="Rectangle 2"/>
          <p:cNvSpPr/>
          <p:nvPr/>
        </p:nvSpPr>
        <p:spPr>
          <a:xfrm>
            <a:off x="114755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1</a:t>
            </a:r>
          </a:p>
        </p:txBody>
      </p:sp>
      <p:sp>
        <p:nvSpPr>
          <p:cNvPr id="5" name="Rectangle 4"/>
          <p:cNvSpPr/>
          <p:nvPr/>
        </p:nvSpPr>
        <p:spPr>
          <a:xfrm>
            <a:off x="168083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5</a:t>
            </a:r>
          </a:p>
        </p:txBody>
      </p:sp>
      <p:sp>
        <p:nvSpPr>
          <p:cNvPr id="6" name="Rectangle 5"/>
          <p:cNvSpPr/>
          <p:nvPr/>
        </p:nvSpPr>
        <p:spPr>
          <a:xfrm>
            <a:off x="221411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2</a:t>
            </a:r>
          </a:p>
        </p:txBody>
      </p:sp>
      <p:sp>
        <p:nvSpPr>
          <p:cNvPr id="7" name="Rectangle 6"/>
          <p:cNvSpPr/>
          <p:nvPr/>
        </p:nvSpPr>
        <p:spPr>
          <a:xfrm>
            <a:off x="274739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8</a:t>
            </a:r>
          </a:p>
        </p:txBody>
      </p:sp>
      <p:sp>
        <p:nvSpPr>
          <p:cNvPr id="8" name="Rectangle 7"/>
          <p:cNvSpPr/>
          <p:nvPr/>
        </p:nvSpPr>
        <p:spPr>
          <a:xfrm>
            <a:off x="328067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0</a:t>
            </a:r>
          </a:p>
        </p:txBody>
      </p:sp>
      <p:sp>
        <p:nvSpPr>
          <p:cNvPr id="9" name="Rectangle 8"/>
          <p:cNvSpPr/>
          <p:nvPr/>
        </p:nvSpPr>
        <p:spPr>
          <a:xfrm>
            <a:off x="381395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1</a:t>
            </a:r>
          </a:p>
        </p:txBody>
      </p:sp>
      <p:sp>
        <p:nvSpPr>
          <p:cNvPr id="10" name="Rectangle 9"/>
          <p:cNvSpPr/>
          <p:nvPr/>
        </p:nvSpPr>
        <p:spPr>
          <a:xfrm>
            <a:off x="434723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1</a:t>
            </a:r>
          </a:p>
        </p:txBody>
      </p:sp>
      <p:sp>
        <p:nvSpPr>
          <p:cNvPr id="11" name="Rectangle 10"/>
          <p:cNvSpPr/>
          <p:nvPr/>
        </p:nvSpPr>
        <p:spPr>
          <a:xfrm>
            <a:off x="488051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3</a:t>
            </a:r>
          </a:p>
        </p:txBody>
      </p:sp>
      <p:sp>
        <p:nvSpPr>
          <p:cNvPr id="12" name="Rectangle 11"/>
          <p:cNvSpPr/>
          <p:nvPr/>
        </p:nvSpPr>
        <p:spPr>
          <a:xfrm>
            <a:off x="541379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8</a:t>
            </a:r>
          </a:p>
        </p:txBody>
      </p:sp>
      <p:sp>
        <p:nvSpPr>
          <p:cNvPr id="13" name="Rectangle 12"/>
          <p:cNvSpPr/>
          <p:nvPr/>
        </p:nvSpPr>
        <p:spPr>
          <a:xfrm>
            <a:off x="594707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0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48035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2</a:t>
            </a:r>
          </a:p>
        </p:txBody>
      </p:sp>
      <p:sp>
        <p:nvSpPr>
          <p:cNvPr id="15" name="Rectangle 14"/>
          <p:cNvSpPr/>
          <p:nvPr/>
        </p:nvSpPr>
        <p:spPr>
          <a:xfrm>
            <a:off x="701363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9</a:t>
            </a:r>
          </a:p>
        </p:txBody>
      </p:sp>
      <p:sp>
        <p:nvSpPr>
          <p:cNvPr id="16" name="Rectangle 15"/>
          <p:cNvSpPr/>
          <p:nvPr/>
        </p:nvSpPr>
        <p:spPr>
          <a:xfrm>
            <a:off x="754691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5</a:t>
            </a:r>
          </a:p>
        </p:txBody>
      </p:sp>
      <p:sp>
        <p:nvSpPr>
          <p:cNvPr id="17" name="Rectangle 16"/>
          <p:cNvSpPr/>
          <p:nvPr/>
        </p:nvSpPr>
        <p:spPr>
          <a:xfrm>
            <a:off x="808019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5</a:t>
            </a:r>
          </a:p>
        </p:txBody>
      </p:sp>
      <p:sp>
        <p:nvSpPr>
          <p:cNvPr id="18" name="Rectangle 17"/>
          <p:cNvSpPr/>
          <p:nvPr/>
        </p:nvSpPr>
        <p:spPr>
          <a:xfrm>
            <a:off x="861347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6</a:t>
            </a:r>
          </a:p>
        </p:txBody>
      </p:sp>
      <p:sp>
        <p:nvSpPr>
          <p:cNvPr id="19" name="Rectangle 18"/>
          <p:cNvSpPr/>
          <p:nvPr/>
        </p:nvSpPr>
        <p:spPr>
          <a:xfrm>
            <a:off x="914675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1</a:t>
            </a:r>
          </a:p>
        </p:txBody>
      </p:sp>
      <p:sp>
        <p:nvSpPr>
          <p:cNvPr id="20" name="Rectangle 19"/>
          <p:cNvSpPr/>
          <p:nvPr/>
        </p:nvSpPr>
        <p:spPr>
          <a:xfrm>
            <a:off x="1147558" y="420449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0</a:t>
            </a:r>
          </a:p>
        </p:txBody>
      </p:sp>
      <p:sp>
        <p:nvSpPr>
          <p:cNvPr id="21" name="Rectangle 20"/>
          <p:cNvSpPr/>
          <p:nvPr/>
        </p:nvSpPr>
        <p:spPr>
          <a:xfrm>
            <a:off x="1680838" y="420449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1</a:t>
            </a:r>
          </a:p>
        </p:txBody>
      </p:sp>
      <p:sp>
        <p:nvSpPr>
          <p:cNvPr id="22" name="Rectangle 21"/>
          <p:cNvSpPr/>
          <p:nvPr/>
        </p:nvSpPr>
        <p:spPr>
          <a:xfrm>
            <a:off x="2214118" y="420449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2</a:t>
            </a:r>
          </a:p>
        </p:txBody>
      </p:sp>
      <p:sp>
        <p:nvSpPr>
          <p:cNvPr id="23" name="Rectangle 22"/>
          <p:cNvSpPr/>
          <p:nvPr/>
        </p:nvSpPr>
        <p:spPr>
          <a:xfrm>
            <a:off x="2747398" y="420449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3</a:t>
            </a:r>
          </a:p>
        </p:txBody>
      </p:sp>
      <p:sp>
        <p:nvSpPr>
          <p:cNvPr id="24" name="Rectangle 23"/>
          <p:cNvSpPr/>
          <p:nvPr/>
        </p:nvSpPr>
        <p:spPr>
          <a:xfrm>
            <a:off x="3280678" y="420449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4</a:t>
            </a:r>
          </a:p>
        </p:txBody>
      </p:sp>
      <p:sp>
        <p:nvSpPr>
          <p:cNvPr id="25" name="Rectangle 24"/>
          <p:cNvSpPr/>
          <p:nvPr/>
        </p:nvSpPr>
        <p:spPr>
          <a:xfrm>
            <a:off x="3813958" y="420449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5</a:t>
            </a:r>
          </a:p>
        </p:txBody>
      </p:sp>
      <p:sp>
        <p:nvSpPr>
          <p:cNvPr id="26" name="Rectangle 25"/>
          <p:cNvSpPr/>
          <p:nvPr/>
        </p:nvSpPr>
        <p:spPr>
          <a:xfrm>
            <a:off x="4347238" y="420449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6</a:t>
            </a:r>
          </a:p>
        </p:txBody>
      </p:sp>
      <p:sp>
        <p:nvSpPr>
          <p:cNvPr id="27" name="Rectangle 26"/>
          <p:cNvSpPr/>
          <p:nvPr/>
        </p:nvSpPr>
        <p:spPr>
          <a:xfrm>
            <a:off x="4880518" y="420449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7</a:t>
            </a:r>
          </a:p>
        </p:txBody>
      </p:sp>
      <p:sp>
        <p:nvSpPr>
          <p:cNvPr id="28" name="Rectangle 27"/>
          <p:cNvSpPr/>
          <p:nvPr/>
        </p:nvSpPr>
        <p:spPr>
          <a:xfrm>
            <a:off x="5413798" y="420449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8</a:t>
            </a:r>
          </a:p>
        </p:txBody>
      </p:sp>
      <p:sp>
        <p:nvSpPr>
          <p:cNvPr id="29" name="Rectangle 28"/>
          <p:cNvSpPr/>
          <p:nvPr/>
        </p:nvSpPr>
        <p:spPr>
          <a:xfrm>
            <a:off x="5947078" y="420449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9</a:t>
            </a:r>
          </a:p>
        </p:txBody>
      </p:sp>
      <p:sp>
        <p:nvSpPr>
          <p:cNvPr id="30" name="Rectangle 29"/>
          <p:cNvSpPr/>
          <p:nvPr/>
        </p:nvSpPr>
        <p:spPr>
          <a:xfrm>
            <a:off x="1147558" y="4771160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2</a:t>
            </a:r>
          </a:p>
        </p:txBody>
      </p:sp>
      <p:sp>
        <p:nvSpPr>
          <p:cNvPr id="31" name="Rectangle 30"/>
          <p:cNvSpPr/>
          <p:nvPr/>
        </p:nvSpPr>
        <p:spPr>
          <a:xfrm>
            <a:off x="1680838" y="4771160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3</a:t>
            </a:r>
          </a:p>
        </p:txBody>
      </p:sp>
      <p:sp>
        <p:nvSpPr>
          <p:cNvPr id="32" name="Rectangle 31"/>
          <p:cNvSpPr/>
          <p:nvPr/>
        </p:nvSpPr>
        <p:spPr>
          <a:xfrm>
            <a:off x="2214118" y="4771160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2</a:t>
            </a:r>
          </a:p>
        </p:txBody>
      </p:sp>
      <p:sp>
        <p:nvSpPr>
          <p:cNvPr id="33" name="Rectangle 32"/>
          <p:cNvSpPr/>
          <p:nvPr/>
        </p:nvSpPr>
        <p:spPr>
          <a:xfrm>
            <a:off x="2747398" y="4771160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1</a:t>
            </a:r>
          </a:p>
        </p:txBody>
      </p:sp>
      <p:sp>
        <p:nvSpPr>
          <p:cNvPr id="34" name="Rectangle 33"/>
          <p:cNvSpPr/>
          <p:nvPr/>
        </p:nvSpPr>
        <p:spPr>
          <a:xfrm>
            <a:off x="3280678" y="4771160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0</a:t>
            </a:r>
          </a:p>
        </p:txBody>
      </p:sp>
      <p:sp>
        <p:nvSpPr>
          <p:cNvPr id="35" name="Rectangle 34"/>
          <p:cNvSpPr/>
          <p:nvPr/>
        </p:nvSpPr>
        <p:spPr>
          <a:xfrm>
            <a:off x="3813958" y="4771160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1</a:t>
            </a:r>
          </a:p>
        </p:txBody>
      </p:sp>
      <p:sp>
        <p:nvSpPr>
          <p:cNvPr id="36" name="Rectangle 35"/>
          <p:cNvSpPr/>
          <p:nvPr/>
        </p:nvSpPr>
        <p:spPr>
          <a:xfrm>
            <a:off x="4347238" y="4771160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0</a:t>
            </a:r>
          </a:p>
        </p:txBody>
      </p:sp>
      <p:sp>
        <p:nvSpPr>
          <p:cNvPr id="37" name="Rectangle 36"/>
          <p:cNvSpPr/>
          <p:nvPr/>
        </p:nvSpPr>
        <p:spPr>
          <a:xfrm>
            <a:off x="4880518" y="4771160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0</a:t>
            </a:r>
          </a:p>
        </p:txBody>
      </p:sp>
      <p:sp>
        <p:nvSpPr>
          <p:cNvPr id="38" name="Rectangle 37"/>
          <p:cNvSpPr/>
          <p:nvPr/>
        </p:nvSpPr>
        <p:spPr>
          <a:xfrm>
            <a:off x="5413798" y="4771160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2</a:t>
            </a:r>
          </a:p>
        </p:txBody>
      </p:sp>
      <p:sp>
        <p:nvSpPr>
          <p:cNvPr id="39" name="Rectangle 38"/>
          <p:cNvSpPr/>
          <p:nvPr/>
        </p:nvSpPr>
        <p:spPr>
          <a:xfrm>
            <a:off x="5947078" y="4771160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0</a:t>
            </a:r>
          </a:p>
        </p:txBody>
      </p:sp>
      <p:sp>
        <p:nvSpPr>
          <p:cNvPr id="41" name="Donut 40"/>
          <p:cNvSpPr/>
          <p:nvPr/>
        </p:nvSpPr>
        <p:spPr>
          <a:xfrm>
            <a:off x="6312933" y="2162712"/>
            <a:ext cx="868130" cy="868130"/>
          </a:xfrm>
          <a:prstGeom prst="donut">
            <a:avLst>
              <a:gd name="adj" fmla="val 4099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cxnSp>
        <p:nvCxnSpPr>
          <p:cNvPr id="40" name="Elbow Connector 39"/>
          <p:cNvCxnSpPr>
            <a:stCxn id="41" idx="4"/>
            <a:endCxn id="22" idx="0"/>
          </p:cNvCxnSpPr>
          <p:nvPr/>
        </p:nvCxnSpPr>
        <p:spPr>
          <a:xfrm rot="5400000">
            <a:off x="4027054" y="1484546"/>
            <a:ext cx="1173648" cy="4266240"/>
          </a:xfrm>
          <a:prstGeom prst="bentConnector3">
            <a:avLst/>
          </a:prstGeom>
          <a:ln w="254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TextBox 42"/>
          <p:cNvSpPr txBox="1"/>
          <p:nvPr/>
        </p:nvSpPr>
        <p:spPr>
          <a:xfrm>
            <a:off x="207108" y="2412111"/>
            <a:ext cx="9404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Input: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207107" y="4586494"/>
            <a:ext cx="9404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Count: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7546918" y="4309495"/>
            <a:ext cx="159984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Iteration: </a:t>
            </a:r>
            <a:r>
              <a:rPr lang="en-US" b="1" dirty="0"/>
              <a:t>11</a:t>
            </a:r>
          </a:p>
          <a:p>
            <a:r>
              <a:rPr lang="en-US" dirty="0"/>
              <a:t>Index:</a:t>
            </a:r>
            <a:r>
              <a:rPr lang="en-US" b="1" dirty="0"/>
              <a:t> 11</a:t>
            </a:r>
          </a:p>
          <a:p>
            <a:r>
              <a:rPr lang="en-US" dirty="0"/>
              <a:t>Current:</a:t>
            </a:r>
            <a:r>
              <a:rPr lang="en-US" b="1" dirty="0"/>
              <a:t> 2</a:t>
            </a:r>
          </a:p>
        </p:txBody>
      </p:sp>
    </p:spTree>
    <p:extLst>
      <p:ext uri="{BB962C8B-B14F-4D97-AF65-F5344CB8AC3E}">
        <p14:creationId xmlns:p14="http://schemas.microsoft.com/office/powerpoint/2010/main" val="1544726665"/>
      </p:ext>
    </p:extLst>
  </p:cSld>
  <p:clrMapOvr>
    <a:masterClrMapping/>
  </p:clrMapOvr>
  <p:transition spd="slow">
    <p:push dir="u"/>
  </p:transition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223233"/>
            <a:ext cx="8596668" cy="1550989"/>
          </a:xfrm>
        </p:spPr>
        <p:txBody>
          <a:bodyPr>
            <a:normAutofit/>
          </a:bodyPr>
          <a:lstStyle/>
          <a:p>
            <a:r>
              <a:rPr lang="en-US" sz="5400" dirty="0"/>
              <a:t>Counting Sort</a:t>
            </a:r>
            <a:endParaRPr lang="ru-RU" sz="5400" dirty="0"/>
          </a:p>
        </p:txBody>
      </p:sp>
      <p:sp>
        <p:nvSpPr>
          <p:cNvPr id="3" name="Rectangle 2"/>
          <p:cNvSpPr/>
          <p:nvPr/>
        </p:nvSpPr>
        <p:spPr>
          <a:xfrm>
            <a:off x="114755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1</a:t>
            </a:r>
          </a:p>
        </p:txBody>
      </p:sp>
      <p:sp>
        <p:nvSpPr>
          <p:cNvPr id="5" name="Rectangle 4"/>
          <p:cNvSpPr/>
          <p:nvPr/>
        </p:nvSpPr>
        <p:spPr>
          <a:xfrm>
            <a:off x="168083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5</a:t>
            </a:r>
          </a:p>
        </p:txBody>
      </p:sp>
      <p:sp>
        <p:nvSpPr>
          <p:cNvPr id="6" name="Rectangle 5"/>
          <p:cNvSpPr/>
          <p:nvPr/>
        </p:nvSpPr>
        <p:spPr>
          <a:xfrm>
            <a:off x="221411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2</a:t>
            </a:r>
          </a:p>
        </p:txBody>
      </p:sp>
      <p:sp>
        <p:nvSpPr>
          <p:cNvPr id="7" name="Rectangle 6"/>
          <p:cNvSpPr/>
          <p:nvPr/>
        </p:nvSpPr>
        <p:spPr>
          <a:xfrm>
            <a:off x="274739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8</a:t>
            </a:r>
          </a:p>
        </p:txBody>
      </p:sp>
      <p:sp>
        <p:nvSpPr>
          <p:cNvPr id="8" name="Rectangle 7"/>
          <p:cNvSpPr/>
          <p:nvPr/>
        </p:nvSpPr>
        <p:spPr>
          <a:xfrm>
            <a:off x="328067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0</a:t>
            </a:r>
          </a:p>
        </p:txBody>
      </p:sp>
      <p:sp>
        <p:nvSpPr>
          <p:cNvPr id="9" name="Rectangle 8"/>
          <p:cNvSpPr/>
          <p:nvPr/>
        </p:nvSpPr>
        <p:spPr>
          <a:xfrm>
            <a:off x="381395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1</a:t>
            </a:r>
          </a:p>
        </p:txBody>
      </p:sp>
      <p:sp>
        <p:nvSpPr>
          <p:cNvPr id="10" name="Rectangle 9"/>
          <p:cNvSpPr/>
          <p:nvPr/>
        </p:nvSpPr>
        <p:spPr>
          <a:xfrm>
            <a:off x="434723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1</a:t>
            </a:r>
          </a:p>
        </p:txBody>
      </p:sp>
      <p:sp>
        <p:nvSpPr>
          <p:cNvPr id="11" name="Rectangle 10"/>
          <p:cNvSpPr/>
          <p:nvPr/>
        </p:nvSpPr>
        <p:spPr>
          <a:xfrm>
            <a:off x="488051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3</a:t>
            </a:r>
          </a:p>
        </p:txBody>
      </p:sp>
      <p:sp>
        <p:nvSpPr>
          <p:cNvPr id="12" name="Rectangle 11"/>
          <p:cNvSpPr/>
          <p:nvPr/>
        </p:nvSpPr>
        <p:spPr>
          <a:xfrm>
            <a:off x="541379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8</a:t>
            </a:r>
          </a:p>
        </p:txBody>
      </p:sp>
      <p:sp>
        <p:nvSpPr>
          <p:cNvPr id="13" name="Rectangle 12"/>
          <p:cNvSpPr/>
          <p:nvPr/>
        </p:nvSpPr>
        <p:spPr>
          <a:xfrm>
            <a:off x="594707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0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48035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2</a:t>
            </a:r>
          </a:p>
        </p:txBody>
      </p:sp>
      <p:sp>
        <p:nvSpPr>
          <p:cNvPr id="15" name="Rectangle 14"/>
          <p:cNvSpPr/>
          <p:nvPr/>
        </p:nvSpPr>
        <p:spPr>
          <a:xfrm>
            <a:off x="701363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9</a:t>
            </a:r>
          </a:p>
        </p:txBody>
      </p:sp>
      <p:sp>
        <p:nvSpPr>
          <p:cNvPr id="16" name="Rectangle 15"/>
          <p:cNvSpPr/>
          <p:nvPr/>
        </p:nvSpPr>
        <p:spPr>
          <a:xfrm>
            <a:off x="754691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5</a:t>
            </a:r>
          </a:p>
        </p:txBody>
      </p:sp>
      <p:sp>
        <p:nvSpPr>
          <p:cNvPr id="17" name="Rectangle 16"/>
          <p:cNvSpPr/>
          <p:nvPr/>
        </p:nvSpPr>
        <p:spPr>
          <a:xfrm>
            <a:off x="808019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5</a:t>
            </a:r>
          </a:p>
        </p:txBody>
      </p:sp>
      <p:sp>
        <p:nvSpPr>
          <p:cNvPr id="18" name="Rectangle 17"/>
          <p:cNvSpPr/>
          <p:nvPr/>
        </p:nvSpPr>
        <p:spPr>
          <a:xfrm>
            <a:off x="861347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6</a:t>
            </a:r>
          </a:p>
        </p:txBody>
      </p:sp>
      <p:sp>
        <p:nvSpPr>
          <p:cNvPr id="19" name="Rectangle 18"/>
          <p:cNvSpPr/>
          <p:nvPr/>
        </p:nvSpPr>
        <p:spPr>
          <a:xfrm>
            <a:off x="914675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1</a:t>
            </a:r>
          </a:p>
        </p:txBody>
      </p:sp>
      <p:sp>
        <p:nvSpPr>
          <p:cNvPr id="20" name="Rectangle 19"/>
          <p:cNvSpPr/>
          <p:nvPr/>
        </p:nvSpPr>
        <p:spPr>
          <a:xfrm>
            <a:off x="1147558" y="420449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0</a:t>
            </a:r>
          </a:p>
        </p:txBody>
      </p:sp>
      <p:sp>
        <p:nvSpPr>
          <p:cNvPr id="21" name="Rectangle 20"/>
          <p:cNvSpPr/>
          <p:nvPr/>
        </p:nvSpPr>
        <p:spPr>
          <a:xfrm>
            <a:off x="1680838" y="420449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1</a:t>
            </a:r>
          </a:p>
        </p:txBody>
      </p:sp>
      <p:sp>
        <p:nvSpPr>
          <p:cNvPr id="22" name="Rectangle 21"/>
          <p:cNvSpPr/>
          <p:nvPr/>
        </p:nvSpPr>
        <p:spPr>
          <a:xfrm>
            <a:off x="2214118" y="420449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2</a:t>
            </a:r>
          </a:p>
        </p:txBody>
      </p:sp>
      <p:sp>
        <p:nvSpPr>
          <p:cNvPr id="23" name="Rectangle 22"/>
          <p:cNvSpPr/>
          <p:nvPr/>
        </p:nvSpPr>
        <p:spPr>
          <a:xfrm>
            <a:off x="2747398" y="420449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3</a:t>
            </a:r>
          </a:p>
        </p:txBody>
      </p:sp>
      <p:sp>
        <p:nvSpPr>
          <p:cNvPr id="24" name="Rectangle 23"/>
          <p:cNvSpPr/>
          <p:nvPr/>
        </p:nvSpPr>
        <p:spPr>
          <a:xfrm>
            <a:off x="3280678" y="420449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4</a:t>
            </a:r>
          </a:p>
        </p:txBody>
      </p:sp>
      <p:sp>
        <p:nvSpPr>
          <p:cNvPr id="25" name="Rectangle 24"/>
          <p:cNvSpPr/>
          <p:nvPr/>
        </p:nvSpPr>
        <p:spPr>
          <a:xfrm>
            <a:off x="3813958" y="420449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5</a:t>
            </a:r>
          </a:p>
        </p:txBody>
      </p:sp>
      <p:sp>
        <p:nvSpPr>
          <p:cNvPr id="26" name="Rectangle 25"/>
          <p:cNvSpPr/>
          <p:nvPr/>
        </p:nvSpPr>
        <p:spPr>
          <a:xfrm>
            <a:off x="4347238" y="420449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6</a:t>
            </a:r>
          </a:p>
        </p:txBody>
      </p:sp>
      <p:sp>
        <p:nvSpPr>
          <p:cNvPr id="27" name="Rectangle 26"/>
          <p:cNvSpPr/>
          <p:nvPr/>
        </p:nvSpPr>
        <p:spPr>
          <a:xfrm>
            <a:off x="4880518" y="420449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7</a:t>
            </a:r>
          </a:p>
        </p:txBody>
      </p:sp>
      <p:sp>
        <p:nvSpPr>
          <p:cNvPr id="28" name="Rectangle 27"/>
          <p:cNvSpPr/>
          <p:nvPr/>
        </p:nvSpPr>
        <p:spPr>
          <a:xfrm>
            <a:off x="5413798" y="420449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8</a:t>
            </a:r>
          </a:p>
        </p:txBody>
      </p:sp>
      <p:sp>
        <p:nvSpPr>
          <p:cNvPr id="29" name="Rectangle 28"/>
          <p:cNvSpPr/>
          <p:nvPr/>
        </p:nvSpPr>
        <p:spPr>
          <a:xfrm>
            <a:off x="5947078" y="420449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9</a:t>
            </a:r>
          </a:p>
        </p:txBody>
      </p:sp>
      <p:sp>
        <p:nvSpPr>
          <p:cNvPr id="30" name="Rectangle 29"/>
          <p:cNvSpPr/>
          <p:nvPr/>
        </p:nvSpPr>
        <p:spPr>
          <a:xfrm>
            <a:off x="1147558" y="4771160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2</a:t>
            </a:r>
          </a:p>
        </p:txBody>
      </p:sp>
      <p:sp>
        <p:nvSpPr>
          <p:cNvPr id="31" name="Rectangle 30"/>
          <p:cNvSpPr/>
          <p:nvPr/>
        </p:nvSpPr>
        <p:spPr>
          <a:xfrm>
            <a:off x="1680838" y="4771160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3</a:t>
            </a:r>
          </a:p>
        </p:txBody>
      </p:sp>
      <p:sp>
        <p:nvSpPr>
          <p:cNvPr id="32" name="Rectangle 31"/>
          <p:cNvSpPr/>
          <p:nvPr/>
        </p:nvSpPr>
        <p:spPr>
          <a:xfrm>
            <a:off x="2214118" y="4771160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2</a:t>
            </a:r>
          </a:p>
        </p:txBody>
      </p:sp>
      <p:sp>
        <p:nvSpPr>
          <p:cNvPr id="33" name="Rectangle 32"/>
          <p:cNvSpPr/>
          <p:nvPr/>
        </p:nvSpPr>
        <p:spPr>
          <a:xfrm>
            <a:off x="2747398" y="4771160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1</a:t>
            </a:r>
          </a:p>
        </p:txBody>
      </p:sp>
      <p:sp>
        <p:nvSpPr>
          <p:cNvPr id="34" name="Rectangle 33"/>
          <p:cNvSpPr/>
          <p:nvPr/>
        </p:nvSpPr>
        <p:spPr>
          <a:xfrm>
            <a:off x="3280678" y="4771160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0</a:t>
            </a:r>
          </a:p>
        </p:txBody>
      </p:sp>
      <p:sp>
        <p:nvSpPr>
          <p:cNvPr id="35" name="Rectangle 34"/>
          <p:cNvSpPr/>
          <p:nvPr/>
        </p:nvSpPr>
        <p:spPr>
          <a:xfrm>
            <a:off x="3813958" y="4771160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1</a:t>
            </a:r>
          </a:p>
        </p:txBody>
      </p:sp>
      <p:sp>
        <p:nvSpPr>
          <p:cNvPr id="36" name="Rectangle 35"/>
          <p:cNvSpPr/>
          <p:nvPr/>
        </p:nvSpPr>
        <p:spPr>
          <a:xfrm>
            <a:off x="4347238" y="4771160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0</a:t>
            </a:r>
          </a:p>
        </p:txBody>
      </p:sp>
      <p:sp>
        <p:nvSpPr>
          <p:cNvPr id="37" name="Rectangle 36"/>
          <p:cNvSpPr/>
          <p:nvPr/>
        </p:nvSpPr>
        <p:spPr>
          <a:xfrm>
            <a:off x="4880518" y="4771160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0</a:t>
            </a:r>
          </a:p>
        </p:txBody>
      </p:sp>
      <p:sp>
        <p:nvSpPr>
          <p:cNvPr id="38" name="Rectangle 37"/>
          <p:cNvSpPr/>
          <p:nvPr/>
        </p:nvSpPr>
        <p:spPr>
          <a:xfrm>
            <a:off x="5413798" y="4771160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2</a:t>
            </a:r>
          </a:p>
        </p:txBody>
      </p:sp>
      <p:sp>
        <p:nvSpPr>
          <p:cNvPr id="39" name="Rectangle 38"/>
          <p:cNvSpPr/>
          <p:nvPr/>
        </p:nvSpPr>
        <p:spPr>
          <a:xfrm>
            <a:off x="5947078" y="4771160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1</a:t>
            </a:r>
          </a:p>
        </p:txBody>
      </p:sp>
      <p:sp>
        <p:nvSpPr>
          <p:cNvPr id="41" name="Donut 40"/>
          <p:cNvSpPr/>
          <p:nvPr/>
        </p:nvSpPr>
        <p:spPr>
          <a:xfrm>
            <a:off x="6846213" y="2162712"/>
            <a:ext cx="868130" cy="868130"/>
          </a:xfrm>
          <a:prstGeom prst="donut">
            <a:avLst>
              <a:gd name="adj" fmla="val 4099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cxnSp>
        <p:nvCxnSpPr>
          <p:cNvPr id="40" name="Elbow Connector 39"/>
          <p:cNvCxnSpPr>
            <a:stCxn id="41" idx="4"/>
            <a:endCxn id="29" idx="0"/>
          </p:cNvCxnSpPr>
          <p:nvPr/>
        </p:nvCxnSpPr>
        <p:spPr>
          <a:xfrm rot="5400000">
            <a:off x="6160174" y="3084386"/>
            <a:ext cx="1173648" cy="1066560"/>
          </a:xfrm>
          <a:prstGeom prst="bentConnector3">
            <a:avLst/>
          </a:prstGeom>
          <a:ln w="254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TextBox 42"/>
          <p:cNvSpPr txBox="1"/>
          <p:nvPr/>
        </p:nvSpPr>
        <p:spPr>
          <a:xfrm>
            <a:off x="207108" y="2412111"/>
            <a:ext cx="9404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Input: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207107" y="4586494"/>
            <a:ext cx="9404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Count: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7546918" y="4309495"/>
            <a:ext cx="159984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Iteration: </a:t>
            </a:r>
            <a:r>
              <a:rPr lang="en-US" b="1" dirty="0"/>
              <a:t>12</a:t>
            </a:r>
          </a:p>
          <a:p>
            <a:r>
              <a:rPr lang="en-US" dirty="0"/>
              <a:t>Index:</a:t>
            </a:r>
            <a:r>
              <a:rPr lang="en-US" b="1" dirty="0"/>
              <a:t> 12</a:t>
            </a:r>
          </a:p>
          <a:p>
            <a:r>
              <a:rPr lang="en-US" dirty="0"/>
              <a:t>Current:</a:t>
            </a:r>
            <a:r>
              <a:rPr lang="en-US" b="1" dirty="0"/>
              <a:t> 9</a:t>
            </a:r>
          </a:p>
        </p:txBody>
      </p:sp>
    </p:spTree>
    <p:extLst>
      <p:ext uri="{BB962C8B-B14F-4D97-AF65-F5344CB8AC3E}">
        <p14:creationId xmlns:p14="http://schemas.microsoft.com/office/powerpoint/2010/main" val="1754784926"/>
      </p:ext>
    </p:extLst>
  </p:cSld>
  <p:clrMapOvr>
    <a:masterClrMapping/>
  </p:clrMapOvr>
  <p:transition spd="slow">
    <p:push dir="u"/>
  </p:transition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223233"/>
            <a:ext cx="8596668" cy="1550989"/>
          </a:xfrm>
        </p:spPr>
        <p:txBody>
          <a:bodyPr>
            <a:normAutofit/>
          </a:bodyPr>
          <a:lstStyle/>
          <a:p>
            <a:r>
              <a:rPr lang="en-US" sz="5400" dirty="0"/>
              <a:t>Counting Sort</a:t>
            </a:r>
            <a:endParaRPr lang="ru-RU" sz="5400" dirty="0"/>
          </a:p>
        </p:txBody>
      </p:sp>
      <p:sp>
        <p:nvSpPr>
          <p:cNvPr id="3" name="Rectangle 2"/>
          <p:cNvSpPr/>
          <p:nvPr/>
        </p:nvSpPr>
        <p:spPr>
          <a:xfrm>
            <a:off x="1147558" y="231344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1</a:t>
            </a:r>
          </a:p>
        </p:txBody>
      </p:sp>
      <p:sp>
        <p:nvSpPr>
          <p:cNvPr id="5" name="Rectangle 4"/>
          <p:cNvSpPr/>
          <p:nvPr/>
        </p:nvSpPr>
        <p:spPr>
          <a:xfrm>
            <a:off x="1680838" y="231344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5</a:t>
            </a:r>
          </a:p>
        </p:txBody>
      </p:sp>
      <p:sp>
        <p:nvSpPr>
          <p:cNvPr id="6" name="Rectangle 5"/>
          <p:cNvSpPr/>
          <p:nvPr/>
        </p:nvSpPr>
        <p:spPr>
          <a:xfrm>
            <a:off x="2214118" y="231344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2</a:t>
            </a:r>
          </a:p>
        </p:txBody>
      </p:sp>
      <p:sp>
        <p:nvSpPr>
          <p:cNvPr id="7" name="Rectangle 6"/>
          <p:cNvSpPr/>
          <p:nvPr/>
        </p:nvSpPr>
        <p:spPr>
          <a:xfrm>
            <a:off x="2747398" y="231344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8</a:t>
            </a:r>
          </a:p>
        </p:txBody>
      </p:sp>
      <p:sp>
        <p:nvSpPr>
          <p:cNvPr id="8" name="Rectangle 7"/>
          <p:cNvSpPr/>
          <p:nvPr/>
        </p:nvSpPr>
        <p:spPr>
          <a:xfrm>
            <a:off x="3280678" y="231344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0</a:t>
            </a:r>
          </a:p>
        </p:txBody>
      </p:sp>
      <p:sp>
        <p:nvSpPr>
          <p:cNvPr id="9" name="Rectangle 8"/>
          <p:cNvSpPr/>
          <p:nvPr/>
        </p:nvSpPr>
        <p:spPr>
          <a:xfrm>
            <a:off x="3813958" y="231344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1</a:t>
            </a:r>
          </a:p>
        </p:txBody>
      </p:sp>
      <p:sp>
        <p:nvSpPr>
          <p:cNvPr id="10" name="Rectangle 9"/>
          <p:cNvSpPr/>
          <p:nvPr/>
        </p:nvSpPr>
        <p:spPr>
          <a:xfrm>
            <a:off x="4347238" y="231344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1</a:t>
            </a:r>
          </a:p>
        </p:txBody>
      </p:sp>
      <p:sp>
        <p:nvSpPr>
          <p:cNvPr id="11" name="Rectangle 10"/>
          <p:cNvSpPr/>
          <p:nvPr/>
        </p:nvSpPr>
        <p:spPr>
          <a:xfrm>
            <a:off x="4880518" y="231344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3</a:t>
            </a:r>
          </a:p>
        </p:txBody>
      </p:sp>
      <p:sp>
        <p:nvSpPr>
          <p:cNvPr id="12" name="Rectangle 11"/>
          <p:cNvSpPr/>
          <p:nvPr/>
        </p:nvSpPr>
        <p:spPr>
          <a:xfrm>
            <a:off x="5413798" y="231344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8</a:t>
            </a:r>
          </a:p>
        </p:txBody>
      </p:sp>
      <p:sp>
        <p:nvSpPr>
          <p:cNvPr id="13" name="Rectangle 12"/>
          <p:cNvSpPr/>
          <p:nvPr/>
        </p:nvSpPr>
        <p:spPr>
          <a:xfrm>
            <a:off x="5947078" y="231344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0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480358" y="231344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2</a:t>
            </a:r>
          </a:p>
        </p:txBody>
      </p:sp>
      <p:sp>
        <p:nvSpPr>
          <p:cNvPr id="15" name="Rectangle 14"/>
          <p:cNvSpPr/>
          <p:nvPr/>
        </p:nvSpPr>
        <p:spPr>
          <a:xfrm>
            <a:off x="7013638" y="231344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9</a:t>
            </a:r>
          </a:p>
        </p:txBody>
      </p:sp>
      <p:sp>
        <p:nvSpPr>
          <p:cNvPr id="16" name="Rectangle 15"/>
          <p:cNvSpPr/>
          <p:nvPr/>
        </p:nvSpPr>
        <p:spPr>
          <a:xfrm>
            <a:off x="7546918" y="231344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5</a:t>
            </a:r>
          </a:p>
        </p:txBody>
      </p:sp>
      <p:sp>
        <p:nvSpPr>
          <p:cNvPr id="17" name="Rectangle 16"/>
          <p:cNvSpPr/>
          <p:nvPr/>
        </p:nvSpPr>
        <p:spPr>
          <a:xfrm>
            <a:off x="8080198" y="231344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5</a:t>
            </a:r>
          </a:p>
        </p:txBody>
      </p:sp>
      <p:sp>
        <p:nvSpPr>
          <p:cNvPr id="18" name="Rectangle 17"/>
          <p:cNvSpPr/>
          <p:nvPr/>
        </p:nvSpPr>
        <p:spPr>
          <a:xfrm>
            <a:off x="8613478" y="231344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6</a:t>
            </a:r>
          </a:p>
        </p:txBody>
      </p:sp>
      <p:sp>
        <p:nvSpPr>
          <p:cNvPr id="19" name="Rectangle 18"/>
          <p:cNvSpPr/>
          <p:nvPr/>
        </p:nvSpPr>
        <p:spPr>
          <a:xfrm>
            <a:off x="9146758" y="231344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1</a:t>
            </a:r>
          </a:p>
        </p:txBody>
      </p:sp>
      <p:sp>
        <p:nvSpPr>
          <p:cNvPr id="20" name="Rectangle 19"/>
          <p:cNvSpPr/>
          <p:nvPr/>
        </p:nvSpPr>
        <p:spPr>
          <a:xfrm>
            <a:off x="1147558" y="4204491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0</a:t>
            </a:r>
          </a:p>
        </p:txBody>
      </p:sp>
      <p:sp>
        <p:nvSpPr>
          <p:cNvPr id="21" name="Rectangle 20"/>
          <p:cNvSpPr/>
          <p:nvPr/>
        </p:nvSpPr>
        <p:spPr>
          <a:xfrm>
            <a:off x="1680838" y="4204491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1</a:t>
            </a:r>
          </a:p>
        </p:txBody>
      </p:sp>
      <p:sp>
        <p:nvSpPr>
          <p:cNvPr id="22" name="Rectangle 21"/>
          <p:cNvSpPr/>
          <p:nvPr/>
        </p:nvSpPr>
        <p:spPr>
          <a:xfrm>
            <a:off x="2214118" y="4204491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2</a:t>
            </a:r>
          </a:p>
        </p:txBody>
      </p:sp>
      <p:sp>
        <p:nvSpPr>
          <p:cNvPr id="23" name="Rectangle 22"/>
          <p:cNvSpPr/>
          <p:nvPr/>
        </p:nvSpPr>
        <p:spPr>
          <a:xfrm>
            <a:off x="2747398" y="4204491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3</a:t>
            </a:r>
          </a:p>
        </p:txBody>
      </p:sp>
      <p:sp>
        <p:nvSpPr>
          <p:cNvPr id="24" name="Rectangle 23"/>
          <p:cNvSpPr/>
          <p:nvPr/>
        </p:nvSpPr>
        <p:spPr>
          <a:xfrm>
            <a:off x="3280678" y="4204491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4</a:t>
            </a:r>
          </a:p>
        </p:txBody>
      </p:sp>
      <p:sp>
        <p:nvSpPr>
          <p:cNvPr id="25" name="Rectangle 24"/>
          <p:cNvSpPr/>
          <p:nvPr/>
        </p:nvSpPr>
        <p:spPr>
          <a:xfrm>
            <a:off x="3813958" y="4204491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5</a:t>
            </a:r>
          </a:p>
        </p:txBody>
      </p:sp>
      <p:sp>
        <p:nvSpPr>
          <p:cNvPr id="26" name="Rectangle 25"/>
          <p:cNvSpPr/>
          <p:nvPr/>
        </p:nvSpPr>
        <p:spPr>
          <a:xfrm>
            <a:off x="4347238" y="4204491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6</a:t>
            </a:r>
          </a:p>
        </p:txBody>
      </p:sp>
      <p:sp>
        <p:nvSpPr>
          <p:cNvPr id="27" name="Rectangle 26"/>
          <p:cNvSpPr/>
          <p:nvPr/>
        </p:nvSpPr>
        <p:spPr>
          <a:xfrm>
            <a:off x="4880518" y="4204491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7</a:t>
            </a:r>
          </a:p>
        </p:txBody>
      </p:sp>
      <p:sp>
        <p:nvSpPr>
          <p:cNvPr id="28" name="Rectangle 27"/>
          <p:cNvSpPr/>
          <p:nvPr/>
        </p:nvSpPr>
        <p:spPr>
          <a:xfrm>
            <a:off x="5413798" y="4204491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8</a:t>
            </a:r>
          </a:p>
        </p:txBody>
      </p:sp>
      <p:sp>
        <p:nvSpPr>
          <p:cNvPr id="29" name="Rectangle 28"/>
          <p:cNvSpPr/>
          <p:nvPr/>
        </p:nvSpPr>
        <p:spPr>
          <a:xfrm>
            <a:off x="5947078" y="4204491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9</a:t>
            </a:r>
          </a:p>
        </p:txBody>
      </p:sp>
      <p:sp>
        <p:nvSpPr>
          <p:cNvPr id="30" name="Rectangle 29"/>
          <p:cNvSpPr/>
          <p:nvPr/>
        </p:nvSpPr>
        <p:spPr>
          <a:xfrm>
            <a:off x="1147558" y="4771161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2</a:t>
            </a:r>
          </a:p>
        </p:txBody>
      </p:sp>
      <p:sp>
        <p:nvSpPr>
          <p:cNvPr id="31" name="Rectangle 30"/>
          <p:cNvSpPr/>
          <p:nvPr/>
        </p:nvSpPr>
        <p:spPr>
          <a:xfrm>
            <a:off x="1680838" y="4771161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3</a:t>
            </a:r>
          </a:p>
        </p:txBody>
      </p:sp>
      <p:sp>
        <p:nvSpPr>
          <p:cNvPr id="32" name="Rectangle 31"/>
          <p:cNvSpPr/>
          <p:nvPr/>
        </p:nvSpPr>
        <p:spPr>
          <a:xfrm>
            <a:off x="2214118" y="4771161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2</a:t>
            </a:r>
          </a:p>
        </p:txBody>
      </p:sp>
      <p:sp>
        <p:nvSpPr>
          <p:cNvPr id="33" name="Rectangle 32"/>
          <p:cNvSpPr/>
          <p:nvPr/>
        </p:nvSpPr>
        <p:spPr>
          <a:xfrm>
            <a:off x="2747398" y="4771161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1</a:t>
            </a:r>
          </a:p>
        </p:txBody>
      </p:sp>
      <p:sp>
        <p:nvSpPr>
          <p:cNvPr id="34" name="Rectangle 33"/>
          <p:cNvSpPr/>
          <p:nvPr/>
        </p:nvSpPr>
        <p:spPr>
          <a:xfrm>
            <a:off x="3280678" y="4771161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0</a:t>
            </a:r>
          </a:p>
        </p:txBody>
      </p:sp>
      <p:sp>
        <p:nvSpPr>
          <p:cNvPr id="35" name="Rectangle 34"/>
          <p:cNvSpPr/>
          <p:nvPr/>
        </p:nvSpPr>
        <p:spPr>
          <a:xfrm>
            <a:off x="3813958" y="4771161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2</a:t>
            </a:r>
          </a:p>
        </p:txBody>
      </p:sp>
      <p:sp>
        <p:nvSpPr>
          <p:cNvPr id="36" name="Rectangle 35"/>
          <p:cNvSpPr/>
          <p:nvPr/>
        </p:nvSpPr>
        <p:spPr>
          <a:xfrm>
            <a:off x="4347238" y="4771161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0</a:t>
            </a:r>
          </a:p>
        </p:txBody>
      </p:sp>
      <p:sp>
        <p:nvSpPr>
          <p:cNvPr id="37" name="Rectangle 36"/>
          <p:cNvSpPr/>
          <p:nvPr/>
        </p:nvSpPr>
        <p:spPr>
          <a:xfrm>
            <a:off x="4880518" y="4771161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0</a:t>
            </a:r>
          </a:p>
        </p:txBody>
      </p:sp>
      <p:sp>
        <p:nvSpPr>
          <p:cNvPr id="38" name="Rectangle 37"/>
          <p:cNvSpPr/>
          <p:nvPr/>
        </p:nvSpPr>
        <p:spPr>
          <a:xfrm>
            <a:off x="5413798" y="4771161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2</a:t>
            </a:r>
          </a:p>
        </p:txBody>
      </p:sp>
      <p:sp>
        <p:nvSpPr>
          <p:cNvPr id="39" name="Rectangle 38"/>
          <p:cNvSpPr/>
          <p:nvPr/>
        </p:nvSpPr>
        <p:spPr>
          <a:xfrm>
            <a:off x="5947078" y="4771161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1</a:t>
            </a:r>
          </a:p>
        </p:txBody>
      </p:sp>
      <p:sp>
        <p:nvSpPr>
          <p:cNvPr id="41" name="Donut 40"/>
          <p:cNvSpPr/>
          <p:nvPr/>
        </p:nvSpPr>
        <p:spPr>
          <a:xfrm>
            <a:off x="7379493" y="2162713"/>
            <a:ext cx="868130" cy="868130"/>
          </a:xfrm>
          <a:prstGeom prst="donut">
            <a:avLst>
              <a:gd name="adj" fmla="val 4099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cxnSp>
        <p:nvCxnSpPr>
          <p:cNvPr id="40" name="Elbow Connector 39"/>
          <p:cNvCxnSpPr>
            <a:stCxn id="41" idx="4"/>
            <a:endCxn id="25" idx="0"/>
          </p:cNvCxnSpPr>
          <p:nvPr/>
        </p:nvCxnSpPr>
        <p:spPr>
          <a:xfrm rot="5400000">
            <a:off x="5360254" y="1751187"/>
            <a:ext cx="1173648" cy="3732960"/>
          </a:xfrm>
          <a:prstGeom prst="bentConnector3">
            <a:avLst/>
          </a:prstGeom>
          <a:ln w="254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TextBox 42"/>
          <p:cNvSpPr txBox="1"/>
          <p:nvPr/>
        </p:nvSpPr>
        <p:spPr>
          <a:xfrm>
            <a:off x="207108" y="2412111"/>
            <a:ext cx="9404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Input: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207107" y="4586494"/>
            <a:ext cx="9404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Count: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7546918" y="4309495"/>
            <a:ext cx="159984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Iteration: </a:t>
            </a:r>
            <a:r>
              <a:rPr lang="en-US" b="1" dirty="0"/>
              <a:t>13</a:t>
            </a:r>
          </a:p>
          <a:p>
            <a:r>
              <a:rPr lang="en-US" dirty="0"/>
              <a:t>Index:</a:t>
            </a:r>
            <a:r>
              <a:rPr lang="en-US" b="1" dirty="0"/>
              <a:t> 13</a:t>
            </a:r>
          </a:p>
          <a:p>
            <a:r>
              <a:rPr lang="en-US" dirty="0"/>
              <a:t>Current:</a:t>
            </a:r>
            <a:r>
              <a:rPr lang="en-US" b="1" dirty="0"/>
              <a:t> 5</a:t>
            </a:r>
          </a:p>
        </p:txBody>
      </p:sp>
    </p:spTree>
    <p:extLst>
      <p:ext uri="{BB962C8B-B14F-4D97-AF65-F5344CB8AC3E}">
        <p14:creationId xmlns:p14="http://schemas.microsoft.com/office/powerpoint/2010/main" val="3906893555"/>
      </p:ext>
    </p:extLst>
  </p:cSld>
  <p:clrMapOvr>
    <a:masterClrMapping/>
  </p:clrMapOvr>
  <p:transition spd="slow">
    <p:push dir="u"/>
  </p:transition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223233"/>
            <a:ext cx="8596668" cy="1550989"/>
          </a:xfrm>
        </p:spPr>
        <p:txBody>
          <a:bodyPr>
            <a:normAutofit/>
          </a:bodyPr>
          <a:lstStyle/>
          <a:p>
            <a:r>
              <a:rPr lang="en-US" sz="5400" dirty="0"/>
              <a:t>Counting Sort</a:t>
            </a:r>
            <a:endParaRPr lang="ru-RU" sz="5400" dirty="0"/>
          </a:p>
        </p:txBody>
      </p:sp>
      <p:sp>
        <p:nvSpPr>
          <p:cNvPr id="3" name="Rectangle 2"/>
          <p:cNvSpPr/>
          <p:nvPr/>
        </p:nvSpPr>
        <p:spPr>
          <a:xfrm>
            <a:off x="114755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1</a:t>
            </a:r>
          </a:p>
        </p:txBody>
      </p:sp>
      <p:sp>
        <p:nvSpPr>
          <p:cNvPr id="5" name="Rectangle 4"/>
          <p:cNvSpPr/>
          <p:nvPr/>
        </p:nvSpPr>
        <p:spPr>
          <a:xfrm>
            <a:off x="168083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5</a:t>
            </a:r>
          </a:p>
        </p:txBody>
      </p:sp>
      <p:sp>
        <p:nvSpPr>
          <p:cNvPr id="6" name="Rectangle 5"/>
          <p:cNvSpPr/>
          <p:nvPr/>
        </p:nvSpPr>
        <p:spPr>
          <a:xfrm>
            <a:off x="221411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2</a:t>
            </a:r>
          </a:p>
        </p:txBody>
      </p:sp>
      <p:sp>
        <p:nvSpPr>
          <p:cNvPr id="7" name="Rectangle 6"/>
          <p:cNvSpPr/>
          <p:nvPr/>
        </p:nvSpPr>
        <p:spPr>
          <a:xfrm>
            <a:off x="274739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8</a:t>
            </a:r>
          </a:p>
        </p:txBody>
      </p:sp>
      <p:sp>
        <p:nvSpPr>
          <p:cNvPr id="8" name="Rectangle 7"/>
          <p:cNvSpPr/>
          <p:nvPr/>
        </p:nvSpPr>
        <p:spPr>
          <a:xfrm>
            <a:off x="328067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0</a:t>
            </a:r>
          </a:p>
        </p:txBody>
      </p:sp>
      <p:sp>
        <p:nvSpPr>
          <p:cNvPr id="9" name="Rectangle 8"/>
          <p:cNvSpPr/>
          <p:nvPr/>
        </p:nvSpPr>
        <p:spPr>
          <a:xfrm>
            <a:off x="381395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1</a:t>
            </a:r>
          </a:p>
        </p:txBody>
      </p:sp>
      <p:sp>
        <p:nvSpPr>
          <p:cNvPr id="10" name="Rectangle 9"/>
          <p:cNvSpPr/>
          <p:nvPr/>
        </p:nvSpPr>
        <p:spPr>
          <a:xfrm>
            <a:off x="434723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1</a:t>
            </a:r>
          </a:p>
        </p:txBody>
      </p:sp>
      <p:sp>
        <p:nvSpPr>
          <p:cNvPr id="11" name="Rectangle 10"/>
          <p:cNvSpPr/>
          <p:nvPr/>
        </p:nvSpPr>
        <p:spPr>
          <a:xfrm>
            <a:off x="488051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3</a:t>
            </a:r>
          </a:p>
        </p:txBody>
      </p:sp>
      <p:sp>
        <p:nvSpPr>
          <p:cNvPr id="12" name="Rectangle 11"/>
          <p:cNvSpPr/>
          <p:nvPr/>
        </p:nvSpPr>
        <p:spPr>
          <a:xfrm>
            <a:off x="541379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8</a:t>
            </a:r>
          </a:p>
        </p:txBody>
      </p:sp>
      <p:sp>
        <p:nvSpPr>
          <p:cNvPr id="13" name="Rectangle 12"/>
          <p:cNvSpPr/>
          <p:nvPr/>
        </p:nvSpPr>
        <p:spPr>
          <a:xfrm>
            <a:off x="594707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0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48035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2</a:t>
            </a:r>
          </a:p>
        </p:txBody>
      </p:sp>
      <p:sp>
        <p:nvSpPr>
          <p:cNvPr id="15" name="Rectangle 14"/>
          <p:cNvSpPr/>
          <p:nvPr/>
        </p:nvSpPr>
        <p:spPr>
          <a:xfrm>
            <a:off x="701363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9</a:t>
            </a:r>
          </a:p>
        </p:txBody>
      </p:sp>
      <p:sp>
        <p:nvSpPr>
          <p:cNvPr id="16" name="Rectangle 15"/>
          <p:cNvSpPr/>
          <p:nvPr/>
        </p:nvSpPr>
        <p:spPr>
          <a:xfrm>
            <a:off x="754691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5</a:t>
            </a:r>
          </a:p>
        </p:txBody>
      </p:sp>
      <p:sp>
        <p:nvSpPr>
          <p:cNvPr id="17" name="Rectangle 16"/>
          <p:cNvSpPr/>
          <p:nvPr/>
        </p:nvSpPr>
        <p:spPr>
          <a:xfrm>
            <a:off x="808019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5</a:t>
            </a:r>
          </a:p>
        </p:txBody>
      </p:sp>
      <p:sp>
        <p:nvSpPr>
          <p:cNvPr id="18" name="Rectangle 17"/>
          <p:cNvSpPr/>
          <p:nvPr/>
        </p:nvSpPr>
        <p:spPr>
          <a:xfrm>
            <a:off x="861347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6</a:t>
            </a:r>
          </a:p>
        </p:txBody>
      </p:sp>
      <p:sp>
        <p:nvSpPr>
          <p:cNvPr id="19" name="Rectangle 18"/>
          <p:cNvSpPr/>
          <p:nvPr/>
        </p:nvSpPr>
        <p:spPr>
          <a:xfrm>
            <a:off x="914675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1</a:t>
            </a:r>
          </a:p>
        </p:txBody>
      </p:sp>
      <p:sp>
        <p:nvSpPr>
          <p:cNvPr id="20" name="Rectangle 19"/>
          <p:cNvSpPr/>
          <p:nvPr/>
        </p:nvSpPr>
        <p:spPr>
          <a:xfrm>
            <a:off x="1147558" y="420449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0</a:t>
            </a:r>
          </a:p>
        </p:txBody>
      </p:sp>
      <p:sp>
        <p:nvSpPr>
          <p:cNvPr id="21" name="Rectangle 20"/>
          <p:cNvSpPr/>
          <p:nvPr/>
        </p:nvSpPr>
        <p:spPr>
          <a:xfrm>
            <a:off x="1680838" y="420449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1</a:t>
            </a:r>
          </a:p>
        </p:txBody>
      </p:sp>
      <p:sp>
        <p:nvSpPr>
          <p:cNvPr id="22" name="Rectangle 21"/>
          <p:cNvSpPr/>
          <p:nvPr/>
        </p:nvSpPr>
        <p:spPr>
          <a:xfrm>
            <a:off x="2214118" y="420449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2</a:t>
            </a:r>
          </a:p>
        </p:txBody>
      </p:sp>
      <p:sp>
        <p:nvSpPr>
          <p:cNvPr id="23" name="Rectangle 22"/>
          <p:cNvSpPr/>
          <p:nvPr/>
        </p:nvSpPr>
        <p:spPr>
          <a:xfrm>
            <a:off x="2747398" y="420449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3</a:t>
            </a:r>
          </a:p>
        </p:txBody>
      </p:sp>
      <p:sp>
        <p:nvSpPr>
          <p:cNvPr id="24" name="Rectangle 23"/>
          <p:cNvSpPr/>
          <p:nvPr/>
        </p:nvSpPr>
        <p:spPr>
          <a:xfrm>
            <a:off x="3280678" y="420449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4</a:t>
            </a:r>
          </a:p>
        </p:txBody>
      </p:sp>
      <p:sp>
        <p:nvSpPr>
          <p:cNvPr id="25" name="Rectangle 24"/>
          <p:cNvSpPr/>
          <p:nvPr/>
        </p:nvSpPr>
        <p:spPr>
          <a:xfrm>
            <a:off x="3813958" y="420449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5</a:t>
            </a:r>
          </a:p>
        </p:txBody>
      </p:sp>
      <p:sp>
        <p:nvSpPr>
          <p:cNvPr id="26" name="Rectangle 25"/>
          <p:cNvSpPr/>
          <p:nvPr/>
        </p:nvSpPr>
        <p:spPr>
          <a:xfrm>
            <a:off x="4347238" y="420449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6</a:t>
            </a:r>
          </a:p>
        </p:txBody>
      </p:sp>
      <p:sp>
        <p:nvSpPr>
          <p:cNvPr id="27" name="Rectangle 26"/>
          <p:cNvSpPr/>
          <p:nvPr/>
        </p:nvSpPr>
        <p:spPr>
          <a:xfrm>
            <a:off x="4880518" y="420449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7</a:t>
            </a:r>
          </a:p>
        </p:txBody>
      </p:sp>
      <p:sp>
        <p:nvSpPr>
          <p:cNvPr id="28" name="Rectangle 27"/>
          <p:cNvSpPr/>
          <p:nvPr/>
        </p:nvSpPr>
        <p:spPr>
          <a:xfrm>
            <a:off x="5413798" y="420449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8</a:t>
            </a:r>
          </a:p>
        </p:txBody>
      </p:sp>
      <p:sp>
        <p:nvSpPr>
          <p:cNvPr id="29" name="Rectangle 28"/>
          <p:cNvSpPr/>
          <p:nvPr/>
        </p:nvSpPr>
        <p:spPr>
          <a:xfrm>
            <a:off x="5947078" y="420449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9</a:t>
            </a:r>
          </a:p>
        </p:txBody>
      </p:sp>
      <p:sp>
        <p:nvSpPr>
          <p:cNvPr id="30" name="Rectangle 29"/>
          <p:cNvSpPr/>
          <p:nvPr/>
        </p:nvSpPr>
        <p:spPr>
          <a:xfrm>
            <a:off x="1147558" y="4771160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2</a:t>
            </a:r>
          </a:p>
        </p:txBody>
      </p:sp>
      <p:sp>
        <p:nvSpPr>
          <p:cNvPr id="31" name="Rectangle 30"/>
          <p:cNvSpPr/>
          <p:nvPr/>
        </p:nvSpPr>
        <p:spPr>
          <a:xfrm>
            <a:off x="1680838" y="4771160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3</a:t>
            </a:r>
          </a:p>
        </p:txBody>
      </p:sp>
      <p:sp>
        <p:nvSpPr>
          <p:cNvPr id="32" name="Rectangle 31"/>
          <p:cNvSpPr/>
          <p:nvPr/>
        </p:nvSpPr>
        <p:spPr>
          <a:xfrm>
            <a:off x="2214118" y="4771160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2</a:t>
            </a:r>
          </a:p>
        </p:txBody>
      </p:sp>
      <p:sp>
        <p:nvSpPr>
          <p:cNvPr id="33" name="Rectangle 32"/>
          <p:cNvSpPr/>
          <p:nvPr/>
        </p:nvSpPr>
        <p:spPr>
          <a:xfrm>
            <a:off x="2747398" y="4771160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1</a:t>
            </a:r>
          </a:p>
        </p:txBody>
      </p:sp>
      <p:sp>
        <p:nvSpPr>
          <p:cNvPr id="34" name="Rectangle 33"/>
          <p:cNvSpPr/>
          <p:nvPr/>
        </p:nvSpPr>
        <p:spPr>
          <a:xfrm>
            <a:off x="3280678" y="4771160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0</a:t>
            </a:r>
          </a:p>
        </p:txBody>
      </p:sp>
      <p:sp>
        <p:nvSpPr>
          <p:cNvPr id="35" name="Rectangle 34"/>
          <p:cNvSpPr/>
          <p:nvPr/>
        </p:nvSpPr>
        <p:spPr>
          <a:xfrm>
            <a:off x="3813958" y="4771160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3</a:t>
            </a:r>
          </a:p>
        </p:txBody>
      </p:sp>
      <p:sp>
        <p:nvSpPr>
          <p:cNvPr id="36" name="Rectangle 35"/>
          <p:cNvSpPr/>
          <p:nvPr/>
        </p:nvSpPr>
        <p:spPr>
          <a:xfrm>
            <a:off x="4347238" y="4771160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0</a:t>
            </a:r>
          </a:p>
        </p:txBody>
      </p:sp>
      <p:sp>
        <p:nvSpPr>
          <p:cNvPr id="37" name="Rectangle 36"/>
          <p:cNvSpPr/>
          <p:nvPr/>
        </p:nvSpPr>
        <p:spPr>
          <a:xfrm>
            <a:off x="4880518" y="4771160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0</a:t>
            </a:r>
          </a:p>
        </p:txBody>
      </p:sp>
      <p:sp>
        <p:nvSpPr>
          <p:cNvPr id="38" name="Rectangle 37"/>
          <p:cNvSpPr/>
          <p:nvPr/>
        </p:nvSpPr>
        <p:spPr>
          <a:xfrm>
            <a:off x="5413798" y="4771160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2</a:t>
            </a:r>
          </a:p>
        </p:txBody>
      </p:sp>
      <p:sp>
        <p:nvSpPr>
          <p:cNvPr id="39" name="Rectangle 38"/>
          <p:cNvSpPr/>
          <p:nvPr/>
        </p:nvSpPr>
        <p:spPr>
          <a:xfrm>
            <a:off x="5947078" y="4771160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1</a:t>
            </a:r>
          </a:p>
        </p:txBody>
      </p:sp>
      <p:sp>
        <p:nvSpPr>
          <p:cNvPr id="41" name="Donut 40"/>
          <p:cNvSpPr/>
          <p:nvPr/>
        </p:nvSpPr>
        <p:spPr>
          <a:xfrm>
            <a:off x="7912773" y="2162712"/>
            <a:ext cx="868130" cy="868130"/>
          </a:xfrm>
          <a:prstGeom prst="donut">
            <a:avLst>
              <a:gd name="adj" fmla="val 4099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cxnSp>
        <p:nvCxnSpPr>
          <p:cNvPr id="40" name="Elbow Connector 39"/>
          <p:cNvCxnSpPr>
            <a:stCxn id="41" idx="4"/>
            <a:endCxn id="25" idx="0"/>
          </p:cNvCxnSpPr>
          <p:nvPr/>
        </p:nvCxnSpPr>
        <p:spPr>
          <a:xfrm rot="5400000">
            <a:off x="5626894" y="1484546"/>
            <a:ext cx="1173648" cy="4266240"/>
          </a:xfrm>
          <a:prstGeom prst="bentConnector3">
            <a:avLst/>
          </a:prstGeom>
          <a:ln w="254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TextBox 41"/>
          <p:cNvSpPr txBox="1"/>
          <p:nvPr/>
        </p:nvSpPr>
        <p:spPr>
          <a:xfrm>
            <a:off x="207108" y="2412111"/>
            <a:ext cx="9404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Input: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207107" y="4586494"/>
            <a:ext cx="9404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Count: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7546918" y="4309495"/>
            <a:ext cx="159984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Iteration: </a:t>
            </a:r>
            <a:r>
              <a:rPr lang="en-US" b="1" dirty="0"/>
              <a:t>14</a:t>
            </a:r>
          </a:p>
          <a:p>
            <a:r>
              <a:rPr lang="en-US" dirty="0"/>
              <a:t>Index:</a:t>
            </a:r>
            <a:r>
              <a:rPr lang="en-US" b="1" dirty="0"/>
              <a:t> 14</a:t>
            </a:r>
          </a:p>
          <a:p>
            <a:r>
              <a:rPr lang="en-US" dirty="0"/>
              <a:t>Current:</a:t>
            </a:r>
            <a:r>
              <a:rPr lang="en-US" b="1" dirty="0"/>
              <a:t> 5</a:t>
            </a:r>
          </a:p>
        </p:txBody>
      </p:sp>
    </p:spTree>
    <p:extLst>
      <p:ext uri="{BB962C8B-B14F-4D97-AF65-F5344CB8AC3E}">
        <p14:creationId xmlns:p14="http://schemas.microsoft.com/office/powerpoint/2010/main" val="3022493598"/>
      </p:ext>
    </p:extLst>
  </p:cSld>
  <p:clrMapOvr>
    <a:masterClrMapping/>
  </p:clrMapOvr>
  <p:transition spd="slow">
    <p:push dir="u"/>
  </p:transition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223233"/>
            <a:ext cx="8596668" cy="1550989"/>
          </a:xfrm>
        </p:spPr>
        <p:txBody>
          <a:bodyPr>
            <a:normAutofit/>
          </a:bodyPr>
          <a:lstStyle/>
          <a:p>
            <a:r>
              <a:rPr lang="en-US" sz="5400" dirty="0"/>
              <a:t>Counting Sort</a:t>
            </a:r>
            <a:endParaRPr lang="ru-RU" sz="5400" dirty="0"/>
          </a:p>
        </p:txBody>
      </p:sp>
      <p:sp>
        <p:nvSpPr>
          <p:cNvPr id="3" name="Rectangle 2"/>
          <p:cNvSpPr/>
          <p:nvPr/>
        </p:nvSpPr>
        <p:spPr>
          <a:xfrm>
            <a:off x="114755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1</a:t>
            </a:r>
          </a:p>
        </p:txBody>
      </p:sp>
      <p:sp>
        <p:nvSpPr>
          <p:cNvPr id="5" name="Rectangle 4"/>
          <p:cNvSpPr/>
          <p:nvPr/>
        </p:nvSpPr>
        <p:spPr>
          <a:xfrm>
            <a:off x="168083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5</a:t>
            </a:r>
          </a:p>
        </p:txBody>
      </p:sp>
      <p:sp>
        <p:nvSpPr>
          <p:cNvPr id="6" name="Rectangle 5"/>
          <p:cNvSpPr/>
          <p:nvPr/>
        </p:nvSpPr>
        <p:spPr>
          <a:xfrm>
            <a:off x="221411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2</a:t>
            </a:r>
          </a:p>
        </p:txBody>
      </p:sp>
      <p:sp>
        <p:nvSpPr>
          <p:cNvPr id="7" name="Rectangle 6"/>
          <p:cNvSpPr/>
          <p:nvPr/>
        </p:nvSpPr>
        <p:spPr>
          <a:xfrm>
            <a:off x="274739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8</a:t>
            </a:r>
          </a:p>
        </p:txBody>
      </p:sp>
      <p:sp>
        <p:nvSpPr>
          <p:cNvPr id="8" name="Rectangle 7"/>
          <p:cNvSpPr/>
          <p:nvPr/>
        </p:nvSpPr>
        <p:spPr>
          <a:xfrm>
            <a:off x="328067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0</a:t>
            </a:r>
          </a:p>
        </p:txBody>
      </p:sp>
      <p:sp>
        <p:nvSpPr>
          <p:cNvPr id="9" name="Rectangle 8"/>
          <p:cNvSpPr/>
          <p:nvPr/>
        </p:nvSpPr>
        <p:spPr>
          <a:xfrm>
            <a:off x="381395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1</a:t>
            </a:r>
          </a:p>
        </p:txBody>
      </p:sp>
      <p:sp>
        <p:nvSpPr>
          <p:cNvPr id="10" name="Rectangle 9"/>
          <p:cNvSpPr/>
          <p:nvPr/>
        </p:nvSpPr>
        <p:spPr>
          <a:xfrm>
            <a:off x="434723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1</a:t>
            </a:r>
          </a:p>
        </p:txBody>
      </p:sp>
      <p:sp>
        <p:nvSpPr>
          <p:cNvPr id="11" name="Rectangle 10"/>
          <p:cNvSpPr/>
          <p:nvPr/>
        </p:nvSpPr>
        <p:spPr>
          <a:xfrm>
            <a:off x="488051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3</a:t>
            </a:r>
          </a:p>
        </p:txBody>
      </p:sp>
      <p:sp>
        <p:nvSpPr>
          <p:cNvPr id="12" name="Rectangle 11"/>
          <p:cNvSpPr/>
          <p:nvPr/>
        </p:nvSpPr>
        <p:spPr>
          <a:xfrm>
            <a:off x="541379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8</a:t>
            </a:r>
          </a:p>
        </p:txBody>
      </p:sp>
      <p:sp>
        <p:nvSpPr>
          <p:cNvPr id="13" name="Rectangle 12"/>
          <p:cNvSpPr/>
          <p:nvPr/>
        </p:nvSpPr>
        <p:spPr>
          <a:xfrm>
            <a:off x="594707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0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48035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2</a:t>
            </a:r>
          </a:p>
        </p:txBody>
      </p:sp>
      <p:sp>
        <p:nvSpPr>
          <p:cNvPr id="15" name="Rectangle 14"/>
          <p:cNvSpPr/>
          <p:nvPr/>
        </p:nvSpPr>
        <p:spPr>
          <a:xfrm>
            <a:off x="701363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9</a:t>
            </a:r>
          </a:p>
        </p:txBody>
      </p:sp>
      <p:sp>
        <p:nvSpPr>
          <p:cNvPr id="16" name="Rectangle 15"/>
          <p:cNvSpPr/>
          <p:nvPr/>
        </p:nvSpPr>
        <p:spPr>
          <a:xfrm>
            <a:off x="754691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5</a:t>
            </a:r>
          </a:p>
        </p:txBody>
      </p:sp>
      <p:sp>
        <p:nvSpPr>
          <p:cNvPr id="17" name="Rectangle 16"/>
          <p:cNvSpPr/>
          <p:nvPr/>
        </p:nvSpPr>
        <p:spPr>
          <a:xfrm>
            <a:off x="808019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5</a:t>
            </a:r>
          </a:p>
        </p:txBody>
      </p:sp>
      <p:sp>
        <p:nvSpPr>
          <p:cNvPr id="18" name="Rectangle 17"/>
          <p:cNvSpPr/>
          <p:nvPr/>
        </p:nvSpPr>
        <p:spPr>
          <a:xfrm>
            <a:off x="861347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6</a:t>
            </a:r>
          </a:p>
        </p:txBody>
      </p:sp>
      <p:sp>
        <p:nvSpPr>
          <p:cNvPr id="19" name="Rectangle 18"/>
          <p:cNvSpPr/>
          <p:nvPr/>
        </p:nvSpPr>
        <p:spPr>
          <a:xfrm>
            <a:off x="914675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1</a:t>
            </a:r>
          </a:p>
        </p:txBody>
      </p:sp>
      <p:sp>
        <p:nvSpPr>
          <p:cNvPr id="20" name="Rectangle 19"/>
          <p:cNvSpPr/>
          <p:nvPr/>
        </p:nvSpPr>
        <p:spPr>
          <a:xfrm>
            <a:off x="1147558" y="420449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0</a:t>
            </a:r>
          </a:p>
        </p:txBody>
      </p:sp>
      <p:sp>
        <p:nvSpPr>
          <p:cNvPr id="21" name="Rectangle 20"/>
          <p:cNvSpPr/>
          <p:nvPr/>
        </p:nvSpPr>
        <p:spPr>
          <a:xfrm>
            <a:off x="1680838" y="420449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1</a:t>
            </a:r>
          </a:p>
        </p:txBody>
      </p:sp>
      <p:sp>
        <p:nvSpPr>
          <p:cNvPr id="22" name="Rectangle 21"/>
          <p:cNvSpPr/>
          <p:nvPr/>
        </p:nvSpPr>
        <p:spPr>
          <a:xfrm>
            <a:off x="2214118" y="420449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2</a:t>
            </a:r>
          </a:p>
        </p:txBody>
      </p:sp>
      <p:sp>
        <p:nvSpPr>
          <p:cNvPr id="23" name="Rectangle 22"/>
          <p:cNvSpPr/>
          <p:nvPr/>
        </p:nvSpPr>
        <p:spPr>
          <a:xfrm>
            <a:off x="2747398" y="420449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3</a:t>
            </a:r>
          </a:p>
        </p:txBody>
      </p:sp>
      <p:sp>
        <p:nvSpPr>
          <p:cNvPr id="24" name="Rectangle 23"/>
          <p:cNvSpPr/>
          <p:nvPr/>
        </p:nvSpPr>
        <p:spPr>
          <a:xfrm>
            <a:off x="3280678" y="420449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4</a:t>
            </a:r>
          </a:p>
        </p:txBody>
      </p:sp>
      <p:sp>
        <p:nvSpPr>
          <p:cNvPr id="25" name="Rectangle 24"/>
          <p:cNvSpPr/>
          <p:nvPr/>
        </p:nvSpPr>
        <p:spPr>
          <a:xfrm>
            <a:off x="3813958" y="420449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5</a:t>
            </a:r>
          </a:p>
        </p:txBody>
      </p:sp>
      <p:sp>
        <p:nvSpPr>
          <p:cNvPr id="26" name="Rectangle 25"/>
          <p:cNvSpPr/>
          <p:nvPr/>
        </p:nvSpPr>
        <p:spPr>
          <a:xfrm>
            <a:off x="4347238" y="420449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6</a:t>
            </a:r>
          </a:p>
        </p:txBody>
      </p:sp>
      <p:sp>
        <p:nvSpPr>
          <p:cNvPr id="27" name="Rectangle 26"/>
          <p:cNvSpPr/>
          <p:nvPr/>
        </p:nvSpPr>
        <p:spPr>
          <a:xfrm>
            <a:off x="4880518" y="420449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7</a:t>
            </a:r>
          </a:p>
        </p:txBody>
      </p:sp>
      <p:sp>
        <p:nvSpPr>
          <p:cNvPr id="28" name="Rectangle 27"/>
          <p:cNvSpPr/>
          <p:nvPr/>
        </p:nvSpPr>
        <p:spPr>
          <a:xfrm>
            <a:off x="5413798" y="420449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8</a:t>
            </a:r>
          </a:p>
        </p:txBody>
      </p:sp>
      <p:sp>
        <p:nvSpPr>
          <p:cNvPr id="29" name="Rectangle 28"/>
          <p:cNvSpPr/>
          <p:nvPr/>
        </p:nvSpPr>
        <p:spPr>
          <a:xfrm>
            <a:off x="5947078" y="420449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9</a:t>
            </a:r>
          </a:p>
        </p:txBody>
      </p:sp>
      <p:sp>
        <p:nvSpPr>
          <p:cNvPr id="30" name="Rectangle 29"/>
          <p:cNvSpPr/>
          <p:nvPr/>
        </p:nvSpPr>
        <p:spPr>
          <a:xfrm>
            <a:off x="1147558" y="4771160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2</a:t>
            </a:r>
          </a:p>
        </p:txBody>
      </p:sp>
      <p:sp>
        <p:nvSpPr>
          <p:cNvPr id="31" name="Rectangle 30"/>
          <p:cNvSpPr/>
          <p:nvPr/>
        </p:nvSpPr>
        <p:spPr>
          <a:xfrm>
            <a:off x="1680838" y="4771160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3</a:t>
            </a:r>
          </a:p>
        </p:txBody>
      </p:sp>
      <p:sp>
        <p:nvSpPr>
          <p:cNvPr id="32" name="Rectangle 31"/>
          <p:cNvSpPr/>
          <p:nvPr/>
        </p:nvSpPr>
        <p:spPr>
          <a:xfrm>
            <a:off x="2214118" y="4771160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2</a:t>
            </a:r>
          </a:p>
        </p:txBody>
      </p:sp>
      <p:sp>
        <p:nvSpPr>
          <p:cNvPr id="33" name="Rectangle 32"/>
          <p:cNvSpPr/>
          <p:nvPr/>
        </p:nvSpPr>
        <p:spPr>
          <a:xfrm>
            <a:off x="2747398" y="4771160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1</a:t>
            </a:r>
          </a:p>
        </p:txBody>
      </p:sp>
      <p:sp>
        <p:nvSpPr>
          <p:cNvPr id="34" name="Rectangle 33"/>
          <p:cNvSpPr/>
          <p:nvPr/>
        </p:nvSpPr>
        <p:spPr>
          <a:xfrm>
            <a:off x="3280678" y="4771160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0</a:t>
            </a:r>
          </a:p>
        </p:txBody>
      </p:sp>
      <p:sp>
        <p:nvSpPr>
          <p:cNvPr id="35" name="Rectangle 34"/>
          <p:cNvSpPr/>
          <p:nvPr/>
        </p:nvSpPr>
        <p:spPr>
          <a:xfrm>
            <a:off x="3813958" y="4771160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3</a:t>
            </a:r>
          </a:p>
        </p:txBody>
      </p:sp>
      <p:sp>
        <p:nvSpPr>
          <p:cNvPr id="36" name="Rectangle 35"/>
          <p:cNvSpPr/>
          <p:nvPr/>
        </p:nvSpPr>
        <p:spPr>
          <a:xfrm>
            <a:off x="4347238" y="4771160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1</a:t>
            </a:r>
          </a:p>
        </p:txBody>
      </p:sp>
      <p:sp>
        <p:nvSpPr>
          <p:cNvPr id="37" name="Rectangle 36"/>
          <p:cNvSpPr/>
          <p:nvPr/>
        </p:nvSpPr>
        <p:spPr>
          <a:xfrm>
            <a:off x="4880518" y="4771160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0</a:t>
            </a:r>
          </a:p>
        </p:txBody>
      </p:sp>
      <p:sp>
        <p:nvSpPr>
          <p:cNvPr id="38" name="Rectangle 37"/>
          <p:cNvSpPr/>
          <p:nvPr/>
        </p:nvSpPr>
        <p:spPr>
          <a:xfrm>
            <a:off x="5413798" y="4771160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2</a:t>
            </a:r>
          </a:p>
        </p:txBody>
      </p:sp>
      <p:sp>
        <p:nvSpPr>
          <p:cNvPr id="39" name="Rectangle 38"/>
          <p:cNvSpPr/>
          <p:nvPr/>
        </p:nvSpPr>
        <p:spPr>
          <a:xfrm>
            <a:off x="5947078" y="4771160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1</a:t>
            </a:r>
          </a:p>
        </p:txBody>
      </p:sp>
      <p:sp>
        <p:nvSpPr>
          <p:cNvPr id="41" name="Donut 40"/>
          <p:cNvSpPr/>
          <p:nvPr/>
        </p:nvSpPr>
        <p:spPr>
          <a:xfrm>
            <a:off x="8446053" y="2162712"/>
            <a:ext cx="868130" cy="868130"/>
          </a:xfrm>
          <a:prstGeom prst="donut">
            <a:avLst>
              <a:gd name="adj" fmla="val 4099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cxnSp>
        <p:nvCxnSpPr>
          <p:cNvPr id="40" name="Elbow Connector 39"/>
          <p:cNvCxnSpPr>
            <a:stCxn id="41" idx="4"/>
            <a:endCxn id="26" idx="0"/>
          </p:cNvCxnSpPr>
          <p:nvPr/>
        </p:nvCxnSpPr>
        <p:spPr>
          <a:xfrm rot="5400000">
            <a:off x="6160174" y="1484546"/>
            <a:ext cx="1173648" cy="4266240"/>
          </a:xfrm>
          <a:prstGeom prst="bentConnector3">
            <a:avLst/>
          </a:prstGeom>
          <a:ln w="254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TextBox 42"/>
          <p:cNvSpPr txBox="1"/>
          <p:nvPr/>
        </p:nvSpPr>
        <p:spPr>
          <a:xfrm>
            <a:off x="207108" y="2412111"/>
            <a:ext cx="9404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Input: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207107" y="4586494"/>
            <a:ext cx="9404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Count: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7546918" y="4309495"/>
            <a:ext cx="159984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Iteration: </a:t>
            </a:r>
            <a:r>
              <a:rPr lang="en-US" b="1" dirty="0"/>
              <a:t>15</a:t>
            </a:r>
          </a:p>
          <a:p>
            <a:r>
              <a:rPr lang="en-US" dirty="0"/>
              <a:t>Index:</a:t>
            </a:r>
            <a:r>
              <a:rPr lang="en-US" b="1" dirty="0"/>
              <a:t> 15</a:t>
            </a:r>
          </a:p>
          <a:p>
            <a:r>
              <a:rPr lang="en-US" dirty="0"/>
              <a:t>Current:</a:t>
            </a:r>
            <a:r>
              <a:rPr lang="en-US" b="1" dirty="0"/>
              <a:t> 6</a:t>
            </a:r>
          </a:p>
        </p:txBody>
      </p:sp>
    </p:spTree>
    <p:extLst>
      <p:ext uri="{BB962C8B-B14F-4D97-AF65-F5344CB8AC3E}">
        <p14:creationId xmlns:p14="http://schemas.microsoft.com/office/powerpoint/2010/main" val="2202594550"/>
      </p:ext>
    </p:extLst>
  </p:cSld>
  <p:clrMapOvr>
    <a:masterClrMapping/>
  </p:clrMapOvr>
  <p:transition spd="slow">
    <p:push dir="u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8393" y="648236"/>
            <a:ext cx="8131816" cy="4426039"/>
          </a:xfrm>
        </p:spPr>
        <p:txBody>
          <a:bodyPr>
            <a:normAutofit/>
          </a:bodyPr>
          <a:lstStyle/>
          <a:p>
            <a:r>
              <a:rPr lang="ru-RU" sz="4000" i="1" dirty="0"/>
              <a:t>Задача: </a:t>
            </a:r>
            <a:br>
              <a:rPr lang="ru-RU" sz="4000" i="1" dirty="0"/>
            </a:br>
            <a:br>
              <a:rPr lang="ru-RU" sz="4000" i="1" dirty="0"/>
            </a:br>
            <a:r>
              <a:rPr lang="ru-RU" sz="4000" i="1" dirty="0"/>
              <a:t>При дадена редица А</a:t>
            </a:r>
            <a:r>
              <a:rPr lang="ru-RU" sz="4000" i="1" baseline="-25000" dirty="0"/>
              <a:t>1</a:t>
            </a:r>
            <a:r>
              <a:rPr lang="ru-RU" sz="4000" dirty="0"/>
              <a:t>,</a:t>
            </a:r>
            <a:r>
              <a:rPr lang="ru-RU" sz="4000" i="1" dirty="0"/>
              <a:t> А</a:t>
            </a:r>
            <a:r>
              <a:rPr lang="ru-RU" sz="4000" i="1" baseline="-25000" dirty="0"/>
              <a:t>2</a:t>
            </a:r>
            <a:r>
              <a:rPr lang="ru-RU" sz="4000" dirty="0"/>
              <a:t>, …, </a:t>
            </a:r>
            <a:r>
              <a:rPr lang="ru-RU" sz="4000" i="1" dirty="0"/>
              <a:t>А</a:t>
            </a:r>
            <a:r>
              <a:rPr lang="ru-RU" sz="4000" i="1" baseline="-25000" dirty="0"/>
              <a:t>N</a:t>
            </a:r>
            <a:r>
              <a:rPr lang="ru-RU" sz="4000" dirty="0"/>
              <a:t> </a:t>
            </a:r>
            <a:br>
              <a:rPr lang="ru-RU" sz="4000" dirty="0"/>
            </a:br>
            <a:r>
              <a:rPr lang="ru-RU" sz="4000" dirty="0"/>
              <a:t>(1 ≤ </a:t>
            </a:r>
            <a:r>
              <a:rPr lang="ru-RU" sz="4000" i="1" dirty="0"/>
              <a:t>A</a:t>
            </a:r>
            <a:r>
              <a:rPr lang="ru-RU" sz="4000" i="1" baseline="-25000" dirty="0"/>
              <a:t>i</a:t>
            </a:r>
            <a:r>
              <a:rPr lang="ru-RU" sz="4000" dirty="0"/>
              <a:t> ≤ 100 000 000), </a:t>
            </a:r>
            <a:br>
              <a:rPr lang="ru-RU" sz="4000" dirty="0"/>
            </a:br>
            <a:r>
              <a:rPr lang="ru-RU" sz="4000" dirty="0"/>
              <a:t>сортирана в нарастващ ред, </a:t>
            </a:r>
            <a:br>
              <a:rPr lang="ru-RU" sz="4000" dirty="0"/>
            </a:br>
            <a:r>
              <a:rPr lang="ru-RU" sz="4000" dirty="0"/>
              <a:t>колко двойки има сред тях, чиято сума е равна на </a:t>
            </a:r>
            <a:r>
              <a:rPr lang="ru-RU" sz="4000" i="1" dirty="0"/>
              <a:t>X</a:t>
            </a:r>
            <a:r>
              <a:rPr lang="ru-RU" sz="4000" dirty="0"/>
              <a:t>?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3546437106"/>
      </p:ext>
    </p:extLst>
  </p:cSld>
  <p:clrMapOvr>
    <a:masterClrMapping/>
  </p:clrMapOvr>
  <p:transition spd="slow">
    <p:push dir="u"/>
  </p:transition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223233"/>
            <a:ext cx="8596668" cy="1550989"/>
          </a:xfrm>
        </p:spPr>
        <p:txBody>
          <a:bodyPr>
            <a:normAutofit/>
          </a:bodyPr>
          <a:lstStyle/>
          <a:p>
            <a:r>
              <a:rPr lang="en-US" sz="5400" dirty="0"/>
              <a:t>Counting Sort</a:t>
            </a:r>
            <a:endParaRPr lang="ru-RU" sz="5400" dirty="0"/>
          </a:p>
        </p:txBody>
      </p:sp>
      <p:sp>
        <p:nvSpPr>
          <p:cNvPr id="3" name="Rectangle 2"/>
          <p:cNvSpPr/>
          <p:nvPr/>
        </p:nvSpPr>
        <p:spPr>
          <a:xfrm>
            <a:off x="1147558" y="231344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1</a:t>
            </a:r>
          </a:p>
        </p:txBody>
      </p:sp>
      <p:sp>
        <p:nvSpPr>
          <p:cNvPr id="5" name="Rectangle 4"/>
          <p:cNvSpPr/>
          <p:nvPr/>
        </p:nvSpPr>
        <p:spPr>
          <a:xfrm>
            <a:off x="1680838" y="231344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5</a:t>
            </a:r>
          </a:p>
        </p:txBody>
      </p:sp>
      <p:sp>
        <p:nvSpPr>
          <p:cNvPr id="6" name="Rectangle 5"/>
          <p:cNvSpPr/>
          <p:nvPr/>
        </p:nvSpPr>
        <p:spPr>
          <a:xfrm>
            <a:off x="2214118" y="231344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2</a:t>
            </a:r>
          </a:p>
        </p:txBody>
      </p:sp>
      <p:sp>
        <p:nvSpPr>
          <p:cNvPr id="7" name="Rectangle 6"/>
          <p:cNvSpPr/>
          <p:nvPr/>
        </p:nvSpPr>
        <p:spPr>
          <a:xfrm>
            <a:off x="2747398" y="231344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8</a:t>
            </a:r>
          </a:p>
        </p:txBody>
      </p:sp>
      <p:sp>
        <p:nvSpPr>
          <p:cNvPr id="8" name="Rectangle 7"/>
          <p:cNvSpPr/>
          <p:nvPr/>
        </p:nvSpPr>
        <p:spPr>
          <a:xfrm>
            <a:off x="3280678" y="231344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0</a:t>
            </a:r>
          </a:p>
        </p:txBody>
      </p:sp>
      <p:sp>
        <p:nvSpPr>
          <p:cNvPr id="9" name="Rectangle 8"/>
          <p:cNvSpPr/>
          <p:nvPr/>
        </p:nvSpPr>
        <p:spPr>
          <a:xfrm>
            <a:off x="3813958" y="231344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1</a:t>
            </a:r>
          </a:p>
        </p:txBody>
      </p:sp>
      <p:sp>
        <p:nvSpPr>
          <p:cNvPr id="10" name="Rectangle 9"/>
          <p:cNvSpPr/>
          <p:nvPr/>
        </p:nvSpPr>
        <p:spPr>
          <a:xfrm>
            <a:off x="4347238" y="231344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1</a:t>
            </a:r>
          </a:p>
        </p:txBody>
      </p:sp>
      <p:sp>
        <p:nvSpPr>
          <p:cNvPr id="11" name="Rectangle 10"/>
          <p:cNvSpPr/>
          <p:nvPr/>
        </p:nvSpPr>
        <p:spPr>
          <a:xfrm>
            <a:off x="4880518" y="231344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3</a:t>
            </a:r>
          </a:p>
        </p:txBody>
      </p:sp>
      <p:sp>
        <p:nvSpPr>
          <p:cNvPr id="12" name="Rectangle 11"/>
          <p:cNvSpPr/>
          <p:nvPr/>
        </p:nvSpPr>
        <p:spPr>
          <a:xfrm>
            <a:off x="5413798" y="231344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8</a:t>
            </a:r>
          </a:p>
        </p:txBody>
      </p:sp>
      <p:sp>
        <p:nvSpPr>
          <p:cNvPr id="13" name="Rectangle 12"/>
          <p:cNvSpPr/>
          <p:nvPr/>
        </p:nvSpPr>
        <p:spPr>
          <a:xfrm>
            <a:off x="5947078" y="231344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0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480358" y="231344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2</a:t>
            </a:r>
          </a:p>
        </p:txBody>
      </p:sp>
      <p:sp>
        <p:nvSpPr>
          <p:cNvPr id="15" name="Rectangle 14"/>
          <p:cNvSpPr/>
          <p:nvPr/>
        </p:nvSpPr>
        <p:spPr>
          <a:xfrm>
            <a:off x="7013638" y="231344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9</a:t>
            </a:r>
          </a:p>
        </p:txBody>
      </p:sp>
      <p:sp>
        <p:nvSpPr>
          <p:cNvPr id="16" name="Rectangle 15"/>
          <p:cNvSpPr/>
          <p:nvPr/>
        </p:nvSpPr>
        <p:spPr>
          <a:xfrm>
            <a:off x="7546918" y="231344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5</a:t>
            </a:r>
          </a:p>
        </p:txBody>
      </p:sp>
      <p:sp>
        <p:nvSpPr>
          <p:cNvPr id="17" name="Rectangle 16"/>
          <p:cNvSpPr/>
          <p:nvPr/>
        </p:nvSpPr>
        <p:spPr>
          <a:xfrm>
            <a:off x="8080198" y="231344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5</a:t>
            </a:r>
          </a:p>
        </p:txBody>
      </p:sp>
      <p:sp>
        <p:nvSpPr>
          <p:cNvPr id="18" name="Rectangle 17"/>
          <p:cNvSpPr/>
          <p:nvPr/>
        </p:nvSpPr>
        <p:spPr>
          <a:xfrm>
            <a:off x="8613478" y="231344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6</a:t>
            </a:r>
          </a:p>
        </p:txBody>
      </p:sp>
      <p:sp>
        <p:nvSpPr>
          <p:cNvPr id="19" name="Rectangle 18"/>
          <p:cNvSpPr/>
          <p:nvPr/>
        </p:nvSpPr>
        <p:spPr>
          <a:xfrm>
            <a:off x="9146758" y="231344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1</a:t>
            </a:r>
          </a:p>
        </p:txBody>
      </p:sp>
      <p:sp>
        <p:nvSpPr>
          <p:cNvPr id="20" name="Rectangle 19"/>
          <p:cNvSpPr/>
          <p:nvPr/>
        </p:nvSpPr>
        <p:spPr>
          <a:xfrm>
            <a:off x="1147558" y="4204491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0</a:t>
            </a:r>
          </a:p>
        </p:txBody>
      </p:sp>
      <p:sp>
        <p:nvSpPr>
          <p:cNvPr id="21" name="Rectangle 20"/>
          <p:cNvSpPr/>
          <p:nvPr/>
        </p:nvSpPr>
        <p:spPr>
          <a:xfrm>
            <a:off x="1680838" y="4204491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1</a:t>
            </a:r>
          </a:p>
        </p:txBody>
      </p:sp>
      <p:sp>
        <p:nvSpPr>
          <p:cNvPr id="22" name="Rectangle 21"/>
          <p:cNvSpPr/>
          <p:nvPr/>
        </p:nvSpPr>
        <p:spPr>
          <a:xfrm>
            <a:off x="2214118" y="4204491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2</a:t>
            </a:r>
          </a:p>
        </p:txBody>
      </p:sp>
      <p:sp>
        <p:nvSpPr>
          <p:cNvPr id="23" name="Rectangle 22"/>
          <p:cNvSpPr/>
          <p:nvPr/>
        </p:nvSpPr>
        <p:spPr>
          <a:xfrm>
            <a:off x="2747398" y="4204491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3</a:t>
            </a:r>
          </a:p>
        </p:txBody>
      </p:sp>
      <p:sp>
        <p:nvSpPr>
          <p:cNvPr id="24" name="Rectangle 23"/>
          <p:cNvSpPr/>
          <p:nvPr/>
        </p:nvSpPr>
        <p:spPr>
          <a:xfrm>
            <a:off x="3280678" y="4204491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4</a:t>
            </a:r>
          </a:p>
        </p:txBody>
      </p:sp>
      <p:sp>
        <p:nvSpPr>
          <p:cNvPr id="25" name="Rectangle 24"/>
          <p:cNvSpPr/>
          <p:nvPr/>
        </p:nvSpPr>
        <p:spPr>
          <a:xfrm>
            <a:off x="3813958" y="4204491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5</a:t>
            </a:r>
          </a:p>
        </p:txBody>
      </p:sp>
      <p:sp>
        <p:nvSpPr>
          <p:cNvPr id="26" name="Rectangle 25"/>
          <p:cNvSpPr/>
          <p:nvPr/>
        </p:nvSpPr>
        <p:spPr>
          <a:xfrm>
            <a:off x="4347238" y="4204491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6</a:t>
            </a:r>
          </a:p>
        </p:txBody>
      </p:sp>
      <p:sp>
        <p:nvSpPr>
          <p:cNvPr id="27" name="Rectangle 26"/>
          <p:cNvSpPr/>
          <p:nvPr/>
        </p:nvSpPr>
        <p:spPr>
          <a:xfrm>
            <a:off x="4880518" y="4204491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7</a:t>
            </a:r>
          </a:p>
        </p:txBody>
      </p:sp>
      <p:sp>
        <p:nvSpPr>
          <p:cNvPr id="28" name="Rectangle 27"/>
          <p:cNvSpPr/>
          <p:nvPr/>
        </p:nvSpPr>
        <p:spPr>
          <a:xfrm>
            <a:off x="5413798" y="4204491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8</a:t>
            </a:r>
          </a:p>
        </p:txBody>
      </p:sp>
      <p:sp>
        <p:nvSpPr>
          <p:cNvPr id="29" name="Rectangle 28"/>
          <p:cNvSpPr/>
          <p:nvPr/>
        </p:nvSpPr>
        <p:spPr>
          <a:xfrm>
            <a:off x="5947078" y="4204491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9</a:t>
            </a:r>
          </a:p>
        </p:txBody>
      </p:sp>
      <p:sp>
        <p:nvSpPr>
          <p:cNvPr id="30" name="Rectangle 29"/>
          <p:cNvSpPr/>
          <p:nvPr/>
        </p:nvSpPr>
        <p:spPr>
          <a:xfrm>
            <a:off x="1147558" y="4771161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2</a:t>
            </a:r>
          </a:p>
        </p:txBody>
      </p:sp>
      <p:sp>
        <p:nvSpPr>
          <p:cNvPr id="31" name="Rectangle 30"/>
          <p:cNvSpPr/>
          <p:nvPr/>
        </p:nvSpPr>
        <p:spPr>
          <a:xfrm>
            <a:off x="1680838" y="4771161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4</a:t>
            </a:r>
          </a:p>
        </p:txBody>
      </p:sp>
      <p:sp>
        <p:nvSpPr>
          <p:cNvPr id="32" name="Rectangle 31"/>
          <p:cNvSpPr/>
          <p:nvPr/>
        </p:nvSpPr>
        <p:spPr>
          <a:xfrm>
            <a:off x="2214118" y="4771161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2</a:t>
            </a:r>
          </a:p>
        </p:txBody>
      </p:sp>
      <p:sp>
        <p:nvSpPr>
          <p:cNvPr id="33" name="Rectangle 32"/>
          <p:cNvSpPr/>
          <p:nvPr/>
        </p:nvSpPr>
        <p:spPr>
          <a:xfrm>
            <a:off x="2747398" y="4771161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1</a:t>
            </a:r>
          </a:p>
        </p:txBody>
      </p:sp>
      <p:sp>
        <p:nvSpPr>
          <p:cNvPr id="34" name="Rectangle 33"/>
          <p:cNvSpPr/>
          <p:nvPr/>
        </p:nvSpPr>
        <p:spPr>
          <a:xfrm>
            <a:off x="3280678" y="4771161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0</a:t>
            </a:r>
          </a:p>
        </p:txBody>
      </p:sp>
      <p:sp>
        <p:nvSpPr>
          <p:cNvPr id="35" name="Rectangle 34"/>
          <p:cNvSpPr/>
          <p:nvPr/>
        </p:nvSpPr>
        <p:spPr>
          <a:xfrm>
            <a:off x="3813958" y="4771161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3</a:t>
            </a:r>
          </a:p>
        </p:txBody>
      </p:sp>
      <p:sp>
        <p:nvSpPr>
          <p:cNvPr id="36" name="Rectangle 35"/>
          <p:cNvSpPr/>
          <p:nvPr/>
        </p:nvSpPr>
        <p:spPr>
          <a:xfrm>
            <a:off x="4347238" y="4771161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1</a:t>
            </a:r>
          </a:p>
        </p:txBody>
      </p:sp>
      <p:sp>
        <p:nvSpPr>
          <p:cNvPr id="37" name="Rectangle 36"/>
          <p:cNvSpPr/>
          <p:nvPr/>
        </p:nvSpPr>
        <p:spPr>
          <a:xfrm>
            <a:off x="4880518" y="4771161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0</a:t>
            </a:r>
          </a:p>
        </p:txBody>
      </p:sp>
      <p:sp>
        <p:nvSpPr>
          <p:cNvPr id="38" name="Rectangle 37"/>
          <p:cNvSpPr/>
          <p:nvPr/>
        </p:nvSpPr>
        <p:spPr>
          <a:xfrm>
            <a:off x="5413798" y="4771161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2</a:t>
            </a:r>
          </a:p>
        </p:txBody>
      </p:sp>
      <p:sp>
        <p:nvSpPr>
          <p:cNvPr id="39" name="Rectangle 38"/>
          <p:cNvSpPr/>
          <p:nvPr/>
        </p:nvSpPr>
        <p:spPr>
          <a:xfrm>
            <a:off x="5947078" y="4771161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1</a:t>
            </a:r>
          </a:p>
        </p:txBody>
      </p:sp>
      <p:sp>
        <p:nvSpPr>
          <p:cNvPr id="41" name="Donut 40"/>
          <p:cNvSpPr/>
          <p:nvPr/>
        </p:nvSpPr>
        <p:spPr>
          <a:xfrm>
            <a:off x="8979333" y="2162713"/>
            <a:ext cx="868130" cy="868130"/>
          </a:xfrm>
          <a:prstGeom prst="donut">
            <a:avLst>
              <a:gd name="adj" fmla="val 4099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cxnSp>
        <p:nvCxnSpPr>
          <p:cNvPr id="40" name="Elbow Connector 39"/>
          <p:cNvCxnSpPr>
            <a:stCxn id="41" idx="4"/>
            <a:endCxn id="21" idx="0"/>
          </p:cNvCxnSpPr>
          <p:nvPr/>
        </p:nvCxnSpPr>
        <p:spPr>
          <a:xfrm rot="5400000">
            <a:off x="5093614" y="-115293"/>
            <a:ext cx="1173648" cy="7465920"/>
          </a:xfrm>
          <a:prstGeom prst="bentConnector3">
            <a:avLst/>
          </a:prstGeom>
          <a:ln w="254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TextBox 42"/>
          <p:cNvSpPr txBox="1"/>
          <p:nvPr/>
        </p:nvSpPr>
        <p:spPr>
          <a:xfrm>
            <a:off x="207108" y="2412111"/>
            <a:ext cx="9404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Input: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207107" y="4586494"/>
            <a:ext cx="9404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Count: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7546918" y="4309495"/>
            <a:ext cx="159984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Iteration: </a:t>
            </a:r>
            <a:r>
              <a:rPr lang="en-US" b="1" dirty="0"/>
              <a:t>16</a:t>
            </a:r>
          </a:p>
          <a:p>
            <a:r>
              <a:rPr lang="en-US" dirty="0"/>
              <a:t>Index:</a:t>
            </a:r>
            <a:r>
              <a:rPr lang="en-US" b="1" dirty="0"/>
              <a:t> 16</a:t>
            </a:r>
          </a:p>
          <a:p>
            <a:r>
              <a:rPr lang="en-US" dirty="0"/>
              <a:t>Current:</a:t>
            </a:r>
            <a:r>
              <a:rPr lang="en-US" b="1" dirty="0"/>
              <a:t> 1</a:t>
            </a:r>
          </a:p>
        </p:txBody>
      </p:sp>
    </p:spTree>
    <p:extLst>
      <p:ext uri="{BB962C8B-B14F-4D97-AF65-F5344CB8AC3E}">
        <p14:creationId xmlns:p14="http://schemas.microsoft.com/office/powerpoint/2010/main" val="4233979818"/>
      </p:ext>
    </p:extLst>
  </p:cSld>
  <p:clrMapOvr>
    <a:masterClrMapping/>
  </p:clrMapOvr>
  <p:transition spd="slow">
    <p:push dir="u"/>
  </p:transition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223233"/>
            <a:ext cx="8596668" cy="1550989"/>
          </a:xfrm>
        </p:spPr>
        <p:txBody>
          <a:bodyPr>
            <a:normAutofit/>
          </a:bodyPr>
          <a:lstStyle/>
          <a:p>
            <a:r>
              <a:rPr lang="en-US" sz="5400" dirty="0"/>
              <a:t>Counting Sort</a:t>
            </a:r>
            <a:endParaRPr lang="ru-RU" sz="5400" dirty="0"/>
          </a:p>
        </p:txBody>
      </p:sp>
      <p:sp>
        <p:nvSpPr>
          <p:cNvPr id="3" name="Rectangle 2"/>
          <p:cNvSpPr/>
          <p:nvPr/>
        </p:nvSpPr>
        <p:spPr>
          <a:xfrm>
            <a:off x="1218531" y="162569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1</a:t>
            </a:r>
          </a:p>
        </p:txBody>
      </p:sp>
      <p:sp>
        <p:nvSpPr>
          <p:cNvPr id="5" name="Rectangle 4"/>
          <p:cNvSpPr/>
          <p:nvPr/>
        </p:nvSpPr>
        <p:spPr>
          <a:xfrm>
            <a:off x="1751811" y="162569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5</a:t>
            </a:r>
          </a:p>
        </p:txBody>
      </p:sp>
      <p:sp>
        <p:nvSpPr>
          <p:cNvPr id="6" name="Rectangle 5"/>
          <p:cNvSpPr/>
          <p:nvPr/>
        </p:nvSpPr>
        <p:spPr>
          <a:xfrm>
            <a:off x="2285091" y="162569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2</a:t>
            </a:r>
          </a:p>
        </p:txBody>
      </p:sp>
      <p:sp>
        <p:nvSpPr>
          <p:cNvPr id="7" name="Rectangle 6"/>
          <p:cNvSpPr/>
          <p:nvPr/>
        </p:nvSpPr>
        <p:spPr>
          <a:xfrm>
            <a:off x="2818371" y="162569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8</a:t>
            </a:r>
          </a:p>
        </p:txBody>
      </p:sp>
      <p:sp>
        <p:nvSpPr>
          <p:cNvPr id="8" name="Rectangle 7"/>
          <p:cNvSpPr/>
          <p:nvPr/>
        </p:nvSpPr>
        <p:spPr>
          <a:xfrm>
            <a:off x="3351651" y="162569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0</a:t>
            </a:r>
          </a:p>
        </p:txBody>
      </p:sp>
      <p:sp>
        <p:nvSpPr>
          <p:cNvPr id="9" name="Rectangle 8"/>
          <p:cNvSpPr/>
          <p:nvPr/>
        </p:nvSpPr>
        <p:spPr>
          <a:xfrm>
            <a:off x="3884931" y="162569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1</a:t>
            </a:r>
          </a:p>
        </p:txBody>
      </p:sp>
      <p:sp>
        <p:nvSpPr>
          <p:cNvPr id="10" name="Rectangle 9"/>
          <p:cNvSpPr/>
          <p:nvPr/>
        </p:nvSpPr>
        <p:spPr>
          <a:xfrm>
            <a:off x="4418211" y="162569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1</a:t>
            </a:r>
          </a:p>
        </p:txBody>
      </p:sp>
      <p:sp>
        <p:nvSpPr>
          <p:cNvPr id="11" name="Rectangle 10"/>
          <p:cNvSpPr/>
          <p:nvPr/>
        </p:nvSpPr>
        <p:spPr>
          <a:xfrm>
            <a:off x="4951491" y="162569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3</a:t>
            </a:r>
          </a:p>
        </p:txBody>
      </p:sp>
      <p:sp>
        <p:nvSpPr>
          <p:cNvPr id="12" name="Rectangle 11"/>
          <p:cNvSpPr/>
          <p:nvPr/>
        </p:nvSpPr>
        <p:spPr>
          <a:xfrm>
            <a:off x="5484771" y="162569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8</a:t>
            </a:r>
          </a:p>
        </p:txBody>
      </p:sp>
      <p:sp>
        <p:nvSpPr>
          <p:cNvPr id="13" name="Rectangle 12"/>
          <p:cNvSpPr/>
          <p:nvPr/>
        </p:nvSpPr>
        <p:spPr>
          <a:xfrm>
            <a:off x="6018051" y="162569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0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551331" y="162569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2</a:t>
            </a:r>
          </a:p>
        </p:txBody>
      </p:sp>
      <p:sp>
        <p:nvSpPr>
          <p:cNvPr id="15" name="Rectangle 14"/>
          <p:cNvSpPr/>
          <p:nvPr/>
        </p:nvSpPr>
        <p:spPr>
          <a:xfrm>
            <a:off x="7084611" y="162569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9</a:t>
            </a:r>
          </a:p>
        </p:txBody>
      </p:sp>
      <p:sp>
        <p:nvSpPr>
          <p:cNvPr id="16" name="Rectangle 15"/>
          <p:cNvSpPr/>
          <p:nvPr/>
        </p:nvSpPr>
        <p:spPr>
          <a:xfrm>
            <a:off x="7617891" y="162569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5</a:t>
            </a:r>
          </a:p>
        </p:txBody>
      </p:sp>
      <p:sp>
        <p:nvSpPr>
          <p:cNvPr id="17" name="Rectangle 16"/>
          <p:cNvSpPr/>
          <p:nvPr/>
        </p:nvSpPr>
        <p:spPr>
          <a:xfrm>
            <a:off x="8151171" y="162569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5</a:t>
            </a:r>
          </a:p>
        </p:txBody>
      </p:sp>
      <p:sp>
        <p:nvSpPr>
          <p:cNvPr id="18" name="Rectangle 17"/>
          <p:cNvSpPr/>
          <p:nvPr/>
        </p:nvSpPr>
        <p:spPr>
          <a:xfrm>
            <a:off x="8684451" y="162569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6</a:t>
            </a:r>
          </a:p>
        </p:txBody>
      </p:sp>
      <p:sp>
        <p:nvSpPr>
          <p:cNvPr id="19" name="Rectangle 18"/>
          <p:cNvSpPr/>
          <p:nvPr/>
        </p:nvSpPr>
        <p:spPr>
          <a:xfrm>
            <a:off x="9217731" y="162569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1</a:t>
            </a:r>
          </a:p>
        </p:txBody>
      </p:sp>
      <p:sp>
        <p:nvSpPr>
          <p:cNvPr id="20" name="Rectangle 19"/>
          <p:cNvSpPr/>
          <p:nvPr/>
        </p:nvSpPr>
        <p:spPr>
          <a:xfrm>
            <a:off x="2818371" y="316457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0</a:t>
            </a:r>
          </a:p>
        </p:txBody>
      </p:sp>
      <p:sp>
        <p:nvSpPr>
          <p:cNvPr id="21" name="Rectangle 20"/>
          <p:cNvSpPr/>
          <p:nvPr/>
        </p:nvSpPr>
        <p:spPr>
          <a:xfrm>
            <a:off x="3351651" y="316457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1</a:t>
            </a:r>
          </a:p>
        </p:txBody>
      </p:sp>
      <p:sp>
        <p:nvSpPr>
          <p:cNvPr id="22" name="Rectangle 21"/>
          <p:cNvSpPr/>
          <p:nvPr/>
        </p:nvSpPr>
        <p:spPr>
          <a:xfrm>
            <a:off x="3884931" y="316457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2</a:t>
            </a:r>
          </a:p>
        </p:txBody>
      </p:sp>
      <p:sp>
        <p:nvSpPr>
          <p:cNvPr id="23" name="Rectangle 22"/>
          <p:cNvSpPr/>
          <p:nvPr/>
        </p:nvSpPr>
        <p:spPr>
          <a:xfrm>
            <a:off x="4418211" y="316457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3</a:t>
            </a:r>
          </a:p>
        </p:txBody>
      </p:sp>
      <p:sp>
        <p:nvSpPr>
          <p:cNvPr id="24" name="Rectangle 23"/>
          <p:cNvSpPr/>
          <p:nvPr/>
        </p:nvSpPr>
        <p:spPr>
          <a:xfrm>
            <a:off x="4951491" y="316457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4</a:t>
            </a:r>
          </a:p>
        </p:txBody>
      </p:sp>
      <p:sp>
        <p:nvSpPr>
          <p:cNvPr id="25" name="Rectangle 24"/>
          <p:cNvSpPr/>
          <p:nvPr/>
        </p:nvSpPr>
        <p:spPr>
          <a:xfrm>
            <a:off x="5484771" y="316457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5</a:t>
            </a:r>
          </a:p>
        </p:txBody>
      </p:sp>
      <p:sp>
        <p:nvSpPr>
          <p:cNvPr id="26" name="Rectangle 25"/>
          <p:cNvSpPr/>
          <p:nvPr/>
        </p:nvSpPr>
        <p:spPr>
          <a:xfrm>
            <a:off x="6018051" y="316457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6</a:t>
            </a:r>
          </a:p>
        </p:txBody>
      </p:sp>
      <p:sp>
        <p:nvSpPr>
          <p:cNvPr id="27" name="Rectangle 26"/>
          <p:cNvSpPr/>
          <p:nvPr/>
        </p:nvSpPr>
        <p:spPr>
          <a:xfrm>
            <a:off x="6551331" y="316457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7</a:t>
            </a:r>
          </a:p>
        </p:txBody>
      </p:sp>
      <p:sp>
        <p:nvSpPr>
          <p:cNvPr id="28" name="Rectangle 27"/>
          <p:cNvSpPr/>
          <p:nvPr/>
        </p:nvSpPr>
        <p:spPr>
          <a:xfrm>
            <a:off x="7084611" y="316457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8</a:t>
            </a:r>
          </a:p>
        </p:txBody>
      </p:sp>
      <p:sp>
        <p:nvSpPr>
          <p:cNvPr id="29" name="Rectangle 28"/>
          <p:cNvSpPr/>
          <p:nvPr/>
        </p:nvSpPr>
        <p:spPr>
          <a:xfrm>
            <a:off x="7617891" y="316457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9</a:t>
            </a:r>
          </a:p>
        </p:txBody>
      </p:sp>
      <p:sp>
        <p:nvSpPr>
          <p:cNvPr id="30" name="Rectangle 29"/>
          <p:cNvSpPr/>
          <p:nvPr/>
        </p:nvSpPr>
        <p:spPr>
          <a:xfrm>
            <a:off x="2818371" y="3731243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2</a:t>
            </a:r>
          </a:p>
        </p:txBody>
      </p:sp>
      <p:sp>
        <p:nvSpPr>
          <p:cNvPr id="31" name="Rectangle 30"/>
          <p:cNvSpPr/>
          <p:nvPr/>
        </p:nvSpPr>
        <p:spPr>
          <a:xfrm>
            <a:off x="3351651" y="3731243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4</a:t>
            </a:r>
          </a:p>
        </p:txBody>
      </p:sp>
      <p:sp>
        <p:nvSpPr>
          <p:cNvPr id="32" name="Rectangle 31"/>
          <p:cNvSpPr/>
          <p:nvPr/>
        </p:nvSpPr>
        <p:spPr>
          <a:xfrm>
            <a:off x="3884931" y="3731243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2</a:t>
            </a:r>
          </a:p>
        </p:txBody>
      </p:sp>
      <p:sp>
        <p:nvSpPr>
          <p:cNvPr id="33" name="Rectangle 32"/>
          <p:cNvSpPr/>
          <p:nvPr/>
        </p:nvSpPr>
        <p:spPr>
          <a:xfrm>
            <a:off x="4418211" y="3731243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1</a:t>
            </a:r>
          </a:p>
        </p:txBody>
      </p:sp>
      <p:sp>
        <p:nvSpPr>
          <p:cNvPr id="34" name="Rectangle 33"/>
          <p:cNvSpPr/>
          <p:nvPr/>
        </p:nvSpPr>
        <p:spPr>
          <a:xfrm>
            <a:off x="4951491" y="3731243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0</a:t>
            </a:r>
          </a:p>
        </p:txBody>
      </p:sp>
      <p:sp>
        <p:nvSpPr>
          <p:cNvPr id="35" name="Rectangle 34"/>
          <p:cNvSpPr/>
          <p:nvPr/>
        </p:nvSpPr>
        <p:spPr>
          <a:xfrm>
            <a:off x="5484771" y="3731243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3</a:t>
            </a:r>
          </a:p>
        </p:txBody>
      </p:sp>
      <p:sp>
        <p:nvSpPr>
          <p:cNvPr id="36" name="Rectangle 35"/>
          <p:cNvSpPr/>
          <p:nvPr/>
        </p:nvSpPr>
        <p:spPr>
          <a:xfrm>
            <a:off x="6018051" y="3731243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1</a:t>
            </a:r>
          </a:p>
        </p:txBody>
      </p:sp>
      <p:sp>
        <p:nvSpPr>
          <p:cNvPr id="37" name="Rectangle 36"/>
          <p:cNvSpPr/>
          <p:nvPr/>
        </p:nvSpPr>
        <p:spPr>
          <a:xfrm>
            <a:off x="6551331" y="3731243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0</a:t>
            </a:r>
          </a:p>
        </p:txBody>
      </p:sp>
      <p:sp>
        <p:nvSpPr>
          <p:cNvPr id="38" name="Rectangle 37"/>
          <p:cNvSpPr/>
          <p:nvPr/>
        </p:nvSpPr>
        <p:spPr>
          <a:xfrm>
            <a:off x="7084611" y="3731243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2</a:t>
            </a:r>
          </a:p>
        </p:txBody>
      </p:sp>
      <p:sp>
        <p:nvSpPr>
          <p:cNvPr id="39" name="Rectangle 38"/>
          <p:cNvSpPr/>
          <p:nvPr/>
        </p:nvSpPr>
        <p:spPr>
          <a:xfrm>
            <a:off x="7617891" y="3731243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1</a:t>
            </a:r>
          </a:p>
        </p:txBody>
      </p:sp>
      <p:sp>
        <p:nvSpPr>
          <p:cNvPr id="58" name="Rectangle 57"/>
          <p:cNvSpPr/>
          <p:nvPr/>
        </p:nvSpPr>
        <p:spPr>
          <a:xfrm>
            <a:off x="1218531" y="5270125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9" name="Rectangle 58"/>
          <p:cNvSpPr/>
          <p:nvPr/>
        </p:nvSpPr>
        <p:spPr>
          <a:xfrm>
            <a:off x="1751811" y="5270125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0" name="Rectangle 59"/>
          <p:cNvSpPr/>
          <p:nvPr/>
        </p:nvSpPr>
        <p:spPr>
          <a:xfrm>
            <a:off x="2285091" y="5270125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2818371" y="5270125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2" name="Rectangle 61"/>
          <p:cNvSpPr/>
          <p:nvPr/>
        </p:nvSpPr>
        <p:spPr>
          <a:xfrm>
            <a:off x="3351651" y="5270125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3" name="Rectangle 62"/>
          <p:cNvSpPr/>
          <p:nvPr/>
        </p:nvSpPr>
        <p:spPr>
          <a:xfrm>
            <a:off x="3884931" y="5270125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4" name="Rectangle 63"/>
          <p:cNvSpPr/>
          <p:nvPr/>
        </p:nvSpPr>
        <p:spPr>
          <a:xfrm>
            <a:off x="4418211" y="5270125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5" name="Rectangle 64"/>
          <p:cNvSpPr/>
          <p:nvPr/>
        </p:nvSpPr>
        <p:spPr>
          <a:xfrm>
            <a:off x="4951491" y="5270125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6" name="Rectangle 65"/>
          <p:cNvSpPr/>
          <p:nvPr/>
        </p:nvSpPr>
        <p:spPr>
          <a:xfrm>
            <a:off x="5484771" y="5270125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7" name="Rectangle 66"/>
          <p:cNvSpPr/>
          <p:nvPr/>
        </p:nvSpPr>
        <p:spPr>
          <a:xfrm>
            <a:off x="6018051" y="5270125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8" name="Rectangle 67"/>
          <p:cNvSpPr/>
          <p:nvPr/>
        </p:nvSpPr>
        <p:spPr>
          <a:xfrm>
            <a:off x="6551331" y="5270125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9" name="Rectangle 68"/>
          <p:cNvSpPr/>
          <p:nvPr/>
        </p:nvSpPr>
        <p:spPr>
          <a:xfrm>
            <a:off x="7084611" y="5270125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0" name="Rectangle 69"/>
          <p:cNvSpPr/>
          <p:nvPr/>
        </p:nvSpPr>
        <p:spPr>
          <a:xfrm>
            <a:off x="7617891" y="5270125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1" name="Rectangle 70"/>
          <p:cNvSpPr/>
          <p:nvPr/>
        </p:nvSpPr>
        <p:spPr>
          <a:xfrm>
            <a:off x="8151171" y="5270125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2" name="Rectangle 71"/>
          <p:cNvSpPr/>
          <p:nvPr/>
        </p:nvSpPr>
        <p:spPr>
          <a:xfrm>
            <a:off x="8684451" y="5270125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3" name="Rectangle 72"/>
          <p:cNvSpPr/>
          <p:nvPr/>
        </p:nvSpPr>
        <p:spPr>
          <a:xfrm>
            <a:off x="9217731" y="5270125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4" name="TextBox 73"/>
          <p:cNvSpPr txBox="1"/>
          <p:nvPr/>
        </p:nvSpPr>
        <p:spPr>
          <a:xfrm>
            <a:off x="334351" y="1724361"/>
            <a:ext cx="8841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Input:</a:t>
            </a:r>
          </a:p>
        </p:txBody>
      </p:sp>
      <p:sp>
        <p:nvSpPr>
          <p:cNvPr id="75" name="TextBox 74"/>
          <p:cNvSpPr txBox="1"/>
          <p:nvPr/>
        </p:nvSpPr>
        <p:spPr>
          <a:xfrm>
            <a:off x="1939524" y="3546577"/>
            <a:ext cx="87884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Count:</a:t>
            </a:r>
          </a:p>
        </p:txBody>
      </p:sp>
      <p:sp>
        <p:nvSpPr>
          <p:cNvPr id="76" name="TextBox 75"/>
          <p:cNvSpPr txBox="1"/>
          <p:nvPr/>
        </p:nvSpPr>
        <p:spPr>
          <a:xfrm>
            <a:off x="233782" y="5368794"/>
            <a:ext cx="9847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Output:</a:t>
            </a:r>
          </a:p>
        </p:txBody>
      </p:sp>
      <p:sp>
        <p:nvSpPr>
          <p:cNvPr id="77" name="TextBox 76"/>
          <p:cNvSpPr txBox="1"/>
          <p:nvPr/>
        </p:nvSpPr>
        <p:spPr>
          <a:xfrm>
            <a:off x="8151171" y="3543960"/>
            <a:ext cx="15998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Iteration: </a:t>
            </a:r>
            <a:r>
              <a:rPr lang="en-US" b="1" dirty="0"/>
              <a:t>16</a:t>
            </a:r>
          </a:p>
        </p:txBody>
      </p:sp>
    </p:spTree>
    <p:extLst>
      <p:ext uri="{BB962C8B-B14F-4D97-AF65-F5344CB8AC3E}">
        <p14:creationId xmlns:p14="http://schemas.microsoft.com/office/powerpoint/2010/main" val="953525687"/>
      </p:ext>
    </p:extLst>
  </p:cSld>
  <p:clrMapOvr>
    <a:masterClrMapping/>
  </p:clrMapOvr>
  <p:transition spd="slow">
    <p:push dir="u"/>
  </p:transition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223233"/>
            <a:ext cx="8596668" cy="1550989"/>
          </a:xfrm>
        </p:spPr>
        <p:txBody>
          <a:bodyPr>
            <a:normAutofit/>
          </a:bodyPr>
          <a:lstStyle/>
          <a:p>
            <a:r>
              <a:rPr lang="en-US" sz="5400" dirty="0"/>
              <a:t>Counting Sort</a:t>
            </a:r>
            <a:endParaRPr lang="ru-RU" sz="5400" dirty="0"/>
          </a:p>
        </p:txBody>
      </p:sp>
      <p:sp>
        <p:nvSpPr>
          <p:cNvPr id="3" name="Rectangle 2"/>
          <p:cNvSpPr/>
          <p:nvPr/>
        </p:nvSpPr>
        <p:spPr>
          <a:xfrm>
            <a:off x="67733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1</a:t>
            </a:r>
          </a:p>
        </p:txBody>
      </p:sp>
      <p:sp>
        <p:nvSpPr>
          <p:cNvPr id="5" name="Rectangle 4"/>
          <p:cNvSpPr/>
          <p:nvPr/>
        </p:nvSpPr>
        <p:spPr>
          <a:xfrm>
            <a:off x="121061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5</a:t>
            </a:r>
          </a:p>
        </p:txBody>
      </p:sp>
      <p:sp>
        <p:nvSpPr>
          <p:cNvPr id="6" name="Rectangle 5"/>
          <p:cNvSpPr/>
          <p:nvPr/>
        </p:nvSpPr>
        <p:spPr>
          <a:xfrm>
            <a:off x="174389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2</a:t>
            </a:r>
          </a:p>
        </p:txBody>
      </p:sp>
      <p:sp>
        <p:nvSpPr>
          <p:cNvPr id="7" name="Rectangle 6"/>
          <p:cNvSpPr/>
          <p:nvPr/>
        </p:nvSpPr>
        <p:spPr>
          <a:xfrm>
            <a:off x="227717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8</a:t>
            </a:r>
          </a:p>
        </p:txBody>
      </p:sp>
      <p:sp>
        <p:nvSpPr>
          <p:cNvPr id="8" name="Rectangle 7"/>
          <p:cNvSpPr/>
          <p:nvPr/>
        </p:nvSpPr>
        <p:spPr>
          <a:xfrm>
            <a:off x="281045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0</a:t>
            </a:r>
          </a:p>
        </p:txBody>
      </p:sp>
      <p:sp>
        <p:nvSpPr>
          <p:cNvPr id="9" name="Rectangle 8"/>
          <p:cNvSpPr/>
          <p:nvPr/>
        </p:nvSpPr>
        <p:spPr>
          <a:xfrm>
            <a:off x="334373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1</a:t>
            </a:r>
          </a:p>
        </p:txBody>
      </p:sp>
      <p:sp>
        <p:nvSpPr>
          <p:cNvPr id="10" name="Rectangle 9"/>
          <p:cNvSpPr/>
          <p:nvPr/>
        </p:nvSpPr>
        <p:spPr>
          <a:xfrm>
            <a:off x="387701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1</a:t>
            </a:r>
          </a:p>
        </p:txBody>
      </p:sp>
      <p:sp>
        <p:nvSpPr>
          <p:cNvPr id="11" name="Rectangle 10"/>
          <p:cNvSpPr/>
          <p:nvPr/>
        </p:nvSpPr>
        <p:spPr>
          <a:xfrm>
            <a:off x="441029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3</a:t>
            </a:r>
          </a:p>
        </p:txBody>
      </p:sp>
      <p:sp>
        <p:nvSpPr>
          <p:cNvPr id="12" name="Rectangle 11"/>
          <p:cNvSpPr/>
          <p:nvPr/>
        </p:nvSpPr>
        <p:spPr>
          <a:xfrm>
            <a:off x="494357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8</a:t>
            </a:r>
          </a:p>
        </p:txBody>
      </p:sp>
      <p:sp>
        <p:nvSpPr>
          <p:cNvPr id="13" name="Rectangle 12"/>
          <p:cNvSpPr/>
          <p:nvPr/>
        </p:nvSpPr>
        <p:spPr>
          <a:xfrm>
            <a:off x="547685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0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01013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2</a:t>
            </a:r>
          </a:p>
        </p:txBody>
      </p:sp>
      <p:sp>
        <p:nvSpPr>
          <p:cNvPr id="15" name="Rectangle 14"/>
          <p:cNvSpPr/>
          <p:nvPr/>
        </p:nvSpPr>
        <p:spPr>
          <a:xfrm>
            <a:off x="654341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9</a:t>
            </a:r>
          </a:p>
        </p:txBody>
      </p:sp>
      <p:sp>
        <p:nvSpPr>
          <p:cNvPr id="16" name="Rectangle 15"/>
          <p:cNvSpPr/>
          <p:nvPr/>
        </p:nvSpPr>
        <p:spPr>
          <a:xfrm>
            <a:off x="707669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5</a:t>
            </a:r>
          </a:p>
        </p:txBody>
      </p:sp>
      <p:sp>
        <p:nvSpPr>
          <p:cNvPr id="17" name="Rectangle 16"/>
          <p:cNvSpPr/>
          <p:nvPr/>
        </p:nvSpPr>
        <p:spPr>
          <a:xfrm>
            <a:off x="760997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5</a:t>
            </a:r>
          </a:p>
        </p:txBody>
      </p:sp>
      <p:sp>
        <p:nvSpPr>
          <p:cNvPr id="18" name="Rectangle 17"/>
          <p:cNvSpPr/>
          <p:nvPr/>
        </p:nvSpPr>
        <p:spPr>
          <a:xfrm>
            <a:off x="814325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6</a:t>
            </a:r>
          </a:p>
        </p:txBody>
      </p:sp>
      <p:sp>
        <p:nvSpPr>
          <p:cNvPr id="19" name="Rectangle 18"/>
          <p:cNvSpPr/>
          <p:nvPr/>
        </p:nvSpPr>
        <p:spPr>
          <a:xfrm>
            <a:off x="867653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1</a:t>
            </a:r>
          </a:p>
        </p:txBody>
      </p:sp>
      <p:sp>
        <p:nvSpPr>
          <p:cNvPr id="20" name="Rectangle 19"/>
          <p:cNvSpPr/>
          <p:nvPr/>
        </p:nvSpPr>
        <p:spPr>
          <a:xfrm>
            <a:off x="2277174" y="3178641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0</a:t>
            </a:r>
          </a:p>
        </p:txBody>
      </p:sp>
      <p:sp>
        <p:nvSpPr>
          <p:cNvPr id="21" name="Rectangle 20"/>
          <p:cNvSpPr/>
          <p:nvPr/>
        </p:nvSpPr>
        <p:spPr>
          <a:xfrm>
            <a:off x="2810454" y="3178641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1</a:t>
            </a:r>
          </a:p>
        </p:txBody>
      </p:sp>
      <p:sp>
        <p:nvSpPr>
          <p:cNvPr id="22" name="Rectangle 21"/>
          <p:cNvSpPr/>
          <p:nvPr/>
        </p:nvSpPr>
        <p:spPr>
          <a:xfrm>
            <a:off x="3343734" y="3178641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2</a:t>
            </a:r>
          </a:p>
        </p:txBody>
      </p:sp>
      <p:sp>
        <p:nvSpPr>
          <p:cNvPr id="23" name="Rectangle 22"/>
          <p:cNvSpPr/>
          <p:nvPr/>
        </p:nvSpPr>
        <p:spPr>
          <a:xfrm>
            <a:off x="3877014" y="3178641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3</a:t>
            </a:r>
          </a:p>
        </p:txBody>
      </p:sp>
      <p:sp>
        <p:nvSpPr>
          <p:cNvPr id="24" name="Rectangle 23"/>
          <p:cNvSpPr/>
          <p:nvPr/>
        </p:nvSpPr>
        <p:spPr>
          <a:xfrm>
            <a:off x="4410294" y="3178641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4</a:t>
            </a:r>
          </a:p>
        </p:txBody>
      </p:sp>
      <p:sp>
        <p:nvSpPr>
          <p:cNvPr id="25" name="Rectangle 24"/>
          <p:cNvSpPr/>
          <p:nvPr/>
        </p:nvSpPr>
        <p:spPr>
          <a:xfrm>
            <a:off x="4943574" y="3178641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5</a:t>
            </a:r>
          </a:p>
        </p:txBody>
      </p:sp>
      <p:sp>
        <p:nvSpPr>
          <p:cNvPr id="26" name="Rectangle 25"/>
          <p:cNvSpPr/>
          <p:nvPr/>
        </p:nvSpPr>
        <p:spPr>
          <a:xfrm>
            <a:off x="5476854" y="3178641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6</a:t>
            </a:r>
          </a:p>
        </p:txBody>
      </p:sp>
      <p:sp>
        <p:nvSpPr>
          <p:cNvPr id="27" name="Rectangle 26"/>
          <p:cNvSpPr/>
          <p:nvPr/>
        </p:nvSpPr>
        <p:spPr>
          <a:xfrm>
            <a:off x="6010134" y="3178641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7</a:t>
            </a:r>
          </a:p>
        </p:txBody>
      </p:sp>
      <p:sp>
        <p:nvSpPr>
          <p:cNvPr id="28" name="Rectangle 27"/>
          <p:cNvSpPr/>
          <p:nvPr/>
        </p:nvSpPr>
        <p:spPr>
          <a:xfrm>
            <a:off x="6543414" y="3178641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8</a:t>
            </a:r>
          </a:p>
        </p:txBody>
      </p:sp>
      <p:sp>
        <p:nvSpPr>
          <p:cNvPr id="29" name="Rectangle 28"/>
          <p:cNvSpPr/>
          <p:nvPr/>
        </p:nvSpPr>
        <p:spPr>
          <a:xfrm>
            <a:off x="7076694" y="3178641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9</a:t>
            </a:r>
          </a:p>
        </p:txBody>
      </p:sp>
      <p:sp>
        <p:nvSpPr>
          <p:cNvPr id="30" name="Rectangle 29"/>
          <p:cNvSpPr/>
          <p:nvPr/>
        </p:nvSpPr>
        <p:spPr>
          <a:xfrm>
            <a:off x="2277174" y="3745311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2</a:t>
            </a:r>
          </a:p>
        </p:txBody>
      </p:sp>
      <p:sp>
        <p:nvSpPr>
          <p:cNvPr id="31" name="Rectangle 30"/>
          <p:cNvSpPr/>
          <p:nvPr/>
        </p:nvSpPr>
        <p:spPr>
          <a:xfrm>
            <a:off x="2810454" y="3745311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4</a:t>
            </a:r>
          </a:p>
        </p:txBody>
      </p:sp>
      <p:sp>
        <p:nvSpPr>
          <p:cNvPr id="32" name="Rectangle 31"/>
          <p:cNvSpPr/>
          <p:nvPr/>
        </p:nvSpPr>
        <p:spPr>
          <a:xfrm>
            <a:off x="3343734" y="3745311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2</a:t>
            </a:r>
          </a:p>
        </p:txBody>
      </p:sp>
      <p:sp>
        <p:nvSpPr>
          <p:cNvPr id="33" name="Rectangle 32"/>
          <p:cNvSpPr/>
          <p:nvPr/>
        </p:nvSpPr>
        <p:spPr>
          <a:xfrm>
            <a:off x="3877014" y="3745311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1</a:t>
            </a:r>
          </a:p>
        </p:txBody>
      </p:sp>
      <p:sp>
        <p:nvSpPr>
          <p:cNvPr id="34" name="Rectangle 33"/>
          <p:cNvSpPr/>
          <p:nvPr/>
        </p:nvSpPr>
        <p:spPr>
          <a:xfrm>
            <a:off x="4410294" y="3745311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0</a:t>
            </a:r>
          </a:p>
        </p:txBody>
      </p:sp>
      <p:sp>
        <p:nvSpPr>
          <p:cNvPr id="35" name="Rectangle 34"/>
          <p:cNvSpPr/>
          <p:nvPr/>
        </p:nvSpPr>
        <p:spPr>
          <a:xfrm>
            <a:off x="4943574" y="3745311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3</a:t>
            </a:r>
          </a:p>
        </p:txBody>
      </p:sp>
      <p:sp>
        <p:nvSpPr>
          <p:cNvPr id="36" name="Rectangle 35"/>
          <p:cNvSpPr/>
          <p:nvPr/>
        </p:nvSpPr>
        <p:spPr>
          <a:xfrm>
            <a:off x="5476854" y="3745311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1</a:t>
            </a:r>
          </a:p>
        </p:txBody>
      </p:sp>
      <p:sp>
        <p:nvSpPr>
          <p:cNvPr id="37" name="Rectangle 36"/>
          <p:cNvSpPr/>
          <p:nvPr/>
        </p:nvSpPr>
        <p:spPr>
          <a:xfrm>
            <a:off x="6010134" y="3745311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0</a:t>
            </a:r>
          </a:p>
        </p:txBody>
      </p:sp>
      <p:sp>
        <p:nvSpPr>
          <p:cNvPr id="38" name="Rectangle 37"/>
          <p:cNvSpPr/>
          <p:nvPr/>
        </p:nvSpPr>
        <p:spPr>
          <a:xfrm>
            <a:off x="6543414" y="3745311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2</a:t>
            </a:r>
          </a:p>
        </p:txBody>
      </p:sp>
      <p:sp>
        <p:nvSpPr>
          <p:cNvPr id="39" name="Rectangle 38"/>
          <p:cNvSpPr/>
          <p:nvPr/>
        </p:nvSpPr>
        <p:spPr>
          <a:xfrm>
            <a:off x="7076694" y="3745311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1</a:t>
            </a:r>
          </a:p>
        </p:txBody>
      </p:sp>
      <p:sp>
        <p:nvSpPr>
          <p:cNvPr id="58" name="Rectangle 57"/>
          <p:cNvSpPr/>
          <p:nvPr/>
        </p:nvSpPr>
        <p:spPr>
          <a:xfrm>
            <a:off x="67733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0</a:t>
            </a:r>
          </a:p>
        </p:txBody>
      </p:sp>
      <p:sp>
        <p:nvSpPr>
          <p:cNvPr id="59" name="Rectangle 58"/>
          <p:cNvSpPr/>
          <p:nvPr/>
        </p:nvSpPr>
        <p:spPr>
          <a:xfrm>
            <a:off x="121061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0</a:t>
            </a:r>
          </a:p>
        </p:txBody>
      </p:sp>
      <p:sp>
        <p:nvSpPr>
          <p:cNvPr id="60" name="Rectangle 59"/>
          <p:cNvSpPr/>
          <p:nvPr/>
        </p:nvSpPr>
        <p:spPr>
          <a:xfrm>
            <a:off x="174389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227717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2" name="Rectangle 61"/>
          <p:cNvSpPr/>
          <p:nvPr/>
        </p:nvSpPr>
        <p:spPr>
          <a:xfrm>
            <a:off x="281045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3" name="Rectangle 62"/>
          <p:cNvSpPr/>
          <p:nvPr/>
        </p:nvSpPr>
        <p:spPr>
          <a:xfrm>
            <a:off x="334373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4" name="Rectangle 63"/>
          <p:cNvSpPr/>
          <p:nvPr/>
        </p:nvSpPr>
        <p:spPr>
          <a:xfrm>
            <a:off x="387701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5" name="Rectangle 64"/>
          <p:cNvSpPr/>
          <p:nvPr/>
        </p:nvSpPr>
        <p:spPr>
          <a:xfrm>
            <a:off x="441029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6" name="Rectangle 65"/>
          <p:cNvSpPr/>
          <p:nvPr/>
        </p:nvSpPr>
        <p:spPr>
          <a:xfrm>
            <a:off x="494357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7" name="Rectangle 66"/>
          <p:cNvSpPr/>
          <p:nvPr/>
        </p:nvSpPr>
        <p:spPr>
          <a:xfrm>
            <a:off x="547685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8" name="Rectangle 67"/>
          <p:cNvSpPr/>
          <p:nvPr/>
        </p:nvSpPr>
        <p:spPr>
          <a:xfrm>
            <a:off x="601013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9" name="Rectangle 68"/>
          <p:cNvSpPr/>
          <p:nvPr/>
        </p:nvSpPr>
        <p:spPr>
          <a:xfrm>
            <a:off x="654341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0" name="Rectangle 69"/>
          <p:cNvSpPr/>
          <p:nvPr/>
        </p:nvSpPr>
        <p:spPr>
          <a:xfrm>
            <a:off x="707669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1" name="Rectangle 70"/>
          <p:cNvSpPr/>
          <p:nvPr/>
        </p:nvSpPr>
        <p:spPr>
          <a:xfrm>
            <a:off x="760997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2" name="Rectangle 71"/>
          <p:cNvSpPr/>
          <p:nvPr/>
        </p:nvSpPr>
        <p:spPr>
          <a:xfrm>
            <a:off x="814325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3" name="Rectangle 72"/>
          <p:cNvSpPr/>
          <p:nvPr/>
        </p:nvSpPr>
        <p:spPr>
          <a:xfrm>
            <a:off x="867653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5" name="Double Bracket 54"/>
          <p:cNvSpPr/>
          <p:nvPr/>
        </p:nvSpPr>
        <p:spPr>
          <a:xfrm>
            <a:off x="2277174" y="3070062"/>
            <a:ext cx="533280" cy="1350498"/>
          </a:xfrm>
          <a:prstGeom prst="bracketPair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Left Brace 3"/>
          <p:cNvSpPr/>
          <p:nvPr/>
        </p:nvSpPr>
        <p:spPr>
          <a:xfrm rot="5400000">
            <a:off x="1005934" y="4547391"/>
            <a:ext cx="409359" cy="1064243"/>
          </a:xfrm>
          <a:prstGeom prst="leftBrace">
            <a:avLst>
              <a:gd name="adj1" fmla="val 49571"/>
              <a:gd name="adj2" fmla="val 50000"/>
            </a:avLst>
          </a:prstGeom>
          <a:noFill/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1" name="Elbow Connector 40"/>
          <p:cNvCxnSpPr>
            <a:stCxn id="55" idx="1"/>
            <a:endCxn id="4" idx="1"/>
          </p:cNvCxnSpPr>
          <p:nvPr/>
        </p:nvCxnSpPr>
        <p:spPr>
          <a:xfrm rot="10800000" flipV="1">
            <a:off x="1210614" y="3745311"/>
            <a:ext cx="1066561" cy="1129522"/>
          </a:xfrm>
          <a:prstGeom prst="bentConnector2">
            <a:avLst/>
          </a:prstGeom>
          <a:ln w="254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4" name="Left Brace 73"/>
          <p:cNvSpPr/>
          <p:nvPr/>
        </p:nvSpPr>
        <p:spPr>
          <a:xfrm rot="5400000" flipH="1">
            <a:off x="1004776" y="5523421"/>
            <a:ext cx="409359" cy="1064243"/>
          </a:xfrm>
          <a:prstGeom prst="leftBrace">
            <a:avLst>
              <a:gd name="adj1" fmla="val 49571"/>
              <a:gd name="adj2" fmla="val 50000"/>
            </a:avLst>
          </a:prstGeom>
          <a:noFill/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TextBox 45"/>
          <p:cNvSpPr txBox="1"/>
          <p:nvPr/>
        </p:nvSpPr>
        <p:spPr>
          <a:xfrm>
            <a:off x="1076135" y="6260222"/>
            <a:ext cx="2666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rgbClr val="90C226"/>
                </a:solidFill>
              </a:rPr>
              <a:t>2</a:t>
            </a:r>
          </a:p>
        </p:txBody>
      </p:sp>
      <p:sp>
        <p:nvSpPr>
          <p:cNvPr id="80" name="TextBox 79"/>
          <p:cNvSpPr txBox="1"/>
          <p:nvPr/>
        </p:nvSpPr>
        <p:spPr>
          <a:xfrm>
            <a:off x="7609974" y="3296419"/>
            <a:ext cx="159984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Iteration: </a:t>
            </a:r>
            <a:r>
              <a:rPr lang="en-US" b="1" dirty="0"/>
              <a:t>17</a:t>
            </a:r>
          </a:p>
          <a:p>
            <a:r>
              <a:rPr lang="en-US" dirty="0"/>
              <a:t>Index:</a:t>
            </a:r>
            <a:r>
              <a:rPr lang="en-US" b="1" dirty="0"/>
              <a:t> 1</a:t>
            </a:r>
          </a:p>
          <a:p>
            <a:r>
              <a:rPr lang="en-US" dirty="0"/>
              <a:t>Current:</a:t>
            </a:r>
            <a:r>
              <a:rPr lang="en-US" b="1" dirty="0"/>
              <a:t> 0</a:t>
            </a:r>
          </a:p>
        </p:txBody>
      </p:sp>
    </p:spTree>
    <p:extLst>
      <p:ext uri="{BB962C8B-B14F-4D97-AF65-F5344CB8AC3E}">
        <p14:creationId xmlns:p14="http://schemas.microsoft.com/office/powerpoint/2010/main" val="3568190433"/>
      </p:ext>
    </p:extLst>
  </p:cSld>
  <p:clrMapOvr>
    <a:masterClrMapping/>
  </p:clrMapOvr>
  <p:transition spd="slow">
    <p:push dir="u"/>
  </p:transition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223233"/>
            <a:ext cx="8596668" cy="1550989"/>
          </a:xfrm>
        </p:spPr>
        <p:txBody>
          <a:bodyPr>
            <a:normAutofit/>
          </a:bodyPr>
          <a:lstStyle/>
          <a:p>
            <a:r>
              <a:rPr lang="en-US" sz="5400" dirty="0"/>
              <a:t>Counting Sort</a:t>
            </a:r>
            <a:endParaRPr lang="ru-RU" sz="5400" dirty="0"/>
          </a:p>
        </p:txBody>
      </p:sp>
      <p:sp>
        <p:nvSpPr>
          <p:cNvPr id="3" name="Rectangle 2"/>
          <p:cNvSpPr/>
          <p:nvPr/>
        </p:nvSpPr>
        <p:spPr>
          <a:xfrm>
            <a:off x="67733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1</a:t>
            </a:r>
          </a:p>
        </p:txBody>
      </p:sp>
      <p:sp>
        <p:nvSpPr>
          <p:cNvPr id="5" name="Rectangle 4"/>
          <p:cNvSpPr/>
          <p:nvPr/>
        </p:nvSpPr>
        <p:spPr>
          <a:xfrm>
            <a:off x="121061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5</a:t>
            </a:r>
          </a:p>
        </p:txBody>
      </p:sp>
      <p:sp>
        <p:nvSpPr>
          <p:cNvPr id="6" name="Rectangle 5"/>
          <p:cNvSpPr/>
          <p:nvPr/>
        </p:nvSpPr>
        <p:spPr>
          <a:xfrm>
            <a:off x="174389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2</a:t>
            </a:r>
          </a:p>
        </p:txBody>
      </p:sp>
      <p:sp>
        <p:nvSpPr>
          <p:cNvPr id="7" name="Rectangle 6"/>
          <p:cNvSpPr/>
          <p:nvPr/>
        </p:nvSpPr>
        <p:spPr>
          <a:xfrm>
            <a:off x="227717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8</a:t>
            </a:r>
          </a:p>
        </p:txBody>
      </p:sp>
      <p:sp>
        <p:nvSpPr>
          <p:cNvPr id="8" name="Rectangle 7"/>
          <p:cNvSpPr/>
          <p:nvPr/>
        </p:nvSpPr>
        <p:spPr>
          <a:xfrm>
            <a:off x="281045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0</a:t>
            </a:r>
          </a:p>
        </p:txBody>
      </p:sp>
      <p:sp>
        <p:nvSpPr>
          <p:cNvPr id="9" name="Rectangle 8"/>
          <p:cNvSpPr/>
          <p:nvPr/>
        </p:nvSpPr>
        <p:spPr>
          <a:xfrm>
            <a:off x="334373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1</a:t>
            </a:r>
          </a:p>
        </p:txBody>
      </p:sp>
      <p:sp>
        <p:nvSpPr>
          <p:cNvPr id="10" name="Rectangle 9"/>
          <p:cNvSpPr/>
          <p:nvPr/>
        </p:nvSpPr>
        <p:spPr>
          <a:xfrm>
            <a:off x="387701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1</a:t>
            </a:r>
          </a:p>
        </p:txBody>
      </p:sp>
      <p:sp>
        <p:nvSpPr>
          <p:cNvPr id="11" name="Rectangle 10"/>
          <p:cNvSpPr/>
          <p:nvPr/>
        </p:nvSpPr>
        <p:spPr>
          <a:xfrm>
            <a:off x="441029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3</a:t>
            </a:r>
          </a:p>
        </p:txBody>
      </p:sp>
      <p:sp>
        <p:nvSpPr>
          <p:cNvPr id="12" name="Rectangle 11"/>
          <p:cNvSpPr/>
          <p:nvPr/>
        </p:nvSpPr>
        <p:spPr>
          <a:xfrm>
            <a:off x="494357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8</a:t>
            </a:r>
          </a:p>
        </p:txBody>
      </p:sp>
      <p:sp>
        <p:nvSpPr>
          <p:cNvPr id="13" name="Rectangle 12"/>
          <p:cNvSpPr/>
          <p:nvPr/>
        </p:nvSpPr>
        <p:spPr>
          <a:xfrm>
            <a:off x="547685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0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01013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2</a:t>
            </a:r>
          </a:p>
        </p:txBody>
      </p:sp>
      <p:sp>
        <p:nvSpPr>
          <p:cNvPr id="15" name="Rectangle 14"/>
          <p:cNvSpPr/>
          <p:nvPr/>
        </p:nvSpPr>
        <p:spPr>
          <a:xfrm>
            <a:off x="654341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9</a:t>
            </a:r>
          </a:p>
        </p:txBody>
      </p:sp>
      <p:sp>
        <p:nvSpPr>
          <p:cNvPr id="16" name="Rectangle 15"/>
          <p:cNvSpPr/>
          <p:nvPr/>
        </p:nvSpPr>
        <p:spPr>
          <a:xfrm>
            <a:off x="707669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5</a:t>
            </a:r>
          </a:p>
        </p:txBody>
      </p:sp>
      <p:sp>
        <p:nvSpPr>
          <p:cNvPr id="17" name="Rectangle 16"/>
          <p:cNvSpPr/>
          <p:nvPr/>
        </p:nvSpPr>
        <p:spPr>
          <a:xfrm>
            <a:off x="760997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5</a:t>
            </a:r>
          </a:p>
        </p:txBody>
      </p:sp>
      <p:sp>
        <p:nvSpPr>
          <p:cNvPr id="18" name="Rectangle 17"/>
          <p:cNvSpPr/>
          <p:nvPr/>
        </p:nvSpPr>
        <p:spPr>
          <a:xfrm>
            <a:off x="814325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6</a:t>
            </a:r>
          </a:p>
        </p:txBody>
      </p:sp>
      <p:sp>
        <p:nvSpPr>
          <p:cNvPr id="19" name="Rectangle 18"/>
          <p:cNvSpPr/>
          <p:nvPr/>
        </p:nvSpPr>
        <p:spPr>
          <a:xfrm>
            <a:off x="867653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1</a:t>
            </a:r>
          </a:p>
        </p:txBody>
      </p:sp>
      <p:sp>
        <p:nvSpPr>
          <p:cNvPr id="20" name="Rectangle 19"/>
          <p:cNvSpPr/>
          <p:nvPr/>
        </p:nvSpPr>
        <p:spPr>
          <a:xfrm>
            <a:off x="2277174" y="3178641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0</a:t>
            </a:r>
          </a:p>
        </p:txBody>
      </p:sp>
      <p:sp>
        <p:nvSpPr>
          <p:cNvPr id="21" name="Rectangle 20"/>
          <p:cNvSpPr/>
          <p:nvPr/>
        </p:nvSpPr>
        <p:spPr>
          <a:xfrm>
            <a:off x="2810454" y="3178641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1</a:t>
            </a:r>
          </a:p>
        </p:txBody>
      </p:sp>
      <p:sp>
        <p:nvSpPr>
          <p:cNvPr id="22" name="Rectangle 21"/>
          <p:cNvSpPr/>
          <p:nvPr/>
        </p:nvSpPr>
        <p:spPr>
          <a:xfrm>
            <a:off x="3343734" y="3178641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2</a:t>
            </a:r>
          </a:p>
        </p:txBody>
      </p:sp>
      <p:sp>
        <p:nvSpPr>
          <p:cNvPr id="23" name="Rectangle 22"/>
          <p:cNvSpPr/>
          <p:nvPr/>
        </p:nvSpPr>
        <p:spPr>
          <a:xfrm>
            <a:off x="3877014" y="3178641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3</a:t>
            </a:r>
          </a:p>
        </p:txBody>
      </p:sp>
      <p:sp>
        <p:nvSpPr>
          <p:cNvPr id="24" name="Rectangle 23"/>
          <p:cNvSpPr/>
          <p:nvPr/>
        </p:nvSpPr>
        <p:spPr>
          <a:xfrm>
            <a:off x="4410294" y="3178641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4</a:t>
            </a:r>
          </a:p>
        </p:txBody>
      </p:sp>
      <p:sp>
        <p:nvSpPr>
          <p:cNvPr id="25" name="Rectangle 24"/>
          <p:cNvSpPr/>
          <p:nvPr/>
        </p:nvSpPr>
        <p:spPr>
          <a:xfrm>
            <a:off x="4943574" y="3178641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5</a:t>
            </a:r>
          </a:p>
        </p:txBody>
      </p:sp>
      <p:sp>
        <p:nvSpPr>
          <p:cNvPr id="26" name="Rectangle 25"/>
          <p:cNvSpPr/>
          <p:nvPr/>
        </p:nvSpPr>
        <p:spPr>
          <a:xfrm>
            <a:off x="5476854" y="3178641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6</a:t>
            </a:r>
          </a:p>
        </p:txBody>
      </p:sp>
      <p:sp>
        <p:nvSpPr>
          <p:cNvPr id="27" name="Rectangle 26"/>
          <p:cNvSpPr/>
          <p:nvPr/>
        </p:nvSpPr>
        <p:spPr>
          <a:xfrm>
            <a:off x="6010134" y="3178641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7</a:t>
            </a:r>
          </a:p>
        </p:txBody>
      </p:sp>
      <p:sp>
        <p:nvSpPr>
          <p:cNvPr id="28" name="Rectangle 27"/>
          <p:cNvSpPr/>
          <p:nvPr/>
        </p:nvSpPr>
        <p:spPr>
          <a:xfrm>
            <a:off x="6543414" y="3178641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8</a:t>
            </a:r>
          </a:p>
        </p:txBody>
      </p:sp>
      <p:sp>
        <p:nvSpPr>
          <p:cNvPr id="29" name="Rectangle 28"/>
          <p:cNvSpPr/>
          <p:nvPr/>
        </p:nvSpPr>
        <p:spPr>
          <a:xfrm>
            <a:off x="7076694" y="3178641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9</a:t>
            </a:r>
          </a:p>
        </p:txBody>
      </p:sp>
      <p:sp>
        <p:nvSpPr>
          <p:cNvPr id="30" name="Rectangle 29"/>
          <p:cNvSpPr/>
          <p:nvPr/>
        </p:nvSpPr>
        <p:spPr>
          <a:xfrm>
            <a:off x="2277174" y="3745311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2</a:t>
            </a:r>
          </a:p>
        </p:txBody>
      </p:sp>
      <p:sp>
        <p:nvSpPr>
          <p:cNvPr id="31" name="Rectangle 30"/>
          <p:cNvSpPr/>
          <p:nvPr/>
        </p:nvSpPr>
        <p:spPr>
          <a:xfrm>
            <a:off x="2810454" y="3745311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4</a:t>
            </a:r>
          </a:p>
        </p:txBody>
      </p:sp>
      <p:sp>
        <p:nvSpPr>
          <p:cNvPr id="32" name="Rectangle 31"/>
          <p:cNvSpPr/>
          <p:nvPr/>
        </p:nvSpPr>
        <p:spPr>
          <a:xfrm>
            <a:off x="3343734" y="3745311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2</a:t>
            </a:r>
          </a:p>
        </p:txBody>
      </p:sp>
      <p:sp>
        <p:nvSpPr>
          <p:cNvPr id="33" name="Rectangle 32"/>
          <p:cNvSpPr/>
          <p:nvPr/>
        </p:nvSpPr>
        <p:spPr>
          <a:xfrm>
            <a:off x="3877014" y="3745311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1</a:t>
            </a:r>
          </a:p>
        </p:txBody>
      </p:sp>
      <p:sp>
        <p:nvSpPr>
          <p:cNvPr id="34" name="Rectangle 33"/>
          <p:cNvSpPr/>
          <p:nvPr/>
        </p:nvSpPr>
        <p:spPr>
          <a:xfrm>
            <a:off x="4410294" y="3745311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0</a:t>
            </a:r>
          </a:p>
        </p:txBody>
      </p:sp>
      <p:sp>
        <p:nvSpPr>
          <p:cNvPr id="35" name="Rectangle 34"/>
          <p:cNvSpPr/>
          <p:nvPr/>
        </p:nvSpPr>
        <p:spPr>
          <a:xfrm>
            <a:off x="4943574" y="3745311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3</a:t>
            </a:r>
          </a:p>
        </p:txBody>
      </p:sp>
      <p:sp>
        <p:nvSpPr>
          <p:cNvPr id="36" name="Rectangle 35"/>
          <p:cNvSpPr/>
          <p:nvPr/>
        </p:nvSpPr>
        <p:spPr>
          <a:xfrm>
            <a:off x="5476854" y="3745311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1</a:t>
            </a:r>
          </a:p>
        </p:txBody>
      </p:sp>
      <p:sp>
        <p:nvSpPr>
          <p:cNvPr id="37" name="Rectangle 36"/>
          <p:cNvSpPr/>
          <p:nvPr/>
        </p:nvSpPr>
        <p:spPr>
          <a:xfrm>
            <a:off x="6010134" y="3745311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0</a:t>
            </a:r>
          </a:p>
        </p:txBody>
      </p:sp>
      <p:sp>
        <p:nvSpPr>
          <p:cNvPr id="38" name="Rectangle 37"/>
          <p:cNvSpPr/>
          <p:nvPr/>
        </p:nvSpPr>
        <p:spPr>
          <a:xfrm>
            <a:off x="6543414" y="3745311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2</a:t>
            </a:r>
          </a:p>
        </p:txBody>
      </p:sp>
      <p:sp>
        <p:nvSpPr>
          <p:cNvPr id="39" name="Rectangle 38"/>
          <p:cNvSpPr/>
          <p:nvPr/>
        </p:nvSpPr>
        <p:spPr>
          <a:xfrm>
            <a:off x="7076694" y="3745311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1</a:t>
            </a:r>
          </a:p>
        </p:txBody>
      </p:sp>
      <p:sp>
        <p:nvSpPr>
          <p:cNvPr id="58" name="Rectangle 57"/>
          <p:cNvSpPr/>
          <p:nvPr/>
        </p:nvSpPr>
        <p:spPr>
          <a:xfrm>
            <a:off x="67733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0</a:t>
            </a:r>
          </a:p>
        </p:txBody>
      </p:sp>
      <p:sp>
        <p:nvSpPr>
          <p:cNvPr id="59" name="Rectangle 58"/>
          <p:cNvSpPr/>
          <p:nvPr/>
        </p:nvSpPr>
        <p:spPr>
          <a:xfrm>
            <a:off x="121061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0</a:t>
            </a:r>
          </a:p>
        </p:txBody>
      </p:sp>
      <p:sp>
        <p:nvSpPr>
          <p:cNvPr id="60" name="Rectangle 59"/>
          <p:cNvSpPr/>
          <p:nvPr/>
        </p:nvSpPr>
        <p:spPr>
          <a:xfrm>
            <a:off x="174389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227717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2" name="Rectangle 61"/>
          <p:cNvSpPr/>
          <p:nvPr/>
        </p:nvSpPr>
        <p:spPr>
          <a:xfrm>
            <a:off x="281045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3" name="Rectangle 62"/>
          <p:cNvSpPr/>
          <p:nvPr/>
        </p:nvSpPr>
        <p:spPr>
          <a:xfrm>
            <a:off x="334373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4" name="Rectangle 63"/>
          <p:cNvSpPr/>
          <p:nvPr/>
        </p:nvSpPr>
        <p:spPr>
          <a:xfrm>
            <a:off x="387701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5" name="Rectangle 64"/>
          <p:cNvSpPr/>
          <p:nvPr/>
        </p:nvSpPr>
        <p:spPr>
          <a:xfrm>
            <a:off x="441029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6" name="Rectangle 65"/>
          <p:cNvSpPr/>
          <p:nvPr/>
        </p:nvSpPr>
        <p:spPr>
          <a:xfrm>
            <a:off x="494357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7" name="Rectangle 66"/>
          <p:cNvSpPr/>
          <p:nvPr/>
        </p:nvSpPr>
        <p:spPr>
          <a:xfrm>
            <a:off x="547685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8" name="Rectangle 67"/>
          <p:cNvSpPr/>
          <p:nvPr/>
        </p:nvSpPr>
        <p:spPr>
          <a:xfrm>
            <a:off x="601013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9" name="Rectangle 68"/>
          <p:cNvSpPr/>
          <p:nvPr/>
        </p:nvSpPr>
        <p:spPr>
          <a:xfrm>
            <a:off x="654341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0" name="Rectangle 69"/>
          <p:cNvSpPr/>
          <p:nvPr/>
        </p:nvSpPr>
        <p:spPr>
          <a:xfrm>
            <a:off x="707669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1" name="Rectangle 70"/>
          <p:cNvSpPr/>
          <p:nvPr/>
        </p:nvSpPr>
        <p:spPr>
          <a:xfrm>
            <a:off x="760997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2" name="Rectangle 71"/>
          <p:cNvSpPr/>
          <p:nvPr/>
        </p:nvSpPr>
        <p:spPr>
          <a:xfrm>
            <a:off x="814325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3" name="Rectangle 72"/>
          <p:cNvSpPr/>
          <p:nvPr/>
        </p:nvSpPr>
        <p:spPr>
          <a:xfrm>
            <a:off x="867653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5" name="Double Bracket 54"/>
          <p:cNvSpPr/>
          <p:nvPr/>
        </p:nvSpPr>
        <p:spPr>
          <a:xfrm>
            <a:off x="2277174" y="3070062"/>
            <a:ext cx="533280" cy="1350498"/>
          </a:xfrm>
          <a:prstGeom prst="bracketPair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Left Brace 3"/>
          <p:cNvSpPr/>
          <p:nvPr/>
        </p:nvSpPr>
        <p:spPr>
          <a:xfrm rot="5400000">
            <a:off x="1005934" y="4547391"/>
            <a:ext cx="409359" cy="1064243"/>
          </a:xfrm>
          <a:prstGeom prst="leftBrace">
            <a:avLst>
              <a:gd name="adj1" fmla="val 49571"/>
              <a:gd name="adj2" fmla="val 50000"/>
            </a:avLst>
          </a:prstGeom>
          <a:noFill/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1" name="Elbow Connector 40"/>
          <p:cNvCxnSpPr>
            <a:stCxn id="55" idx="1"/>
            <a:endCxn id="4" idx="1"/>
          </p:cNvCxnSpPr>
          <p:nvPr/>
        </p:nvCxnSpPr>
        <p:spPr>
          <a:xfrm rot="10800000" flipV="1">
            <a:off x="1210614" y="3745311"/>
            <a:ext cx="1066561" cy="1129522"/>
          </a:xfrm>
          <a:prstGeom prst="bentConnector2">
            <a:avLst/>
          </a:prstGeom>
          <a:ln w="254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4" name="Left Brace 73"/>
          <p:cNvSpPr/>
          <p:nvPr/>
        </p:nvSpPr>
        <p:spPr>
          <a:xfrm rot="5400000" flipH="1">
            <a:off x="1004776" y="5523421"/>
            <a:ext cx="409359" cy="1064243"/>
          </a:xfrm>
          <a:prstGeom prst="leftBrace">
            <a:avLst>
              <a:gd name="adj1" fmla="val 49571"/>
              <a:gd name="adj2" fmla="val 50000"/>
            </a:avLst>
          </a:prstGeom>
          <a:noFill/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TextBox 45"/>
          <p:cNvSpPr txBox="1"/>
          <p:nvPr/>
        </p:nvSpPr>
        <p:spPr>
          <a:xfrm>
            <a:off x="1076135" y="6260222"/>
            <a:ext cx="2666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rgbClr val="90C226"/>
                </a:solidFill>
              </a:rPr>
              <a:t>2</a:t>
            </a:r>
          </a:p>
        </p:txBody>
      </p:sp>
      <p:sp>
        <p:nvSpPr>
          <p:cNvPr id="40" name="Oval 39"/>
          <p:cNvSpPr/>
          <p:nvPr/>
        </p:nvSpPr>
        <p:spPr>
          <a:xfrm>
            <a:off x="2361246" y="3291038"/>
            <a:ext cx="341876" cy="341876"/>
          </a:xfrm>
          <a:prstGeom prst="ellipse">
            <a:avLst/>
          </a:prstGeom>
          <a:noFill/>
          <a:ln w="381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" name="Oval 75"/>
          <p:cNvSpPr/>
          <p:nvPr/>
        </p:nvSpPr>
        <p:spPr>
          <a:xfrm>
            <a:off x="773036" y="5395569"/>
            <a:ext cx="341876" cy="341876"/>
          </a:xfrm>
          <a:prstGeom prst="ellipse">
            <a:avLst/>
          </a:prstGeom>
          <a:noFill/>
          <a:ln w="381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Oval 76"/>
          <p:cNvSpPr/>
          <p:nvPr/>
        </p:nvSpPr>
        <p:spPr>
          <a:xfrm>
            <a:off x="1305157" y="5395569"/>
            <a:ext cx="341876" cy="341876"/>
          </a:xfrm>
          <a:prstGeom prst="ellipse">
            <a:avLst/>
          </a:prstGeom>
          <a:noFill/>
          <a:ln w="381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" name="Oval 77"/>
          <p:cNvSpPr/>
          <p:nvPr/>
        </p:nvSpPr>
        <p:spPr>
          <a:xfrm>
            <a:off x="2372876" y="3853457"/>
            <a:ext cx="341876" cy="341876"/>
          </a:xfrm>
          <a:prstGeom prst="ellipse">
            <a:avLst/>
          </a:prstGeom>
          <a:noFill/>
          <a:ln w="381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Oval 78"/>
          <p:cNvSpPr/>
          <p:nvPr/>
        </p:nvSpPr>
        <p:spPr>
          <a:xfrm>
            <a:off x="1038517" y="6295405"/>
            <a:ext cx="341876" cy="341876"/>
          </a:xfrm>
          <a:prstGeom prst="ellipse">
            <a:avLst/>
          </a:prstGeom>
          <a:noFill/>
          <a:ln w="381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TextBox 74"/>
          <p:cNvSpPr txBox="1"/>
          <p:nvPr/>
        </p:nvSpPr>
        <p:spPr>
          <a:xfrm>
            <a:off x="7609974" y="3296419"/>
            <a:ext cx="159984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Iteration: </a:t>
            </a:r>
            <a:r>
              <a:rPr lang="en-US" b="1" dirty="0"/>
              <a:t>17</a:t>
            </a:r>
          </a:p>
          <a:p>
            <a:r>
              <a:rPr lang="en-US" dirty="0"/>
              <a:t>Index:</a:t>
            </a:r>
            <a:r>
              <a:rPr lang="en-US" b="1" dirty="0"/>
              <a:t> 1</a:t>
            </a:r>
          </a:p>
          <a:p>
            <a:r>
              <a:rPr lang="en-US" dirty="0"/>
              <a:t>Current:</a:t>
            </a:r>
            <a:r>
              <a:rPr lang="en-US" b="1" dirty="0"/>
              <a:t> 0</a:t>
            </a:r>
          </a:p>
        </p:txBody>
      </p:sp>
    </p:spTree>
    <p:extLst>
      <p:ext uri="{BB962C8B-B14F-4D97-AF65-F5344CB8AC3E}">
        <p14:creationId xmlns:p14="http://schemas.microsoft.com/office/powerpoint/2010/main" val="3434891706"/>
      </p:ext>
    </p:extLst>
  </p:cSld>
  <p:clrMapOvr>
    <a:masterClrMapping/>
  </p:clrMapOvr>
  <p:transition spd="slow">
    <p:push dir="u"/>
  </p:transition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223233"/>
            <a:ext cx="8596668" cy="1550989"/>
          </a:xfrm>
        </p:spPr>
        <p:txBody>
          <a:bodyPr>
            <a:normAutofit/>
          </a:bodyPr>
          <a:lstStyle/>
          <a:p>
            <a:r>
              <a:rPr lang="en-US" sz="5400" dirty="0"/>
              <a:t>Counting Sort</a:t>
            </a:r>
            <a:endParaRPr lang="ru-RU" sz="5400" dirty="0"/>
          </a:p>
        </p:txBody>
      </p:sp>
      <p:sp>
        <p:nvSpPr>
          <p:cNvPr id="3" name="Rectangle 2"/>
          <p:cNvSpPr/>
          <p:nvPr/>
        </p:nvSpPr>
        <p:spPr>
          <a:xfrm>
            <a:off x="67733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1</a:t>
            </a:r>
          </a:p>
        </p:txBody>
      </p:sp>
      <p:sp>
        <p:nvSpPr>
          <p:cNvPr id="5" name="Rectangle 4"/>
          <p:cNvSpPr/>
          <p:nvPr/>
        </p:nvSpPr>
        <p:spPr>
          <a:xfrm>
            <a:off x="121061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5</a:t>
            </a:r>
          </a:p>
        </p:txBody>
      </p:sp>
      <p:sp>
        <p:nvSpPr>
          <p:cNvPr id="6" name="Rectangle 5"/>
          <p:cNvSpPr/>
          <p:nvPr/>
        </p:nvSpPr>
        <p:spPr>
          <a:xfrm>
            <a:off x="174389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2</a:t>
            </a:r>
          </a:p>
        </p:txBody>
      </p:sp>
      <p:sp>
        <p:nvSpPr>
          <p:cNvPr id="7" name="Rectangle 6"/>
          <p:cNvSpPr/>
          <p:nvPr/>
        </p:nvSpPr>
        <p:spPr>
          <a:xfrm>
            <a:off x="227717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8</a:t>
            </a:r>
          </a:p>
        </p:txBody>
      </p:sp>
      <p:sp>
        <p:nvSpPr>
          <p:cNvPr id="8" name="Rectangle 7"/>
          <p:cNvSpPr/>
          <p:nvPr/>
        </p:nvSpPr>
        <p:spPr>
          <a:xfrm>
            <a:off x="281045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0</a:t>
            </a:r>
          </a:p>
        </p:txBody>
      </p:sp>
      <p:sp>
        <p:nvSpPr>
          <p:cNvPr id="9" name="Rectangle 8"/>
          <p:cNvSpPr/>
          <p:nvPr/>
        </p:nvSpPr>
        <p:spPr>
          <a:xfrm>
            <a:off x="334373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1</a:t>
            </a:r>
          </a:p>
        </p:txBody>
      </p:sp>
      <p:sp>
        <p:nvSpPr>
          <p:cNvPr id="10" name="Rectangle 9"/>
          <p:cNvSpPr/>
          <p:nvPr/>
        </p:nvSpPr>
        <p:spPr>
          <a:xfrm>
            <a:off x="387701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1</a:t>
            </a:r>
          </a:p>
        </p:txBody>
      </p:sp>
      <p:sp>
        <p:nvSpPr>
          <p:cNvPr id="11" name="Rectangle 10"/>
          <p:cNvSpPr/>
          <p:nvPr/>
        </p:nvSpPr>
        <p:spPr>
          <a:xfrm>
            <a:off x="441029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3</a:t>
            </a:r>
          </a:p>
        </p:txBody>
      </p:sp>
      <p:sp>
        <p:nvSpPr>
          <p:cNvPr id="12" name="Rectangle 11"/>
          <p:cNvSpPr/>
          <p:nvPr/>
        </p:nvSpPr>
        <p:spPr>
          <a:xfrm>
            <a:off x="494357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8</a:t>
            </a:r>
          </a:p>
        </p:txBody>
      </p:sp>
      <p:sp>
        <p:nvSpPr>
          <p:cNvPr id="13" name="Rectangle 12"/>
          <p:cNvSpPr/>
          <p:nvPr/>
        </p:nvSpPr>
        <p:spPr>
          <a:xfrm>
            <a:off x="547685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0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01013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2</a:t>
            </a:r>
          </a:p>
        </p:txBody>
      </p:sp>
      <p:sp>
        <p:nvSpPr>
          <p:cNvPr id="15" name="Rectangle 14"/>
          <p:cNvSpPr/>
          <p:nvPr/>
        </p:nvSpPr>
        <p:spPr>
          <a:xfrm>
            <a:off x="654341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9</a:t>
            </a:r>
          </a:p>
        </p:txBody>
      </p:sp>
      <p:sp>
        <p:nvSpPr>
          <p:cNvPr id="16" name="Rectangle 15"/>
          <p:cNvSpPr/>
          <p:nvPr/>
        </p:nvSpPr>
        <p:spPr>
          <a:xfrm>
            <a:off x="707669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5</a:t>
            </a:r>
          </a:p>
        </p:txBody>
      </p:sp>
      <p:sp>
        <p:nvSpPr>
          <p:cNvPr id="17" name="Rectangle 16"/>
          <p:cNvSpPr/>
          <p:nvPr/>
        </p:nvSpPr>
        <p:spPr>
          <a:xfrm>
            <a:off x="760997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5</a:t>
            </a:r>
          </a:p>
        </p:txBody>
      </p:sp>
      <p:sp>
        <p:nvSpPr>
          <p:cNvPr id="18" name="Rectangle 17"/>
          <p:cNvSpPr/>
          <p:nvPr/>
        </p:nvSpPr>
        <p:spPr>
          <a:xfrm>
            <a:off x="814325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6</a:t>
            </a:r>
          </a:p>
        </p:txBody>
      </p:sp>
      <p:sp>
        <p:nvSpPr>
          <p:cNvPr id="19" name="Rectangle 18"/>
          <p:cNvSpPr/>
          <p:nvPr/>
        </p:nvSpPr>
        <p:spPr>
          <a:xfrm>
            <a:off x="867653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1</a:t>
            </a:r>
          </a:p>
        </p:txBody>
      </p:sp>
      <p:sp>
        <p:nvSpPr>
          <p:cNvPr id="20" name="Rectangle 19"/>
          <p:cNvSpPr/>
          <p:nvPr/>
        </p:nvSpPr>
        <p:spPr>
          <a:xfrm>
            <a:off x="2277174" y="3178641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0</a:t>
            </a:r>
          </a:p>
        </p:txBody>
      </p:sp>
      <p:sp>
        <p:nvSpPr>
          <p:cNvPr id="21" name="Rectangle 20"/>
          <p:cNvSpPr/>
          <p:nvPr/>
        </p:nvSpPr>
        <p:spPr>
          <a:xfrm>
            <a:off x="2810454" y="3178641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1</a:t>
            </a:r>
          </a:p>
        </p:txBody>
      </p:sp>
      <p:sp>
        <p:nvSpPr>
          <p:cNvPr id="22" name="Rectangle 21"/>
          <p:cNvSpPr/>
          <p:nvPr/>
        </p:nvSpPr>
        <p:spPr>
          <a:xfrm>
            <a:off x="3343734" y="3178641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2</a:t>
            </a:r>
          </a:p>
        </p:txBody>
      </p:sp>
      <p:sp>
        <p:nvSpPr>
          <p:cNvPr id="23" name="Rectangle 22"/>
          <p:cNvSpPr/>
          <p:nvPr/>
        </p:nvSpPr>
        <p:spPr>
          <a:xfrm>
            <a:off x="3877014" y="3178641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3</a:t>
            </a:r>
          </a:p>
        </p:txBody>
      </p:sp>
      <p:sp>
        <p:nvSpPr>
          <p:cNvPr id="24" name="Rectangle 23"/>
          <p:cNvSpPr/>
          <p:nvPr/>
        </p:nvSpPr>
        <p:spPr>
          <a:xfrm>
            <a:off x="4410294" y="3178641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4</a:t>
            </a:r>
          </a:p>
        </p:txBody>
      </p:sp>
      <p:sp>
        <p:nvSpPr>
          <p:cNvPr id="25" name="Rectangle 24"/>
          <p:cNvSpPr/>
          <p:nvPr/>
        </p:nvSpPr>
        <p:spPr>
          <a:xfrm>
            <a:off x="4943574" y="3178641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5</a:t>
            </a:r>
          </a:p>
        </p:txBody>
      </p:sp>
      <p:sp>
        <p:nvSpPr>
          <p:cNvPr id="26" name="Rectangle 25"/>
          <p:cNvSpPr/>
          <p:nvPr/>
        </p:nvSpPr>
        <p:spPr>
          <a:xfrm>
            <a:off x="5476854" y="3178641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6</a:t>
            </a:r>
          </a:p>
        </p:txBody>
      </p:sp>
      <p:sp>
        <p:nvSpPr>
          <p:cNvPr id="27" name="Rectangle 26"/>
          <p:cNvSpPr/>
          <p:nvPr/>
        </p:nvSpPr>
        <p:spPr>
          <a:xfrm>
            <a:off x="6010134" y="3178641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7</a:t>
            </a:r>
          </a:p>
        </p:txBody>
      </p:sp>
      <p:sp>
        <p:nvSpPr>
          <p:cNvPr id="28" name="Rectangle 27"/>
          <p:cNvSpPr/>
          <p:nvPr/>
        </p:nvSpPr>
        <p:spPr>
          <a:xfrm>
            <a:off x="6543414" y="3178641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8</a:t>
            </a:r>
          </a:p>
        </p:txBody>
      </p:sp>
      <p:sp>
        <p:nvSpPr>
          <p:cNvPr id="29" name="Rectangle 28"/>
          <p:cNvSpPr/>
          <p:nvPr/>
        </p:nvSpPr>
        <p:spPr>
          <a:xfrm>
            <a:off x="7076694" y="3178641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9</a:t>
            </a:r>
          </a:p>
        </p:txBody>
      </p:sp>
      <p:sp>
        <p:nvSpPr>
          <p:cNvPr id="30" name="Rectangle 29"/>
          <p:cNvSpPr/>
          <p:nvPr/>
        </p:nvSpPr>
        <p:spPr>
          <a:xfrm>
            <a:off x="2277174" y="3745311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2</a:t>
            </a:r>
          </a:p>
        </p:txBody>
      </p:sp>
      <p:sp>
        <p:nvSpPr>
          <p:cNvPr id="31" name="Rectangle 30"/>
          <p:cNvSpPr/>
          <p:nvPr/>
        </p:nvSpPr>
        <p:spPr>
          <a:xfrm>
            <a:off x="2810454" y="3745311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4</a:t>
            </a:r>
          </a:p>
        </p:txBody>
      </p:sp>
      <p:sp>
        <p:nvSpPr>
          <p:cNvPr id="32" name="Rectangle 31"/>
          <p:cNvSpPr/>
          <p:nvPr/>
        </p:nvSpPr>
        <p:spPr>
          <a:xfrm>
            <a:off x="3343734" y="3745311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2</a:t>
            </a:r>
          </a:p>
        </p:txBody>
      </p:sp>
      <p:sp>
        <p:nvSpPr>
          <p:cNvPr id="33" name="Rectangle 32"/>
          <p:cNvSpPr/>
          <p:nvPr/>
        </p:nvSpPr>
        <p:spPr>
          <a:xfrm>
            <a:off x="3877014" y="3745311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1</a:t>
            </a:r>
          </a:p>
        </p:txBody>
      </p:sp>
      <p:sp>
        <p:nvSpPr>
          <p:cNvPr id="34" name="Rectangle 33"/>
          <p:cNvSpPr/>
          <p:nvPr/>
        </p:nvSpPr>
        <p:spPr>
          <a:xfrm>
            <a:off x="4410294" y="3745311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0</a:t>
            </a:r>
          </a:p>
        </p:txBody>
      </p:sp>
      <p:sp>
        <p:nvSpPr>
          <p:cNvPr id="35" name="Rectangle 34"/>
          <p:cNvSpPr/>
          <p:nvPr/>
        </p:nvSpPr>
        <p:spPr>
          <a:xfrm>
            <a:off x="4943574" y="3745311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3</a:t>
            </a:r>
          </a:p>
        </p:txBody>
      </p:sp>
      <p:sp>
        <p:nvSpPr>
          <p:cNvPr id="36" name="Rectangle 35"/>
          <p:cNvSpPr/>
          <p:nvPr/>
        </p:nvSpPr>
        <p:spPr>
          <a:xfrm>
            <a:off x="5476854" y="3745311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1</a:t>
            </a:r>
          </a:p>
        </p:txBody>
      </p:sp>
      <p:sp>
        <p:nvSpPr>
          <p:cNvPr id="37" name="Rectangle 36"/>
          <p:cNvSpPr/>
          <p:nvPr/>
        </p:nvSpPr>
        <p:spPr>
          <a:xfrm>
            <a:off x="6010134" y="3745311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0</a:t>
            </a:r>
          </a:p>
        </p:txBody>
      </p:sp>
      <p:sp>
        <p:nvSpPr>
          <p:cNvPr id="38" name="Rectangle 37"/>
          <p:cNvSpPr/>
          <p:nvPr/>
        </p:nvSpPr>
        <p:spPr>
          <a:xfrm>
            <a:off x="6543414" y="3745311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2</a:t>
            </a:r>
          </a:p>
        </p:txBody>
      </p:sp>
      <p:sp>
        <p:nvSpPr>
          <p:cNvPr id="39" name="Rectangle 38"/>
          <p:cNvSpPr/>
          <p:nvPr/>
        </p:nvSpPr>
        <p:spPr>
          <a:xfrm>
            <a:off x="7076694" y="3745311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1</a:t>
            </a:r>
          </a:p>
        </p:txBody>
      </p:sp>
      <p:sp>
        <p:nvSpPr>
          <p:cNvPr id="58" name="Rectangle 57"/>
          <p:cNvSpPr/>
          <p:nvPr/>
        </p:nvSpPr>
        <p:spPr>
          <a:xfrm>
            <a:off x="67733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0</a:t>
            </a:r>
          </a:p>
        </p:txBody>
      </p:sp>
      <p:sp>
        <p:nvSpPr>
          <p:cNvPr id="59" name="Rectangle 58"/>
          <p:cNvSpPr/>
          <p:nvPr/>
        </p:nvSpPr>
        <p:spPr>
          <a:xfrm>
            <a:off x="121061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0</a:t>
            </a:r>
          </a:p>
        </p:txBody>
      </p:sp>
      <p:sp>
        <p:nvSpPr>
          <p:cNvPr id="60" name="Rectangle 59"/>
          <p:cNvSpPr/>
          <p:nvPr/>
        </p:nvSpPr>
        <p:spPr>
          <a:xfrm>
            <a:off x="174389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1</a:t>
            </a:r>
          </a:p>
        </p:txBody>
      </p:sp>
      <p:sp>
        <p:nvSpPr>
          <p:cNvPr id="61" name="Rectangle 60"/>
          <p:cNvSpPr/>
          <p:nvPr/>
        </p:nvSpPr>
        <p:spPr>
          <a:xfrm>
            <a:off x="227717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1</a:t>
            </a:r>
          </a:p>
        </p:txBody>
      </p:sp>
      <p:sp>
        <p:nvSpPr>
          <p:cNvPr id="62" name="Rectangle 61"/>
          <p:cNvSpPr/>
          <p:nvPr/>
        </p:nvSpPr>
        <p:spPr>
          <a:xfrm>
            <a:off x="281045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1</a:t>
            </a:r>
          </a:p>
        </p:txBody>
      </p:sp>
      <p:sp>
        <p:nvSpPr>
          <p:cNvPr id="63" name="Rectangle 62"/>
          <p:cNvSpPr/>
          <p:nvPr/>
        </p:nvSpPr>
        <p:spPr>
          <a:xfrm>
            <a:off x="334373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1</a:t>
            </a:r>
          </a:p>
        </p:txBody>
      </p:sp>
      <p:sp>
        <p:nvSpPr>
          <p:cNvPr id="64" name="Rectangle 63"/>
          <p:cNvSpPr/>
          <p:nvPr/>
        </p:nvSpPr>
        <p:spPr>
          <a:xfrm>
            <a:off x="387701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5" name="Rectangle 64"/>
          <p:cNvSpPr/>
          <p:nvPr/>
        </p:nvSpPr>
        <p:spPr>
          <a:xfrm>
            <a:off x="441029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6" name="Rectangle 65"/>
          <p:cNvSpPr/>
          <p:nvPr/>
        </p:nvSpPr>
        <p:spPr>
          <a:xfrm>
            <a:off x="494357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7" name="Rectangle 66"/>
          <p:cNvSpPr/>
          <p:nvPr/>
        </p:nvSpPr>
        <p:spPr>
          <a:xfrm>
            <a:off x="547685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8" name="Rectangle 67"/>
          <p:cNvSpPr/>
          <p:nvPr/>
        </p:nvSpPr>
        <p:spPr>
          <a:xfrm>
            <a:off x="601013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9" name="Rectangle 68"/>
          <p:cNvSpPr/>
          <p:nvPr/>
        </p:nvSpPr>
        <p:spPr>
          <a:xfrm>
            <a:off x="654341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0" name="Rectangle 69"/>
          <p:cNvSpPr/>
          <p:nvPr/>
        </p:nvSpPr>
        <p:spPr>
          <a:xfrm>
            <a:off x="707669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1" name="Rectangle 70"/>
          <p:cNvSpPr/>
          <p:nvPr/>
        </p:nvSpPr>
        <p:spPr>
          <a:xfrm>
            <a:off x="760997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2" name="Rectangle 71"/>
          <p:cNvSpPr/>
          <p:nvPr/>
        </p:nvSpPr>
        <p:spPr>
          <a:xfrm>
            <a:off x="814325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3" name="Rectangle 72"/>
          <p:cNvSpPr/>
          <p:nvPr/>
        </p:nvSpPr>
        <p:spPr>
          <a:xfrm>
            <a:off x="867653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5" name="Double Bracket 54"/>
          <p:cNvSpPr/>
          <p:nvPr/>
        </p:nvSpPr>
        <p:spPr>
          <a:xfrm>
            <a:off x="2834213" y="3047213"/>
            <a:ext cx="533280" cy="1350498"/>
          </a:xfrm>
          <a:prstGeom prst="bracketPair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Left Brace 3"/>
          <p:cNvSpPr/>
          <p:nvPr/>
        </p:nvSpPr>
        <p:spPr>
          <a:xfrm rot="5400000">
            <a:off x="2606932" y="4014112"/>
            <a:ext cx="409359" cy="2130803"/>
          </a:xfrm>
          <a:prstGeom prst="leftBrace">
            <a:avLst>
              <a:gd name="adj1" fmla="val 49571"/>
              <a:gd name="adj2" fmla="val 50000"/>
            </a:avLst>
          </a:prstGeom>
          <a:noFill/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" name="Left Brace 73"/>
          <p:cNvSpPr/>
          <p:nvPr/>
        </p:nvSpPr>
        <p:spPr>
          <a:xfrm rot="5400000" flipH="1">
            <a:off x="2604615" y="4987824"/>
            <a:ext cx="409359" cy="2135435"/>
          </a:xfrm>
          <a:prstGeom prst="leftBrace">
            <a:avLst>
              <a:gd name="adj1" fmla="val 49571"/>
              <a:gd name="adj2" fmla="val 50000"/>
            </a:avLst>
          </a:prstGeom>
          <a:noFill/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TextBox 45"/>
          <p:cNvSpPr txBox="1"/>
          <p:nvPr/>
        </p:nvSpPr>
        <p:spPr>
          <a:xfrm>
            <a:off x="2675974" y="6260221"/>
            <a:ext cx="2666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rgbClr val="90C226"/>
                </a:solidFill>
              </a:rPr>
              <a:t>4</a:t>
            </a:r>
          </a:p>
        </p:txBody>
      </p:sp>
      <p:cxnSp>
        <p:nvCxnSpPr>
          <p:cNvPr id="81" name="Straight Connector 80"/>
          <p:cNvCxnSpPr>
            <a:stCxn id="55" idx="1"/>
          </p:cNvCxnSpPr>
          <p:nvPr/>
        </p:nvCxnSpPr>
        <p:spPr>
          <a:xfrm flipH="1">
            <a:off x="1877214" y="3722462"/>
            <a:ext cx="956999" cy="0"/>
          </a:xfrm>
          <a:prstGeom prst="line">
            <a:avLst/>
          </a:prstGeom>
          <a:ln w="38100">
            <a:solidFill>
              <a:srgbClr val="BC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Straight Connector 85"/>
          <p:cNvCxnSpPr/>
          <p:nvPr/>
        </p:nvCxnSpPr>
        <p:spPr>
          <a:xfrm>
            <a:off x="1877214" y="3755883"/>
            <a:ext cx="0" cy="872387"/>
          </a:xfrm>
          <a:prstGeom prst="line">
            <a:avLst/>
          </a:prstGeom>
          <a:ln w="38100">
            <a:solidFill>
              <a:srgbClr val="BC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Straight Connector 89"/>
          <p:cNvCxnSpPr/>
          <p:nvPr/>
        </p:nvCxnSpPr>
        <p:spPr>
          <a:xfrm>
            <a:off x="1877214" y="4628270"/>
            <a:ext cx="932080" cy="0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Straight Arrow Connector 92"/>
          <p:cNvCxnSpPr>
            <a:endCxn id="4" idx="1"/>
          </p:cNvCxnSpPr>
          <p:nvPr/>
        </p:nvCxnSpPr>
        <p:spPr>
          <a:xfrm>
            <a:off x="2809294" y="4628270"/>
            <a:ext cx="2317" cy="246564"/>
          </a:xfrm>
          <a:prstGeom prst="straightConnector1">
            <a:avLst/>
          </a:prstGeom>
          <a:ln w="38100">
            <a:solidFill>
              <a:srgbClr val="BC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6" name="TextBox 95"/>
          <p:cNvSpPr txBox="1"/>
          <p:nvPr/>
        </p:nvSpPr>
        <p:spPr>
          <a:xfrm>
            <a:off x="7609974" y="3296419"/>
            <a:ext cx="159984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Iteration: </a:t>
            </a:r>
            <a:r>
              <a:rPr lang="en-US" b="1" dirty="0"/>
              <a:t>18</a:t>
            </a:r>
          </a:p>
          <a:p>
            <a:r>
              <a:rPr lang="en-US" dirty="0"/>
              <a:t>Index:</a:t>
            </a:r>
            <a:r>
              <a:rPr lang="en-US" b="1" dirty="0"/>
              <a:t> 2</a:t>
            </a:r>
          </a:p>
          <a:p>
            <a:r>
              <a:rPr lang="en-US" dirty="0"/>
              <a:t>Current:</a:t>
            </a:r>
            <a:r>
              <a:rPr lang="en-US" b="1" dirty="0"/>
              <a:t> 1</a:t>
            </a:r>
          </a:p>
        </p:txBody>
      </p:sp>
    </p:spTree>
    <p:extLst>
      <p:ext uri="{BB962C8B-B14F-4D97-AF65-F5344CB8AC3E}">
        <p14:creationId xmlns:p14="http://schemas.microsoft.com/office/powerpoint/2010/main" val="3633688213"/>
      </p:ext>
    </p:extLst>
  </p:cSld>
  <p:clrMapOvr>
    <a:masterClrMapping/>
  </p:clrMapOvr>
  <p:transition spd="slow">
    <p:push dir="u"/>
  </p:transition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223233"/>
            <a:ext cx="8596668" cy="1550989"/>
          </a:xfrm>
        </p:spPr>
        <p:txBody>
          <a:bodyPr>
            <a:normAutofit/>
          </a:bodyPr>
          <a:lstStyle/>
          <a:p>
            <a:r>
              <a:rPr lang="en-US" sz="5400" dirty="0"/>
              <a:t>Counting Sort</a:t>
            </a:r>
            <a:endParaRPr lang="ru-RU" sz="5400" dirty="0"/>
          </a:p>
        </p:txBody>
      </p:sp>
      <p:sp>
        <p:nvSpPr>
          <p:cNvPr id="3" name="Rectangle 2"/>
          <p:cNvSpPr/>
          <p:nvPr/>
        </p:nvSpPr>
        <p:spPr>
          <a:xfrm>
            <a:off x="67733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1</a:t>
            </a:r>
          </a:p>
        </p:txBody>
      </p:sp>
      <p:sp>
        <p:nvSpPr>
          <p:cNvPr id="5" name="Rectangle 4"/>
          <p:cNvSpPr/>
          <p:nvPr/>
        </p:nvSpPr>
        <p:spPr>
          <a:xfrm>
            <a:off x="121061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5</a:t>
            </a:r>
          </a:p>
        </p:txBody>
      </p:sp>
      <p:sp>
        <p:nvSpPr>
          <p:cNvPr id="6" name="Rectangle 5"/>
          <p:cNvSpPr/>
          <p:nvPr/>
        </p:nvSpPr>
        <p:spPr>
          <a:xfrm>
            <a:off x="174389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2</a:t>
            </a:r>
          </a:p>
        </p:txBody>
      </p:sp>
      <p:sp>
        <p:nvSpPr>
          <p:cNvPr id="7" name="Rectangle 6"/>
          <p:cNvSpPr/>
          <p:nvPr/>
        </p:nvSpPr>
        <p:spPr>
          <a:xfrm>
            <a:off x="227717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8</a:t>
            </a:r>
          </a:p>
        </p:txBody>
      </p:sp>
      <p:sp>
        <p:nvSpPr>
          <p:cNvPr id="8" name="Rectangle 7"/>
          <p:cNvSpPr/>
          <p:nvPr/>
        </p:nvSpPr>
        <p:spPr>
          <a:xfrm>
            <a:off x="281045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0</a:t>
            </a:r>
          </a:p>
        </p:txBody>
      </p:sp>
      <p:sp>
        <p:nvSpPr>
          <p:cNvPr id="9" name="Rectangle 8"/>
          <p:cNvSpPr/>
          <p:nvPr/>
        </p:nvSpPr>
        <p:spPr>
          <a:xfrm>
            <a:off x="334373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1</a:t>
            </a:r>
          </a:p>
        </p:txBody>
      </p:sp>
      <p:sp>
        <p:nvSpPr>
          <p:cNvPr id="10" name="Rectangle 9"/>
          <p:cNvSpPr/>
          <p:nvPr/>
        </p:nvSpPr>
        <p:spPr>
          <a:xfrm>
            <a:off x="387701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1</a:t>
            </a:r>
          </a:p>
        </p:txBody>
      </p:sp>
      <p:sp>
        <p:nvSpPr>
          <p:cNvPr id="11" name="Rectangle 10"/>
          <p:cNvSpPr/>
          <p:nvPr/>
        </p:nvSpPr>
        <p:spPr>
          <a:xfrm>
            <a:off x="441029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3</a:t>
            </a:r>
          </a:p>
        </p:txBody>
      </p:sp>
      <p:sp>
        <p:nvSpPr>
          <p:cNvPr id="12" name="Rectangle 11"/>
          <p:cNvSpPr/>
          <p:nvPr/>
        </p:nvSpPr>
        <p:spPr>
          <a:xfrm>
            <a:off x="494357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8</a:t>
            </a:r>
          </a:p>
        </p:txBody>
      </p:sp>
      <p:sp>
        <p:nvSpPr>
          <p:cNvPr id="13" name="Rectangle 12"/>
          <p:cNvSpPr/>
          <p:nvPr/>
        </p:nvSpPr>
        <p:spPr>
          <a:xfrm>
            <a:off x="547685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0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01013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2</a:t>
            </a:r>
          </a:p>
        </p:txBody>
      </p:sp>
      <p:sp>
        <p:nvSpPr>
          <p:cNvPr id="15" name="Rectangle 14"/>
          <p:cNvSpPr/>
          <p:nvPr/>
        </p:nvSpPr>
        <p:spPr>
          <a:xfrm>
            <a:off x="654341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9</a:t>
            </a:r>
          </a:p>
        </p:txBody>
      </p:sp>
      <p:sp>
        <p:nvSpPr>
          <p:cNvPr id="16" name="Rectangle 15"/>
          <p:cNvSpPr/>
          <p:nvPr/>
        </p:nvSpPr>
        <p:spPr>
          <a:xfrm>
            <a:off x="707669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5</a:t>
            </a:r>
          </a:p>
        </p:txBody>
      </p:sp>
      <p:sp>
        <p:nvSpPr>
          <p:cNvPr id="17" name="Rectangle 16"/>
          <p:cNvSpPr/>
          <p:nvPr/>
        </p:nvSpPr>
        <p:spPr>
          <a:xfrm>
            <a:off x="760997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5</a:t>
            </a:r>
          </a:p>
        </p:txBody>
      </p:sp>
      <p:sp>
        <p:nvSpPr>
          <p:cNvPr id="18" name="Rectangle 17"/>
          <p:cNvSpPr/>
          <p:nvPr/>
        </p:nvSpPr>
        <p:spPr>
          <a:xfrm>
            <a:off x="814325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6</a:t>
            </a:r>
          </a:p>
        </p:txBody>
      </p:sp>
      <p:sp>
        <p:nvSpPr>
          <p:cNvPr id="19" name="Rectangle 18"/>
          <p:cNvSpPr/>
          <p:nvPr/>
        </p:nvSpPr>
        <p:spPr>
          <a:xfrm>
            <a:off x="867653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1</a:t>
            </a:r>
          </a:p>
        </p:txBody>
      </p:sp>
      <p:sp>
        <p:nvSpPr>
          <p:cNvPr id="20" name="Rectangle 19"/>
          <p:cNvSpPr/>
          <p:nvPr/>
        </p:nvSpPr>
        <p:spPr>
          <a:xfrm>
            <a:off x="2277174" y="3178641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0</a:t>
            </a:r>
          </a:p>
        </p:txBody>
      </p:sp>
      <p:sp>
        <p:nvSpPr>
          <p:cNvPr id="21" name="Rectangle 20"/>
          <p:cNvSpPr/>
          <p:nvPr/>
        </p:nvSpPr>
        <p:spPr>
          <a:xfrm>
            <a:off x="2810454" y="3178641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1</a:t>
            </a:r>
          </a:p>
        </p:txBody>
      </p:sp>
      <p:sp>
        <p:nvSpPr>
          <p:cNvPr id="22" name="Rectangle 21"/>
          <p:cNvSpPr/>
          <p:nvPr/>
        </p:nvSpPr>
        <p:spPr>
          <a:xfrm>
            <a:off x="3343734" y="3178641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2</a:t>
            </a:r>
          </a:p>
        </p:txBody>
      </p:sp>
      <p:sp>
        <p:nvSpPr>
          <p:cNvPr id="23" name="Rectangle 22"/>
          <p:cNvSpPr/>
          <p:nvPr/>
        </p:nvSpPr>
        <p:spPr>
          <a:xfrm>
            <a:off x="3877014" y="3178641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3</a:t>
            </a:r>
          </a:p>
        </p:txBody>
      </p:sp>
      <p:sp>
        <p:nvSpPr>
          <p:cNvPr id="24" name="Rectangle 23"/>
          <p:cNvSpPr/>
          <p:nvPr/>
        </p:nvSpPr>
        <p:spPr>
          <a:xfrm>
            <a:off x="4410294" y="3178641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4</a:t>
            </a:r>
          </a:p>
        </p:txBody>
      </p:sp>
      <p:sp>
        <p:nvSpPr>
          <p:cNvPr id="25" name="Rectangle 24"/>
          <p:cNvSpPr/>
          <p:nvPr/>
        </p:nvSpPr>
        <p:spPr>
          <a:xfrm>
            <a:off x="4943574" y="3178641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5</a:t>
            </a:r>
          </a:p>
        </p:txBody>
      </p:sp>
      <p:sp>
        <p:nvSpPr>
          <p:cNvPr id="26" name="Rectangle 25"/>
          <p:cNvSpPr/>
          <p:nvPr/>
        </p:nvSpPr>
        <p:spPr>
          <a:xfrm>
            <a:off x="5476854" y="3178641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6</a:t>
            </a:r>
          </a:p>
        </p:txBody>
      </p:sp>
      <p:sp>
        <p:nvSpPr>
          <p:cNvPr id="27" name="Rectangle 26"/>
          <p:cNvSpPr/>
          <p:nvPr/>
        </p:nvSpPr>
        <p:spPr>
          <a:xfrm>
            <a:off x="6010134" y="3178641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7</a:t>
            </a:r>
          </a:p>
        </p:txBody>
      </p:sp>
      <p:sp>
        <p:nvSpPr>
          <p:cNvPr id="28" name="Rectangle 27"/>
          <p:cNvSpPr/>
          <p:nvPr/>
        </p:nvSpPr>
        <p:spPr>
          <a:xfrm>
            <a:off x="6543414" y="3178641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8</a:t>
            </a:r>
          </a:p>
        </p:txBody>
      </p:sp>
      <p:sp>
        <p:nvSpPr>
          <p:cNvPr id="29" name="Rectangle 28"/>
          <p:cNvSpPr/>
          <p:nvPr/>
        </p:nvSpPr>
        <p:spPr>
          <a:xfrm>
            <a:off x="7076694" y="3178641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9</a:t>
            </a:r>
          </a:p>
        </p:txBody>
      </p:sp>
      <p:sp>
        <p:nvSpPr>
          <p:cNvPr id="30" name="Rectangle 29"/>
          <p:cNvSpPr/>
          <p:nvPr/>
        </p:nvSpPr>
        <p:spPr>
          <a:xfrm>
            <a:off x="2277174" y="3745311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2</a:t>
            </a:r>
          </a:p>
        </p:txBody>
      </p:sp>
      <p:sp>
        <p:nvSpPr>
          <p:cNvPr id="31" name="Rectangle 30"/>
          <p:cNvSpPr/>
          <p:nvPr/>
        </p:nvSpPr>
        <p:spPr>
          <a:xfrm>
            <a:off x="2810454" y="3745311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4</a:t>
            </a:r>
          </a:p>
        </p:txBody>
      </p:sp>
      <p:sp>
        <p:nvSpPr>
          <p:cNvPr id="32" name="Rectangle 31"/>
          <p:cNvSpPr/>
          <p:nvPr/>
        </p:nvSpPr>
        <p:spPr>
          <a:xfrm>
            <a:off x="3343734" y="3745311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2</a:t>
            </a:r>
          </a:p>
        </p:txBody>
      </p:sp>
      <p:sp>
        <p:nvSpPr>
          <p:cNvPr id="33" name="Rectangle 32"/>
          <p:cNvSpPr/>
          <p:nvPr/>
        </p:nvSpPr>
        <p:spPr>
          <a:xfrm>
            <a:off x="3877014" y="3745311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1</a:t>
            </a:r>
          </a:p>
        </p:txBody>
      </p:sp>
      <p:sp>
        <p:nvSpPr>
          <p:cNvPr id="34" name="Rectangle 33"/>
          <p:cNvSpPr/>
          <p:nvPr/>
        </p:nvSpPr>
        <p:spPr>
          <a:xfrm>
            <a:off x="4410294" y="3745311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0</a:t>
            </a:r>
          </a:p>
        </p:txBody>
      </p:sp>
      <p:sp>
        <p:nvSpPr>
          <p:cNvPr id="35" name="Rectangle 34"/>
          <p:cNvSpPr/>
          <p:nvPr/>
        </p:nvSpPr>
        <p:spPr>
          <a:xfrm>
            <a:off x="4943574" y="3745311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3</a:t>
            </a:r>
          </a:p>
        </p:txBody>
      </p:sp>
      <p:sp>
        <p:nvSpPr>
          <p:cNvPr id="36" name="Rectangle 35"/>
          <p:cNvSpPr/>
          <p:nvPr/>
        </p:nvSpPr>
        <p:spPr>
          <a:xfrm>
            <a:off x="5476854" y="3745311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1</a:t>
            </a:r>
          </a:p>
        </p:txBody>
      </p:sp>
      <p:sp>
        <p:nvSpPr>
          <p:cNvPr id="37" name="Rectangle 36"/>
          <p:cNvSpPr/>
          <p:nvPr/>
        </p:nvSpPr>
        <p:spPr>
          <a:xfrm>
            <a:off x="6010134" y="3745311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0</a:t>
            </a:r>
          </a:p>
        </p:txBody>
      </p:sp>
      <p:sp>
        <p:nvSpPr>
          <p:cNvPr id="38" name="Rectangle 37"/>
          <p:cNvSpPr/>
          <p:nvPr/>
        </p:nvSpPr>
        <p:spPr>
          <a:xfrm>
            <a:off x="6543414" y="3745311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2</a:t>
            </a:r>
          </a:p>
        </p:txBody>
      </p:sp>
      <p:sp>
        <p:nvSpPr>
          <p:cNvPr id="39" name="Rectangle 38"/>
          <p:cNvSpPr/>
          <p:nvPr/>
        </p:nvSpPr>
        <p:spPr>
          <a:xfrm>
            <a:off x="7076694" y="3745311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1</a:t>
            </a:r>
          </a:p>
        </p:txBody>
      </p:sp>
      <p:sp>
        <p:nvSpPr>
          <p:cNvPr id="58" name="Rectangle 57"/>
          <p:cNvSpPr/>
          <p:nvPr/>
        </p:nvSpPr>
        <p:spPr>
          <a:xfrm>
            <a:off x="67733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0</a:t>
            </a:r>
          </a:p>
        </p:txBody>
      </p:sp>
      <p:sp>
        <p:nvSpPr>
          <p:cNvPr id="59" name="Rectangle 58"/>
          <p:cNvSpPr/>
          <p:nvPr/>
        </p:nvSpPr>
        <p:spPr>
          <a:xfrm>
            <a:off x="121061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0</a:t>
            </a:r>
          </a:p>
        </p:txBody>
      </p:sp>
      <p:sp>
        <p:nvSpPr>
          <p:cNvPr id="60" name="Rectangle 59"/>
          <p:cNvSpPr/>
          <p:nvPr/>
        </p:nvSpPr>
        <p:spPr>
          <a:xfrm>
            <a:off x="174389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1</a:t>
            </a:r>
          </a:p>
        </p:txBody>
      </p:sp>
      <p:sp>
        <p:nvSpPr>
          <p:cNvPr id="61" name="Rectangle 60"/>
          <p:cNvSpPr/>
          <p:nvPr/>
        </p:nvSpPr>
        <p:spPr>
          <a:xfrm>
            <a:off x="227717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1</a:t>
            </a:r>
          </a:p>
        </p:txBody>
      </p:sp>
      <p:sp>
        <p:nvSpPr>
          <p:cNvPr id="62" name="Rectangle 61"/>
          <p:cNvSpPr/>
          <p:nvPr/>
        </p:nvSpPr>
        <p:spPr>
          <a:xfrm>
            <a:off x="281045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1</a:t>
            </a:r>
          </a:p>
        </p:txBody>
      </p:sp>
      <p:sp>
        <p:nvSpPr>
          <p:cNvPr id="63" name="Rectangle 62"/>
          <p:cNvSpPr/>
          <p:nvPr/>
        </p:nvSpPr>
        <p:spPr>
          <a:xfrm>
            <a:off x="334373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1</a:t>
            </a:r>
          </a:p>
        </p:txBody>
      </p:sp>
      <p:sp>
        <p:nvSpPr>
          <p:cNvPr id="64" name="Rectangle 63"/>
          <p:cNvSpPr/>
          <p:nvPr/>
        </p:nvSpPr>
        <p:spPr>
          <a:xfrm>
            <a:off x="387701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2</a:t>
            </a:r>
          </a:p>
        </p:txBody>
      </p:sp>
      <p:sp>
        <p:nvSpPr>
          <p:cNvPr id="65" name="Rectangle 64"/>
          <p:cNvSpPr/>
          <p:nvPr/>
        </p:nvSpPr>
        <p:spPr>
          <a:xfrm>
            <a:off x="441029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2</a:t>
            </a:r>
          </a:p>
        </p:txBody>
      </p:sp>
      <p:sp>
        <p:nvSpPr>
          <p:cNvPr id="66" name="Rectangle 65"/>
          <p:cNvSpPr/>
          <p:nvPr/>
        </p:nvSpPr>
        <p:spPr>
          <a:xfrm>
            <a:off x="494357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7" name="Rectangle 66"/>
          <p:cNvSpPr/>
          <p:nvPr/>
        </p:nvSpPr>
        <p:spPr>
          <a:xfrm>
            <a:off x="547685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8" name="Rectangle 67"/>
          <p:cNvSpPr/>
          <p:nvPr/>
        </p:nvSpPr>
        <p:spPr>
          <a:xfrm>
            <a:off x="601013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9" name="Rectangle 68"/>
          <p:cNvSpPr/>
          <p:nvPr/>
        </p:nvSpPr>
        <p:spPr>
          <a:xfrm>
            <a:off x="654341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0" name="Rectangle 69"/>
          <p:cNvSpPr/>
          <p:nvPr/>
        </p:nvSpPr>
        <p:spPr>
          <a:xfrm>
            <a:off x="707669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1" name="Rectangle 70"/>
          <p:cNvSpPr/>
          <p:nvPr/>
        </p:nvSpPr>
        <p:spPr>
          <a:xfrm>
            <a:off x="760997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2" name="Rectangle 71"/>
          <p:cNvSpPr/>
          <p:nvPr/>
        </p:nvSpPr>
        <p:spPr>
          <a:xfrm>
            <a:off x="814325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3" name="Rectangle 72"/>
          <p:cNvSpPr/>
          <p:nvPr/>
        </p:nvSpPr>
        <p:spPr>
          <a:xfrm>
            <a:off x="867653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5" name="Double Bracket 54"/>
          <p:cNvSpPr/>
          <p:nvPr/>
        </p:nvSpPr>
        <p:spPr>
          <a:xfrm>
            <a:off x="3343734" y="3053767"/>
            <a:ext cx="533280" cy="1350498"/>
          </a:xfrm>
          <a:prstGeom prst="bracketPair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Left Brace 3"/>
          <p:cNvSpPr/>
          <p:nvPr/>
        </p:nvSpPr>
        <p:spPr>
          <a:xfrm rot="5400000">
            <a:off x="4205612" y="4546234"/>
            <a:ext cx="409359" cy="1066561"/>
          </a:xfrm>
          <a:prstGeom prst="leftBrace">
            <a:avLst>
              <a:gd name="adj1" fmla="val 49571"/>
              <a:gd name="adj2" fmla="val 50000"/>
            </a:avLst>
          </a:prstGeom>
          <a:noFill/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" name="Left Brace 73"/>
          <p:cNvSpPr/>
          <p:nvPr/>
        </p:nvSpPr>
        <p:spPr>
          <a:xfrm rot="5400000" flipH="1">
            <a:off x="4205610" y="5522260"/>
            <a:ext cx="409359" cy="1066560"/>
          </a:xfrm>
          <a:prstGeom prst="leftBrace">
            <a:avLst>
              <a:gd name="adj1" fmla="val 49571"/>
              <a:gd name="adj2" fmla="val 50000"/>
            </a:avLst>
          </a:prstGeom>
          <a:noFill/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TextBox 45"/>
          <p:cNvSpPr txBox="1"/>
          <p:nvPr/>
        </p:nvSpPr>
        <p:spPr>
          <a:xfrm>
            <a:off x="4276969" y="6256503"/>
            <a:ext cx="2666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rgbClr val="90C226"/>
                </a:solidFill>
              </a:rPr>
              <a:t>2</a:t>
            </a:r>
          </a:p>
        </p:txBody>
      </p:sp>
      <p:cxnSp>
        <p:nvCxnSpPr>
          <p:cNvPr id="41" name="Elbow Connector 40"/>
          <p:cNvCxnSpPr>
            <a:stCxn id="55" idx="3"/>
            <a:endCxn id="4" idx="1"/>
          </p:cNvCxnSpPr>
          <p:nvPr/>
        </p:nvCxnSpPr>
        <p:spPr>
          <a:xfrm>
            <a:off x="3877014" y="3729016"/>
            <a:ext cx="533277" cy="1145819"/>
          </a:xfrm>
          <a:prstGeom prst="bentConnector2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TextBox 74"/>
          <p:cNvSpPr txBox="1"/>
          <p:nvPr/>
        </p:nvSpPr>
        <p:spPr>
          <a:xfrm>
            <a:off x="7609974" y="3296419"/>
            <a:ext cx="159984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Iteration: </a:t>
            </a:r>
            <a:r>
              <a:rPr lang="en-US" b="1" dirty="0"/>
              <a:t>19</a:t>
            </a:r>
          </a:p>
          <a:p>
            <a:r>
              <a:rPr lang="en-US" dirty="0"/>
              <a:t>Index:</a:t>
            </a:r>
            <a:r>
              <a:rPr lang="en-US" b="1" dirty="0"/>
              <a:t> 3</a:t>
            </a:r>
          </a:p>
          <a:p>
            <a:r>
              <a:rPr lang="en-US" dirty="0"/>
              <a:t>Current:</a:t>
            </a:r>
            <a:r>
              <a:rPr lang="en-US" b="1" dirty="0"/>
              <a:t> 2</a:t>
            </a:r>
          </a:p>
        </p:txBody>
      </p:sp>
    </p:spTree>
    <p:extLst>
      <p:ext uri="{BB962C8B-B14F-4D97-AF65-F5344CB8AC3E}">
        <p14:creationId xmlns:p14="http://schemas.microsoft.com/office/powerpoint/2010/main" val="2656074182"/>
      </p:ext>
    </p:extLst>
  </p:cSld>
  <p:clrMapOvr>
    <a:masterClrMapping/>
  </p:clrMapOvr>
  <p:transition spd="slow">
    <p:push dir="u"/>
  </p:transition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223233"/>
            <a:ext cx="8596668" cy="1550989"/>
          </a:xfrm>
        </p:spPr>
        <p:txBody>
          <a:bodyPr>
            <a:normAutofit/>
          </a:bodyPr>
          <a:lstStyle/>
          <a:p>
            <a:r>
              <a:rPr lang="en-US" sz="5400" dirty="0"/>
              <a:t>Counting Sort</a:t>
            </a:r>
            <a:endParaRPr lang="ru-RU" sz="5400" dirty="0"/>
          </a:p>
        </p:txBody>
      </p:sp>
      <p:sp>
        <p:nvSpPr>
          <p:cNvPr id="3" name="Rectangle 2"/>
          <p:cNvSpPr/>
          <p:nvPr/>
        </p:nvSpPr>
        <p:spPr>
          <a:xfrm>
            <a:off x="67733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1</a:t>
            </a:r>
          </a:p>
        </p:txBody>
      </p:sp>
      <p:sp>
        <p:nvSpPr>
          <p:cNvPr id="5" name="Rectangle 4"/>
          <p:cNvSpPr/>
          <p:nvPr/>
        </p:nvSpPr>
        <p:spPr>
          <a:xfrm>
            <a:off x="121061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5</a:t>
            </a:r>
          </a:p>
        </p:txBody>
      </p:sp>
      <p:sp>
        <p:nvSpPr>
          <p:cNvPr id="6" name="Rectangle 5"/>
          <p:cNvSpPr/>
          <p:nvPr/>
        </p:nvSpPr>
        <p:spPr>
          <a:xfrm>
            <a:off x="174389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2</a:t>
            </a:r>
          </a:p>
        </p:txBody>
      </p:sp>
      <p:sp>
        <p:nvSpPr>
          <p:cNvPr id="7" name="Rectangle 6"/>
          <p:cNvSpPr/>
          <p:nvPr/>
        </p:nvSpPr>
        <p:spPr>
          <a:xfrm>
            <a:off x="227717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8</a:t>
            </a:r>
          </a:p>
        </p:txBody>
      </p:sp>
      <p:sp>
        <p:nvSpPr>
          <p:cNvPr id="8" name="Rectangle 7"/>
          <p:cNvSpPr/>
          <p:nvPr/>
        </p:nvSpPr>
        <p:spPr>
          <a:xfrm>
            <a:off x="281045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0</a:t>
            </a:r>
          </a:p>
        </p:txBody>
      </p:sp>
      <p:sp>
        <p:nvSpPr>
          <p:cNvPr id="9" name="Rectangle 8"/>
          <p:cNvSpPr/>
          <p:nvPr/>
        </p:nvSpPr>
        <p:spPr>
          <a:xfrm>
            <a:off x="334373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1</a:t>
            </a:r>
          </a:p>
        </p:txBody>
      </p:sp>
      <p:sp>
        <p:nvSpPr>
          <p:cNvPr id="10" name="Rectangle 9"/>
          <p:cNvSpPr/>
          <p:nvPr/>
        </p:nvSpPr>
        <p:spPr>
          <a:xfrm>
            <a:off x="387701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1</a:t>
            </a:r>
          </a:p>
        </p:txBody>
      </p:sp>
      <p:sp>
        <p:nvSpPr>
          <p:cNvPr id="11" name="Rectangle 10"/>
          <p:cNvSpPr/>
          <p:nvPr/>
        </p:nvSpPr>
        <p:spPr>
          <a:xfrm>
            <a:off x="441029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3</a:t>
            </a:r>
          </a:p>
        </p:txBody>
      </p:sp>
      <p:sp>
        <p:nvSpPr>
          <p:cNvPr id="12" name="Rectangle 11"/>
          <p:cNvSpPr/>
          <p:nvPr/>
        </p:nvSpPr>
        <p:spPr>
          <a:xfrm>
            <a:off x="494357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8</a:t>
            </a:r>
          </a:p>
        </p:txBody>
      </p:sp>
      <p:sp>
        <p:nvSpPr>
          <p:cNvPr id="13" name="Rectangle 12"/>
          <p:cNvSpPr/>
          <p:nvPr/>
        </p:nvSpPr>
        <p:spPr>
          <a:xfrm>
            <a:off x="547685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0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01013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2</a:t>
            </a:r>
          </a:p>
        </p:txBody>
      </p:sp>
      <p:sp>
        <p:nvSpPr>
          <p:cNvPr id="15" name="Rectangle 14"/>
          <p:cNvSpPr/>
          <p:nvPr/>
        </p:nvSpPr>
        <p:spPr>
          <a:xfrm>
            <a:off x="654341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9</a:t>
            </a:r>
          </a:p>
        </p:txBody>
      </p:sp>
      <p:sp>
        <p:nvSpPr>
          <p:cNvPr id="16" name="Rectangle 15"/>
          <p:cNvSpPr/>
          <p:nvPr/>
        </p:nvSpPr>
        <p:spPr>
          <a:xfrm>
            <a:off x="707669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5</a:t>
            </a:r>
          </a:p>
        </p:txBody>
      </p:sp>
      <p:sp>
        <p:nvSpPr>
          <p:cNvPr id="17" name="Rectangle 16"/>
          <p:cNvSpPr/>
          <p:nvPr/>
        </p:nvSpPr>
        <p:spPr>
          <a:xfrm>
            <a:off x="760997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5</a:t>
            </a:r>
          </a:p>
        </p:txBody>
      </p:sp>
      <p:sp>
        <p:nvSpPr>
          <p:cNvPr id="18" name="Rectangle 17"/>
          <p:cNvSpPr/>
          <p:nvPr/>
        </p:nvSpPr>
        <p:spPr>
          <a:xfrm>
            <a:off x="814325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6</a:t>
            </a:r>
          </a:p>
        </p:txBody>
      </p:sp>
      <p:sp>
        <p:nvSpPr>
          <p:cNvPr id="19" name="Rectangle 18"/>
          <p:cNvSpPr/>
          <p:nvPr/>
        </p:nvSpPr>
        <p:spPr>
          <a:xfrm>
            <a:off x="867653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1</a:t>
            </a:r>
          </a:p>
        </p:txBody>
      </p:sp>
      <p:sp>
        <p:nvSpPr>
          <p:cNvPr id="20" name="Rectangle 19"/>
          <p:cNvSpPr/>
          <p:nvPr/>
        </p:nvSpPr>
        <p:spPr>
          <a:xfrm>
            <a:off x="2277174" y="3178641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0</a:t>
            </a:r>
          </a:p>
        </p:txBody>
      </p:sp>
      <p:sp>
        <p:nvSpPr>
          <p:cNvPr id="21" name="Rectangle 20"/>
          <p:cNvSpPr/>
          <p:nvPr/>
        </p:nvSpPr>
        <p:spPr>
          <a:xfrm>
            <a:off x="2810454" y="3178641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1</a:t>
            </a:r>
          </a:p>
        </p:txBody>
      </p:sp>
      <p:sp>
        <p:nvSpPr>
          <p:cNvPr id="22" name="Rectangle 21"/>
          <p:cNvSpPr/>
          <p:nvPr/>
        </p:nvSpPr>
        <p:spPr>
          <a:xfrm>
            <a:off x="3343734" y="3178641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2</a:t>
            </a:r>
          </a:p>
        </p:txBody>
      </p:sp>
      <p:sp>
        <p:nvSpPr>
          <p:cNvPr id="23" name="Rectangle 22"/>
          <p:cNvSpPr/>
          <p:nvPr/>
        </p:nvSpPr>
        <p:spPr>
          <a:xfrm>
            <a:off x="3877014" y="3178641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3</a:t>
            </a:r>
          </a:p>
        </p:txBody>
      </p:sp>
      <p:sp>
        <p:nvSpPr>
          <p:cNvPr id="24" name="Rectangle 23"/>
          <p:cNvSpPr/>
          <p:nvPr/>
        </p:nvSpPr>
        <p:spPr>
          <a:xfrm>
            <a:off x="4410294" y="3178641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4</a:t>
            </a:r>
          </a:p>
        </p:txBody>
      </p:sp>
      <p:sp>
        <p:nvSpPr>
          <p:cNvPr id="25" name="Rectangle 24"/>
          <p:cNvSpPr/>
          <p:nvPr/>
        </p:nvSpPr>
        <p:spPr>
          <a:xfrm>
            <a:off x="4943574" y="3178641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5</a:t>
            </a:r>
          </a:p>
        </p:txBody>
      </p:sp>
      <p:sp>
        <p:nvSpPr>
          <p:cNvPr id="26" name="Rectangle 25"/>
          <p:cNvSpPr/>
          <p:nvPr/>
        </p:nvSpPr>
        <p:spPr>
          <a:xfrm>
            <a:off x="5476854" y="3178641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6</a:t>
            </a:r>
          </a:p>
        </p:txBody>
      </p:sp>
      <p:sp>
        <p:nvSpPr>
          <p:cNvPr id="27" name="Rectangle 26"/>
          <p:cNvSpPr/>
          <p:nvPr/>
        </p:nvSpPr>
        <p:spPr>
          <a:xfrm>
            <a:off x="6010134" y="3178641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7</a:t>
            </a:r>
          </a:p>
        </p:txBody>
      </p:sp>
      <p:sp>
        <p:nvSpPr>
          <p:cNvPr id="28" name="Rectangle 27"/>
          <p:cNvSpPr/>
          <p:nvPr/>
        </p:nvSpPr>
        <p:spPr>
          <a:xfrm>
            <a:off x="6543414" y="3178641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8</a:t>
            </a:r>
          </a:p>
        </p:txBody>
      </p:sp>
      <p:sp>
        <p:nvSpPr>
          <p:cNvPr id="29" name="Rectangle 28"/>
          <p:cNvSpPr/>
          <p:nvPr/>
        </p:nvSpPr>
        <p:spPr>
          <a:xfrm>
            <a:off x="7076694" y="3178641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9</a:t>
            </a:r>
          </a:p>
        </p:txBody>
      </p:sp>
      <p:sp>
        <p:nvSpPr>
          <p:cNvPr id="30" name="Rectangle 29"/>
          <p:cNvSpPr/>
          <p:nvPr/>
        </p:nvSpPr>
        <p:spPr>
          <a:xfrm>
            <a:off x="2277174" y="3745311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2</a:t>
            </a:r>
          </a:p>
        </p:txBody>
      </p:sp>
      <p:sp>
        <p:nvSpPr>
          <p:cNvPr id="31" name="Rectangle 30"/>
          <p:cNvSpPr/>
          <p:nvPr/>
        </p:nvSpPr>
        <p:spPr>
          <a:xfrm>
            <a:off x="2810454" y="3745311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4</a:t>
            </a:r>
          </a:p>
        </p:txBody>
      </p:sp>
      <p:sp>
        <p:nvSpPr>
          <p:cNvPr id="32" name="Rectangle 31"/>
          <p:cNvSpPr/>
          <p:nvPr/>
        </p:nvSpPr>
        <p:spPr>
          <a:xfrm>
            <a:off x="3343734" y="3745311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2</a:t>
            </a:r>
          </a:p>
        </p:txBody>
      </p:sp>
      <p:sp>
        <p:nvSpPr>
          <p:cNvPr id="33" name="Rectangle 32"/>
          <p:cNvSpPr/>
          <p:nvPr/>
        </p:nvSpPr>
        <p:spPr>
          <a:xfrm>
            <a:off x="3877014" y="3745311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1</a:t>
            </a:r>
          </a:p>
        </p:txBody>
      </p:sp>
      <p:sp>
        <p:nvSpPr>
          <p:cNvPr id="34" name="Rectangle 33"/>
          <p:cNvSpPr/>
          <p:nvPr/>
        </p:nvSpPr>
        <p:spPr>
          <a:xfrm>
            <a:off x="4410294" y="3745311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0</a:t>
            </a:r>
          </a:p>
        </p:txBody>
      </p:sp>
      <p:sp>
        <p:nvSpPr>
          <p:cNvPr id="35" name="Rectangle 34"/>
          <p:cNvSpPr/>
          <p:nvPr/>
        </p:nvSpPr>
        <p:spPr>
          <a:xfrm>
            <a:off x="4943574" y="3745311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3</a:t>
            </a:r>
          </a:p>
        </p:txBody>
      </p:sp>
      <p:sp>
        <p:nvSpPr>
          <p:cNvPr id="36" name="Rectangle 35"/>
          <p:cNvSpPr/>
          <p:nvPr/>
        </p:nvSpPr>
        <p:spPr>
          <a:xfrm>
            <a:off x="5476854" y="3745311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1</a:t>
            </a:r>
          </a:p>
        </p:txBody>
      </p:sp>
      <p:sp>
        <p:nvSpPr>
          <p:cNvPr id="37" name="Rectangle 36"/>
          <p:cNvSpPr/>
          <p:nvPr/>
        </p:nvSpPr>
        <p:spPr>
          <a:xfrm>
            <a:off x="6010134" y="3745311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0</a:t>
            </a:r>
          </a:p>
        </p:txBody>
      </p:sp>
      <p:sp>
        <p:nvSpPr>
          <p:cNvPr id="38" name="Rectangle 37"/>
          <p:cNvSpPr/>
          <p:nvPr/>
        </p:nvSpPr>
        <p:spPr>
          <a:xfrm>
            <a:off x="6543414" y="3745311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2</a:t>
            </a:r>
          </a:p>
        </p:txBody>
      </p:sp>
      <p:sp>
        <p:nvSpPr>
          <p:cNvPr id="39" name="Rectangle 38"/>
          <p:cNvSpPr/>
          <p:nvPr/>
        </p:nvSpPr>
        <p:spPr>
          <a:xfrm>
            <a:off x="7076694" y="3745311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1</a:t>
            </a:r>
          </a:p>
        </p:txBody>
      </p:sp>
      <p:sp>
        <p:nvSpPr>
          <p:cNvPr id="58" name="Rectangle 57"/>
          <p:cNvSpPr/>
          <p:nvPr/>
        </p:nvSpPr>
        <p:spPr>
          <a:xfrm>
            <a:off x="67733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0</a:t>
            </a:r>
          </a:p>
        </p:txBody>
      </p:sp>
      <p:sp>
        <p:nvSpPr>
          <p:cNvPr id="59" name="Rectangle 58"/>
          <p:cNvSpPr/>
          <p:nvPr/>
        </p:nvSpPr>
        <p:spPr>
          <a:xfrm>
            <a:off x="121061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0</a:t>
            </a:r>
          </a:p>
        </p:txBody>
      </p:sp>
      <p:sp>
        <p:nvSpPr>
          <p:cNvPr id="60" name="Rectangle 59"/>
          <p:cNvSpPr/>
          <p:nvPr/>
        </p:nvSpPr>
        <p:spPr>
          <a:xfrm>
            <a:off x="174389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1</a:t>
            </a:r>
          </a:p>
        </p:txBody>
      </p:sp>
      <p:sp>
        <p:nvSpPr>
          <p:cNvPr id="61" name="Rectangle 60"/>
          <p:cNvSpPr/>
          <p:nvPr/>
        </p:nvSpPr>
        <p:spPr>
          <a:xfrm>
            <a:off x="227717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1</a:t>
            </a:r>
          </a:p>
        </p:txBody>
      </p:sp>
      <p:sp>
        <p:nvSpPr>
          <p:cNvPr id="62" name="Rectangle 61"/>
          <p:cNvSpPr/>
          <p:nvPr/>
        </p:nvSpPr>
        <p:spPr>
          <a:xfrm>
            <a:off x="281045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1</a:t>
            </a:r>
          </a:p>
        </p:txBody>
      </p:sp>
      <p:sp>
        <p:nvSpPr>
          <p:cNvPr id="63" name="Rectangle 62"/>
          <p:cNvSpPr/>
          <p:nvPr/>
        </p:nvSpPr>
        <p:spPr>
          <a:xfrm>
            <a:off x="334373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1</a:t>
            </a:r>
          </a:p>
        </p:txBody>
      </p:sp>
      <p:sp>
        <p:nvSpPr>
          <p:cNvPr id="64" name="Rectangle 63"/>
          <p:cNvSpPr/>
          <p:nvPr/>
        </p:nvSpPr>
        <p:spPr>
          <a:xfrm>
            <a:off x="387701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2</a:t>
            </a:r>
          </a:p>
        </p:txBody>
      </p:sp>
      <p:sp>
        <p:nvSpPr>
          <p:cNvPr id="65" name="Rectangle 64"/>
          <p:cNvSpPr/>
          <p:nvPr/>
        </p:nvSpPr>
        <p:spPr>
          <a:xfrm>
            <a:off x="441029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2</a:t>
            </a:r>
          </a:p>
        </p:txBody>
      </p:sp>
      <p:sp>
        <p:nvSpPr>
          <p:cNvPr id="66" name="Rectangle 65"/>
          <p:cNvSpPr/>
          <p:nvPr/>
        </p:nvSpPr>
        <p:spPr>
          <a:xfrm>
            <a:off x="494357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3</a:t>
            </a:r>
          </a:p>
        </p:txBody>
      </p:sp>
      <p:sp>
        <p:nvSpPr>
          <p:cNvPr id="67" name="Rectangle 66"/>
          <p:cNvSpPr/>
          <p:nvPr/>
        </p:nvSpPr>
        <p:spPr>
          <a:xfrm>
            <a:off x="547685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8" name="Rectangle 67"/>
          <p:cNvSpPr/>
          <p:nvPr/>
        </p:nvSpPr>
        <p:spPr>
          <a:xfrm>
            <a:off x="601013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9" name="Rectangle 68"/>
          <p:cNvSpPr/>
          <p:nvPr/>
        </p:nvSpPr>
        <p:spPr>
          <a:xfrm>
            <a:off x="654341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0" name="Rectangle 69"/>
          <p:cNvSpPr/>
          <p:nvPr/>
        </p:nvSpPr>
        <p:spPr>
          <a:xfrm>
            <a:off x="707669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1" name="Rectangle 70"/>
          <p:cNvSpPr/>
          <p:nvPr/>
        </p:nvSpPr>
        <p:spPr>
          <a:xfrm>
            <a:off x="760997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2" name="Rectangle 71"/>
          <p:cNvSpPr/>
          <p:nvPr/>
        </p:nvSpPr>
        <p:spPr>
          <a:xfrm>
            <a:off x="814325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3" name="Rectangle 72"/>
          <p:cNvSpPr/>
          <p:nvPr/>
        </p:nvSpPr>
        <p:spPr>
          <a:xfrm>
            <a:off x="867653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5" name="Double Bracket 54"/>
          <p:cNvSpPr/>
          <p:nvPr/>
        </p:nvSpPr>
        <p:spPr>
          <a:xfrm>
            <a:off x="3877014" y="3070062"/>
            <a:ext cx="533280" cy="1350498"/>
          </a:xfrm>
          <a:prstGeom prst="bracketPair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Left Brace 3"/>
          <p:cNvSpPr/>
          <p:nvPr/>
        </p:nvSpPr>
        <p:spPr>
          <a:xfrm rot="5400000">
            <a:off x="5100298" y="4907639"/>
            <a:ext cx="219825" cy="533285"/>
          </a:xfrm>
          <a:prstGeom prst="leftBrace">
            <a:avLst>
              <a:gd name="adj1" fmla="val 49571"/>
              <a:gd name="adj2" fmla="val 50000"/>
            </a:avLst>
          </a:prstGeom>
          <a:noFill/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TextBox 45"/>
          <p:cNvSpPr txBox="1"/>
          <p:nvPr/>
        </p:nvSpPr>
        <p:spPr>
          <a:xfrm>
            <a:off x="5076890" y="6092390"/>
            <a:ext cx="2666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rgbClr val="90C226"/>
                </a:solidFill>
              </a:rPr>
              <a:t>1</a:t>
            </a:r>
          </a:p>
        </p:txBody>
      </p:sp>
      <p:cxnSp>
        <p:nvCxnSpPr>
          <p:cNvPr id="41" name="Elbow Connector 40"/>
          <p:cNvCxnSpPr>
            <a:stCxn id="55" idx="3"/>
            <a:endCxn id="4" idx="1"/>
          </p:cNvCxnSpPr>
          <p:nvPr/>
        </p:nvCxnSpPr>
        <p:spPr>
          <a:xfrm>
            <a:off x="4410294" y="3745311"/>
            <a:ext cx="799916" cy="1319058"/>
          </a:xfrm>
          <a:prstGeom prst="bentConnector2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Left Brace 74"/>
          <p:cNvSpPr/>
          <p:nvPr/>
        </p:nvSpPr>
        <p:spPr>
          <a:xfrm rot="5400000" flipH="1">
            <a:off x="5111150" y="5704984"/>
            <a:ext cx="198120" cy="533285"/>
          </a:xfrm>
          <a:prstGeom prst="leftBrace">
            <a:avLst>
              <a:gd name="adj1" fmla="val 49571"/>
              <a:gd name="adj2" fmla="val 50000"/>
            </a:avLst>
          </a:prstGeom>
          <a:noFill/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" name="TextBox 75"/>
          <p:cNvSpPr txBox="1"/>
          <p:nvPr/>
        </p:nvSpPr>
        <p:spPr>
          <a:xfrm>
            <a:off x="7609974" y="3296419"/>
            <a:ext cx="159984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Iteration: </a:t>
            </a:r>
            <a:r>
              <a:rPr lang="en-US" b="1" dirty="0"/>
              <a:t>20</a:t>
            </a:r>
          </a:p>
          <a:p>
            <a:r>
              <a:rPr lang="en-US" dirty="0"/>
              <a:t>Index:</a:t>
            </a:r>
            <a:r>
              <a:rPr lang="en-US" b="1" dirty="0"/>
              <a:t> 4</a:t>
            </a:r>
          </a:p>
          <a:p>
            <a:r>
              <a:rPr lang="en-US" dirty="0"/>
              <a:t>Current:</a:t>
            </a:r>
            <a:r>
              <a:rPr lang="en-US" b="1" dirty="0"/>
              <a:t> 3</a:t>
            </a:r>
          </a:p>
        </p:txBody>
      </p:sp>
    </p:spTree>
    <p:extLst>
      <p:ext uri="{BB962C8B-B14F-4D97-AF65-F5344CB8AC3E}">
        <p14:creationId xmlns:p14="http://schemas.microsoft.com/office/powerpoint/2010/main" val="555088521"/>
      </p:ext>
    </p:extLst>
  </p:cSld>
  <p:clrMapOvr>
    <a:masterClrMapping/>
  </p:clrMapOvr>
  <p:transition spd="slow">
    <p:push dir="u"/>
  </p:transition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5" name="Straight Arrow Connector 44"/>
          <p:cNvCxnSpPr/>
          <p:nvPr/>
        </p:nvCxnSpPr>
        <p:spPr>
          <a:xfrm>
            <a:off x="5481374" y="5850863"/>
            <a:ext cx="0" cy="241527"/>
          </a:xfrm>
          <a:prstGeom prst="straightConnector1">
            <a:avLst/>
          </a:prstGeom>
          <a:ln w="38100">
            <a:solidFill>
              <a:srgbClr val="BC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223233"/>
            <a:ext cx="8596668" cy="1550989"/>
          </a:xfrm>
        </p:spPr>
        <p:txBody>
          <a:bodyPr>
            <a:normAutofit/>
          </a:bodyPr>
          <a:lstStyle/>
          <a:p>
            <a:r>
              <a:rPr lang="en-US" sz="5400" dirty="0"/>
              <a:t>Counting Sort</a:t>
            </a:r>
            <a:endParaRPr lang="ru-RU" sz="5400" dirty="0"/>
          </a:p>
        </p:txBody>
      </p:sp>
      <p:sp>
        <p:nvSpPr>
          <p:cNvPr id="3" name="Rectangle 2"/>
          <p:cNvSpPr/>
          <p:nvPr/>
        </p:nvSpPr>
        <p:spPr>
          <a:xfrm>
            <a:off x="67733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1</a:t>
            </a:r>
          </a:p>
        </p:txBody>
      </p:sp>
      <p:sp>
        <p:nvSpPr>
          <p:cNvPr id="5" name="Rectangle 4"/>
          <p:cNvSpPr/>
          <p:nvPr/>
        </p:nvSpPr>
        <p:spPr>
          <a:xfrm>
            <a:off x="121061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5</a:t>
            </a:r>
          </a:p>
        </p:txBody>
      </p:sp>
      <p:sp>
        <p:nvSpPr>
          <p:cNvPr id="6" name="Rectangle 5"/>
          <p:cNvSpPr/>
          <p:nvPr/>
        </p:nvSpPr>
        <p:spPr>
          <a:xfrm>
            <a:off x="174389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2</a:t>
            </a:r>
          </a:p>
        </p:txBody>
      </p:sp>
      <p:sp>
        <p:nvSpPr>
          <p:cNvPr id="7" name="Rectangle 6"/>
          <p:cNvSpPr/>
          <p:nvPr/>
        </p:nvSpPr>
        <p:spPr>
          <a:xfrm>
            <a:off x="227717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8</a:t>
            </a:r>
          </a:p>
        </p:txBody>
      </p:sp>
      <p:sp>
        <p:nvSpPr>
          <p:cNvPr id="8" name="Rectangle 7"/>
          <p:cNvSpPr/>
          <p:nvPr/>
        </p:nvSpPr>
        <p:spPr>
          <a:xfrm>
            <a:off x="281045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0</a:t>
            </a:r>
          </a:p>
        </p:txBody>
      </p:sp>
      <p:sp>
        <p:nvSpPr>
          <p:cNvPr id="9" name="Rectangle 8"/>
          <p:cNvSpPr/>
          <p:nvPr/>
        </p:nvSpPr>
        <p:spPr>
          <a:xfrm>
            <a:off x="334373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1</a:t>
            </a:r>
          </a:p>
        </p:txBody>
      </p:sp>
      <p:sp>
        <p:nvSpPr>
          <p:cNvPr id="10" name="Rectangle 9"/>
          <p:cNvSpPr/>
          <p:nvPr/>
        </p:nvSpPr>
        <p:spPr>
          <a:xfrm>
            <a:off x="387701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1</a:t>
            </a:r>
          </a:p>
        </p:txBody>
      </p:sp>
      <p:sp>
        <p:nvSpPr>
          <p:cNvPr id="11" name="Rectangle 10"/>
          <p:cNvSpPr/>
          <p:nvPr/>
        </p:nvSpPr>
        <p:spPr>
          <a:xfrm>
            <a:off x="441029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3</a:t>
            </a:r>
          </a:p>
        </p:txBody>
      </p:sp>
      <p:sp>
        <p:nvSpPr>
          <p:cNvPr id="12" name="Rectangle 11"/>
          <p:cNvSpPr/>
          <p:nvPr/>
        </p:nvSpPr>
        <p:spPr>
          <a:xfrm>
            <a:off x="494357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8</a:t>
            </a:r>
          </a:p>
        </p:txBody>
      </p:sp>
      <p:sp>
        <p:nvSpPr>
          <p:cNvPr id="13" name="Rectangle 12"/>
          <p:cNvSpPr/>
          <p:nvPr/>
        </p:nvSpPr>
        <p:spPr>
          <a:xfrm>
            <a:off x="547685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0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01013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2</a:t>
            </a:r>
          </a:p>
        </p:txBody>
      </p:sp>
      <p:sp>
        <p:nvSpPr>
          <p:cNvPr id="15" name="Rectangle 14"/>
          <p:cNvSpPr/>
          <p:nvPr/>
        </p:nvSpPr>
        <p:spPr>
          <a:xfrm>
            <a:off x="654341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9</a:t>
            </a:r>
          </a:p>
        </p:txBody>
      </p:sp>
      <p:sp>
        <p:nvSpPr>
          <p:cNvPr id="16" name="Rectangle 15"/>
          <p:cNvSpPr/>
          <p:nvPr/>
        </p:nvSpPr>
        <p:spPr>
          <a:xfrm>
            <a:off x="707669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5</a:t>
            </a:r>
          </a:p>
        </p:txBody>
      </p:sp>
      <p:sp>
        <p:nvSpPr>
          <p:cNvPr id="17" name="Rectangle 16"/>
          <p:cNvSpPr/>
          <p:nvPr/>
        </p:nvSpPr>
        <p:spPr>
          <a:xfrm>
            <a:off x="760997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5</a:t>
            </a:r>
          </a:p>
        </p:txBody>
      </p:sp>
      <p:sp>
        <p:nvSpPr>
          <p:cNvPr id="18" name="Rectangle 17"/>
          <p:cNvSpPr/>
          <p:nvPr/>
        </p:nvSpPr>
        <p:spPr>
          <a:xfrm>
            <a:off x="814325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6</a:t>
            </a:r>
          </a:p>
        </p:txBody>
      </p:sp>
      <p:sp>
        <p:nvSpPr>
          <p:cNvPr id="19" name="Rectangle 18"/>
          <p:cNvSpPr/>
          <p:nvPr/>
        </p:nvSpPr>
        <p:spPr>
          <a:xfrm>
            <a:off x="867653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1</a:t>
            </a:r>
          </a:p>
        </p:txBody>
      </p:sp>
      <p:sp>
        <p:nvSpPr>
          <p:cNvPr id="20" name="Rectangle 19"/>
          <p:cNvSpPr/>
          <p:nvPr/>
        </p:nvSpPr>
        <p:spPr>
          <a:xfrm>
            <a:off x="2277174" y="3178641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0</a:t>
            </a:r>
          </a:p>
        </p:txBody>
      </p:sp>
      <p:sp>
        <p:nvSpPr>
          <p:cNvPr id="21" name="Rectangle 20"/>
          <p:cNvSpPr/>
          <p:nvPr/>
        </p:nvSpPr>
        <p:spPr>
          <a:xfrm>
            <a:off x="2810454" y="3178641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1</a:t>
            </a:r>
          </a:p>
        </p:txBody>
      </p:sp>
      <p:sp>
        <p:nvSpPr>
          <p:cNvPr id="22" name="Rectangle 21"/>
          <p:cNvSpPr/>
          <p:nvPr/>
        </p:nvSpPr>
        <p:spPr>
          <a:xfrm>
            <a:off x="3343734" y="3178641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2</a:t>
            </a:r>
          </a:p>
        </p:txBody>
      </p:sp>
      <p:sp>
        <p:nvSpPr>
          <p:cNvPr id="23" name="Rectangle 22"/>
          <p:cNvSpPr/>
          <p:nvPr/>
        </p:nvSpPr>
        <p:spPr>
          <a:xfrm>
            <a:off x="3877014" y="3178641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3</a:t>
            </a:r>
          </a:p>
        </p:txBody>
      </p:sp>
      <p:sp>
        <p:nvSpPr>
          <p:cNvPr id="24" name="Rectangle 23"/>
          <p:cNvSpPr/>
          <p:nvPr/>
        </p:nvSpPr>
        <p:spPr>
          <a:xfrm>
            <a:off x="4410294" y="3178641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4</a:t>
            </a:r>
          </a:p>
        </p:txBody>
      </p:sp>
      <p:sp>
        <p:nvSpPr>
          <p:cNvPr id="25" name="Rectangle 24"/>
          <p:cNvSpPr/>
          <p:nvPr/>
        </p:nvSpPr>
        <p:spPr>
          <a:xfrm>
            <a:off x="4943574" y="3178641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5</a:t>
            </a:r>
          </a:p>
        </p:txBody>
      </p:sp>
      <p:sp>
        <p:nvSpPr>
          <p:cNvPr id="26" name="Rectangle 25"/>
          <p:cNvSpPr/>
          <p:nvPr/>
        </p:nvSpPr>
        <p:spPr>
          <a:xfrm>
            <a:off x="5476854" y="3178641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6</a:t>
            </a:r>
          </a:p>
        </p:txBody>
      </p:sp>
      <p:sp>
        <p:nvSpPr>
          <p:cNvPr id="27" name="Rectangle 26"/>
          <p:cNvSpPr/>
          <p:nvPr/>
        </p:nvSpPr>
        <p:spPr>
          <a:xfrm>
            <a:off x="6010134" y="3178641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7</a:t>
            </a:r>
          </a:p>
        </p:txBody>
      </p:sp>
      <p:sp>
        <p:nvSpPr>
          <p:cNvPr id="28" name="Rectangle 27"/>
          <p:cNvSpPr/>
          <p:nvPr/>
        </p:nvSpPr>
        <p:spPr>
          <a:xfrm>
            <a:off x="6543414" y="3178641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8</a:t>
            </a:r>
          </a:p>
        </p:txBody>
      </p:sp>
      <p:sp>
        <p:nvSpPr>
          <p:cNvPr id="29" name="Rectangle 28"/>
          <p:cNvSpPr/>
          <p:nvPr/>
        </p:nvSpPr>
        <p:spPr>
          <a:xfrm>
            <a:off x="7076694" y="3178641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9</a:t>
            </a:r>
          </a:p>
        </p:txBody>
      </p:sp>
      <p:sp>
        <p:nvSpPr>
          <p:cNvPr id="30" name="Rectangle 29"/>
          <p:cNvSpPr/>
          <p:nvPr/>
        </p:nvSpPr>
        <p:spPr>
          <a:xfrm>
            <a:off x="2277174" y="3745311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2</a:t>
            </a:r>
          </a:p>
        </p:txBody>
      </p:sp>
      <p:sp>
        <p:nvSpPr>
          <p:cNvPr id="31" name="Rectangle 30"/>
          <p:cNvSpPr/>
          <p:nvPr/>
        </p:nvSpPr>
        <p:spPr>
          <a:xfrm>
            <a:off x="2810454" y="3745311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4</a:t>
            </a:r>
          </a:p>
        </p:txBody>
      </p:sp>
      <p:sp>
        <p:nvSpPr>
          <p:cNvPr id="32" name="Rectangle 31"/>
          <p:cNvSpPr/>
          <p:nvPr/>
        </p:nvSpPr>
        <p:spPr>
          <a:xfrm>
            <a:off x="3343734" y="3745311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2</a:t>
            </a:r>
          </a:p>
        </p:txBody>
      </p:sp>
      <p:sp>
        <p:nvSpPr>
          <p:cNvPr id="33" name="Rectangle 32"/>
          <p:cNvSpPr/>
          <p:nvPr/>
        </p:nvSpPr>
        <p:spPr>
          <a:xfrm>
            <a:off x="3877014" y="3745311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1</a:t>
            </a:r>
          </a:p>
        </p:txBody>
      </p:sp>
      <p:sp>
        <p:nvSpPr>
          <p:cNvPr id="34" name="Rectangle 33"/>
          <p:cNvSpPr/>
          <p:nvPr/>
        </p:nvSpPr>
        <p:spPr>
          <a:xfrm>
            <a:off x="4410294" y="3745311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0</a:t>
            </a:r>
          </a:p>
        </p:txBody>
      </p:sp>
      <p:sp>
        <p:nvSpPr>
          <p:cNvPr id="35" name="Rectangle 34"/>
          <p:cNvSpPr/>
          <p:nvPr/>
        </p:nvSpPr>
        <p:spPr>
          <a:xfrm>
            <a:off x="4943574" y="3745311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3</a:t>
            </a:r>
          </a:p>
        </p:txBody>
      </p:sp>
      <p:sp>
        <p:nvSpPr>
          <p:cNvPr id="36" name="Rectangle 35"/>
          <p:cNvSpPr/>
          <p:nvPr/>
        </p:nvSpPr>
        <p:spPr>
          <a:xfrm>
            <a:off x="5476854" y="3745311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1</a:t>
            </a:r>
          </a:p>
        </p:txBody>
      </p:sp>
      <p:sp>
        <p:nvSpPr>
          <p:cNvPr id="37" name="Rectangle 36"/>
          <p:cNvSpPr/>
          <p:nvPr/>
        </p:nvSpPr>
        <p:spPr>
          <a:xfrm>
            <a:off x="6010134" y="3745311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0</a:t>
            </a:r>
          </a:p>
        </p:txBody>
      </p:sp>
      <p:sp>
        <p:nvSpPr>
          <p:cNvPr id="38" name="Rectangle 37"/>
          <p:cNvSpPr/>
          <p:nvPr/>
        </p:nvSpPr>
        <p:spPr>
          <a:xfrm>
            <a:off x="6543414" y="3745311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2</a:t>
            </a:r>
          </a:p>
        </p:txBody>
      </p:sp>
      <p:sp>
        <p:nvSpPr>
          <p:cNvPr id="39" name="Rectangle 38"/>
          <p:cNvSpPr/>
          <p:nvPr/>
        </p:nvSpPr>
        <p:spPr>
          <a:xfrm>
            <a:off x="7076694" y="3745311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1</a:t>
            </a:r>
          </a:p>
        </p:txBody>
      </p:sp>
      <p:sp>
        <p:nvSpPr>
          <p:cNvPr id="58" name="Rectangle 57"/>
          <p:cNvSpPr/>
          <p:nvPr/>
        </p:nvSpPr>
        <p:spPr>
          <a:xfrm>
            <a:off x="67733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0</a:t>
            </a:r>
          </a:p>
        </p:txBody>
      </p:sp>
      <p:sp>
        <p:nvSpPr>
          <p:cNvPr id="59" name="Rectangle 58"/>
          <p:cNvSpPr/>
          <p:nvPr/>
        </p:nvSpPr>
        <p:spPr>
          <a:xfrm>
            <a:off x="121061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0</a:t>
            </a:r>
          </a:p>
        </p:txBody>
      </p:sp>
      <p:sp>
        <p:nvSpPr>
          <p:cNvPr id="60" name="Rectangle 59"/>
          <p:cNvSpPr/>
          <p:nvPr/>
        </p:nvSpPr>
        <p:spPr>
          <a:xfrm>
            <a:off x="174389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1</a:t>
            </a:r>
          </a:p>
        </p:txBody>
      </p:sp>
      <p:sp>
        <p:nvSpPr>
          <p:cNvPr id="61" name="Rectangle 60"/>
          <p:cNvSpPr/>
          <p:nvPr/>
        </p:nvSpPr>
        <p:spPr>
          <a:xfrm>
            <a:off x="227717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1</a:t>
            </a:r>
          </a:p>
        </p:txBody>
      </p:sp>
      <p:sp>
        <p:nvSpPr>
          <p:cNvPr id="62" name="Rectangle 61"/>
          <p:cNvSpPr/>
          <p:nvPr/>
        </p:nvSpPr>
        <p:spPr>
          <a:xfrm>
            <a:off x="281045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1</a:t>
            </a:r>
          </a:p>
        </p:txBody>
      </p:sp>
      <p:sp>
        <p:nvSpPr>
          <p:cNvPr id="63" name="Rectangle 62"/>
          <p:cNvSpPr/>
          <p:nvPr/>
        </p:nvSpPr>
        <p:spPr>
          <a:xfrm>
            <a:off x="334373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1</a:t>
            </a:r>
          </a:p>
        </p:txBody>
      </p:sp>
      <p:sp>
        <p:nvSpPr>
          <p:cNvPr id="64" name="Rectangle 63"/>
          <p:cNvSpPr/>
          <p:nvPr/>
        </p:nvSpPr>
        <p:spPr>
          <a:xfrm>
            <a:off x="387701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2</a:t>
            </a:r>
          </a:p>
        </p:txBody>
      </p:sp>
      <p:sp>
        <p:nvSpPr>
          <p:cNvPr id="65" name="Rectangle 64"/>
          <p:cNvSpPr/>
          <p:nvPr/>
        </p:nvSpPr>
        <p:spPr>
          <a:xfrm>
            <a:off x="441029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2</a:t>
            </a:r>
          </a:p>
        </p:txBody>
      </p:sp>
      <p:sp>
        <p:nvSpPr>
          <p:cNvPr id="66" name="Rectangle 65"/>
          <p:cNvSpPr/>
          <p:nvPr/>
        </p:nvSpPr>
        <p:spPr>
          <a:xfrm>
            <a:off x="494357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3</a:t>
            </a:r>
          </a:p>
        </p:txBody>
      </p:sp>
      <p:sp>
        <p:nvSpPr>
          <p:cNvPr id="67" name="Rectangle 66"/>
          <p:cNvSpPr/>
          <p:nvPr/>
        </p:nvSpPr>
        <p:spPr>
          <a:xfrm>
            <a:off x="547685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8" name="Rectangle 67"/>
          <p:cNvSpPr/>
          <p:nvPr/>
        </p:nvSpPr>
        <p:spPr>
          <a:xfrm>
            <a:off x="601013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9" name="Rectangle 68"/>
          <p:cNvSpPr/>
          <p:nvPr/>
        </p:nvSpPr>
        <p:spPr>
          <a:xfrm>
            <a:off x="654341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0" name="Rectangle 69"/>
          <p:cNvSpPr/>
          <p:nvPr/>
        </p:nvSpPr>
        <p:spPr>
          <a:xfrm>
            <a:off x="707669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1" name="Rectangle 70"/>
          <p:cNvSpPr/>
          <p:nvPr/>
        </p:nvSpPr>
        <p:spPr>
          <a:xfrm>
            <a:off x="760997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2" name="Rectangle 71"/>
          <p:cNvSpPr/>
          <p:nvPr/>
        </p:nvSpPr>
        <p:spPr>
          <a:xfrm>
            <a:off x="814325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3" name="Rectangle 72"/>
          <p:cNvSpPr/>
          <p:nvPr/>
        </p:nvSpPr>
        <p:spPr>
          <a:xfrm>
            <a:off x="867653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5" name="Double Bracket 54"/>
          <p:cNvSpPr/>
          <p:nvPr/>
        </p:nvSpPr>
        <p:spPr>
          <a:xfrm>
            <a:off x="4410294" y="3070062"/>
            <a:ext cx="533280" cy="1350498"/>
          </a:xfrm>
          <a:prstGeom prst="bracketPair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TextBox 45"/>
          <p:cNvSpPr txBox="1"/>
          <p:nvPr/>
        </p:nvSpPr>
        <p:spPr>
          <a:xfrm>
            <a:off x="5343533" y="6056349"/>
            <a:ext cx="2666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rgbClr val="90C226"/>
                </a:solidFill>
              </a:rPr>
              <a:t>0</a:t>
            </a:r>
          </a:p>
        </p:txBody>
      </p:sp>
      <p:cxnSp>
        <p:nvCxnSpPr>
          <p:cNvPr id="41" name="Elbow Connector 40"/>
          <p:cNvCxnSpPr>
            <a:stCxn id="55" idx="3"/>
          </p:cNvCxnSpPr>
          <p:nvPr/>
        </p:nvCxnSpPr>
        <p:spPr>
          <a:xfrm>
            <a:off x="4943574" y="3745311"/>
            <a:ext cx="533279" cy="1538881"/>
          </a:xfrm>
          <a:prstGeom prst="bentConnector2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4" name="TextBox 73"/>
          <p:cNvSpPr txBox="1"/>
          <p:nvPr/>
        </p:nvSpPr>
        <p:spPr>
          <a:xfrm>
            <a:off x="7609974" y="3296419"/>
            <a:ext cx="159984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Iteration: </a:t>
            </a:r>
            <a:r>
              <a:rPr lang="en-US" b="1" dirty="0"/>
              <a:t>21</a:t>
            </a:r>
          </a:p>
          <a:p>
            <a:r>
              <a:rPr lang="en-US" dirty="0"/>
              <a:t>Index:</a:t>
            </a:r>
            <a:r>
              <a:rPr lang="en-US" b="1" dirty="0"/>
              <a:t> 5</a:t>
            </a:r>
          </a:p>
          <a:p>
            <a:r>
              <a:rPr lang="en-US" dirty="0"/>
              <a:t>Current:</a:t>
            </a:r>
            <a:r>
              <a:rPr lang="en-US" b="1" dirty="0"/>
              <a:t> 4</a:t>
            </a:r>
          </a:p>
        </p:txBody>
      </p:sp>
    </p:spTree>
    <p:extLst>
      <p:ext uri="{BB962C8B-B14F-4D97-AF65-F5344CB8AC3E}">
        <p14:creationId xmlns:p14="http://schemas.microsoft.com/office/powerpoint/2010/main" val="1051251396"/>
      </p:ext>
    </p:extLst>
  </p:cSld>
  <p:clrMapOvr>
    <a:masterClrMapping/>
  </p:clrMapOvr>
  <p:transition spd="slow">
    <p:push dir="u"/>
  </p:transition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223233"/>
            <a:ext cx="8596668" cy="1550989"/>
          </a:xfrm>
        </p:spPr>
        <p:txBody>
          <a:bodyPr>
            <a:normAutofit/>
          </a:bodyPr>
          <a:lstStyle/>
          <a:p>
            <a:r>
              <a:rPr lang="en-US" sz="5400" dirty="0"/>
              <a:t>Counting Sort</a:t>
            </a:r>
            <a:endParaRPr lang="ru-RU" sz="5400" dirty="0"/>
          </a:p>
        </p:txBody>
      </p:sp>
      <p:sp>
        <p:nvSpPr>
          <p:cNvPr id="3" name="Rectangle 2"/>
          <p:cNvSpPr/>
          <p:nvPr/>
        </p:nvSpPr>
        <p:spPr>
          <a:xfrm>
            <a:off x="67733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1</a:t>
            </a:r>
          </a:p>
        </p:txBody>
      </p:sp>
      <p:sp>
        <p:nvSpPr>
          <p:cNvPr id="5" name="Rectangle 4"/>
          <p:cNvSpPr/>
          <p:nvPr/>
        </p:nvSpPr>
        <p:spPr>
          <a:xfrm>
            <a:off x="121061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5</a:t>
            </a:r>
          </a:p>
        </p:txBody>
      </p:sp>
      <p:sp>
        <p:nvSpPr>
          <p:cNvPr id="6" name="Rectangle 5"/>
          <p:cNvSpPr/>
          <p:nvPr/>
        </p:nvSpPr>
        <p:spPr>
          <a:xfrm>
            <a:off x="174389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2</a:t>
            </a:r>
          </a:p>
        </p:txBody>
      </p:sp>
      <p:sp>
        <p:nvSpPr>
          <p:cNvPr id="7" name="Rectangle 6"/>
          <p:cNvSpPr/>
          <p:nvPr/>
        </p:nvSpPr>
        <p:spPr>
          <a:xfrm>
            <a:off x="227717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8</a:t>
            </a:r>
          </a:p>
        </p:txBody>
      </p:sp>
      <p:sp>
        <p:nvSpPr>
          <p:cNvPr id="8" name="Rectangle 7"/>
          <p:cNvSpPr/>
          <p:nvPr/>
        </p:nvSpPr>
        <p:spPr>
          <a:xfrm>
            <a:off x="281045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0</a:t>
            </a:r>
          </a:p>
        </p:txBody>
      </p:sp>
      <p:sp>
        <p:nvSpPr>
          <p:cNvPr id="9" name="Rectangle 8"/>
          <p:cNvSpPr/>
          <p:nvPr/>
        </p:nvSpPr>
        <p:spPr>
          <a:xfrm>
            <a:off x="334373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1</a:t>
            </a:r>
          </a:p>
        </p:txBody>
      </p:sp>
      <p:sp>
        <p:nvSpPr>
          <p:cNvPr id="10" name="Rectangle 9"/>
          <p:cNvSpPr/>
          <p:nvPr/>
        </p:nvSpPr>
        <p:spPr>
          <a:xfrm>
            <a:off x="387701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1</a:t>
            </a:r>
          </a:p>
        </p:txBody>
      </p:sp>
      <p:sp>
        <p:nvSpPr>
          <p:cNvPr id="11" name="Rectangle 10"/>
          <p:cNvSpPr/>
          <p:nvPr/>
        </p:nvSpPr>
        <p:spPr>
          <a:xfrm>
            <a:off x="441029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3</a:t>
            </a:r>
          </a:p>
        </p:txBody>
      </p:sp>
      <p:sp>
        <p:nvSpPr>
          <p:cNvPr id="12" name="Rectangle 11"/>
          <p:cNvSpPr/>
          <p:nvPr/>
        </p:nvSpPr>
        <p:spPr>
          <a:xfrm>
            <a:off x="494357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8</a:t>
            </a:r>
          </a:p>
        </p:txBody>
      </p:sp>
      <p:sp>
        <p:nvSpPr>
          <p:cNvPr id="13" name="Rectangle 12"/>
          <p:cNvSpPr/>
          <p:nvPr/>
        </p:nvSpPr>
        <p:spPr>
          <a:xfrm>
            <a:off x="547685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0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01013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2</a:t>
            </a:r>
          </a:p>
        </p:txBody>
      </p:sp>
      <p:sp>
        <p:nvSpPr>
          <p:cNvPr id="15" name="Rectangle 14"/>
          <p:cNvSpPr/>
          <p:nvPr/>
        </p:nvSpPr>
        <p:spPr>
          <a:xfrm>
            <a:off x="654341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9</a:t>
            </a:r>
          </a:p>
        </p:txBody>
      </p:sp>
      <p:sp>
        <p:nvSpPr>
          <p:cNvPr id="16" name="Rectangle 15"/>
          <p:cNvSpPr/>
          <p:nvPr/>
        </p:nvSpPr>
        <p:spPr>
          <a:xfrm>
            <a:off x="707669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5</a:t>
            </a:r>
          </a:p>
        </p:txBody>
      </p:sp>
      <p:sp>
        <p:nvSpPr>
          <p:cNvPr id="17" name="Rectangle 16"/>
          <p:cNvSpPr/>
          <p:nvPr/>
        </p:nvSpPr>
        <p:spPr>
          <a:xfrm>
            <a:off x="760997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5</a:t>
            </a:r>
          </a:p>
        </p:txBody>
      </p:sp>
      <p:sp>
        <p:nvSpPr>
          <p:cNvPr id="18" name="Rectangle 17"/>
          <p:cNvSpPr/>
          <p:nvPr/>
        </p:nvSpPr>
        <p:spPr>
          <a:xfrm>
            <a:off x="814325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6</a:t>
            </a:r>
          </a:p>
        </p:txBody>
      </p:sp>
      <p:sp>
        <p:nvSpPr>
          <p:cNvPr id="19" name="Rectangle 18"/>
          <p:cNvSpPr/>
          <p:nvPr/>
        </p:nvSpPr>
        <p:spPr>
          <a:xfrm>
            <a:off x="867653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1</a:t>
            </a:r>
          </a:p>
        </p:txBody>
      </p:sp>
      <p:sp>
        <p:nvSpPr>
          <p:cNvPr id="20" name="Rectangle 19"/>
          <p:cNvSpPr/>
          <p:nvPr/>
        </p:nvSpPr>
        <p:spPr>
          <a:xfrm>
            <a:off x="2277174" y="3178641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0</a:t>
            </a:r>
          </a:p>
        </p:txBody>
      </p:sp>
      <p:sp>
        <p:nvSpPr>
          <p:cNvPr id="21" name="Rectangle 20"/>
          <p:cNvSpPr/>
          <p:nvPr/>
        </p:nvSpPr>
        <p:spPr>
          <a:xfrm>
            <a:off x="2810454" y="3178641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1</a:t>
            </a:r>
          </a:p>
        </p:txBody>
      </p:sp>
      <p:sp>
        <p:nvSpPr>
          <p:cNvPr id="22" name="Rectangle 21"/>
          <p:cNvSpPr/>
          <p:nvPr/>
        </p:nvSpPr>
        <p:spPr>
          <a:xfrm>
            <a:off x="3343734" y="3178641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2</a:t>
            </a:r>
          </a:p>
        </p:txBody>
      </p:sp>
      <p:sp>
        <p:nvSpPr>
          <p:cNvPr id="23" name="Rectangle 22"/>
          <p:cNvSpPr/>
          <p:nvPr/>
        </p:nvSpPr>
        <p:spPr>
          <a:xfrm>
            <a:off x="3877014" y="3178641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3</a:t>
            </a:r>
          </a:p>
        </p:txBody>
      </p:sp>
      <p:sp>
        <p:nvSpPr>
          <p:cNvPr id="24" name="Rectangle 23"/>
          <p:cNvSpPr/>
          <p:nvPr/>
        </p:nvSpPr>
        <p:spPr>
          <a:xfrm>
            <a:off x="4410294" y="3178641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4</a:t>
            </a:r>
          </a:p>
        </p:txBody>
      </p:sp>
      <p:sp>
        <p:nvSpPr>
          <p:cNvPr id="25" name="Rectangle 24"/>
          <p:cNvSpPr/>
          <p:nvPr/>
        </p:nvSpPr>
        <p:spPr>
          <a:xfrm>
            <a:off x="4943574" y="3178641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5</a:t>
            </a:r>
          </a:p>
        </p:txBody>
      </p:sp>
      <p:sp>
        <p:nvSpPr>
          <p:cNvPr id="26" name="Rectangle 25"/>
          <p:cNvSpPr/>
          <p:nvPr/>
        </p:nvSpPr>
        <p:spPr>
          <a:xfrm>
            <a:off x="5476854" y="3178641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6</a:t>
            </a:r>
          </a:p>
        </p:txBody>
      </p:sp>
      <p:sp>
        <p:nvSpPr>
          <p:cNvPr id="27" name="Rectangle 26"/>
          <p:cNvSpPr/>
          <p:nvPr/>
        </p:nvSpPr>
        <p:spPr>
          <a:xfrm>
            <a:off x="6010134" y="3178641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7</a:t>
            </a:r>
          </a:p>
        </p:txBody>
      </p:sp>
      <p:sp>
        <p:nvSpPr>
          <p:cNvPr id="28" name="Rectangle 27"/>
          <p:cNvSpPr/>
          <p:nvPr/>
        </p:nvSpPr>
        <p:spPr>
          <a:xfrm>
            <a:off x="6543414" y="3178641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8</a:t>
            </a:r>
          </a:p>
        </p:txBody>
      </p:sp>
      <p:sp>
        <p:nvSpPr>
          <p:cNvPr id="29" name="Rectangle 28"/>
          <p:cNvSpPr/>
          <p:nvPr/>
        </p:nvSpPr>
        <p:spPr>
          <a:xfrm>
            <a:off x="7076694" y="3178641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9</a:t>
            </a:r>
          </a:p>
        </p:txBody>
      </p:sp>
      <p:sp>
        <p:nvSpPr>
          <p:cNvPr id="30" name="Rectangle 29"/>
          <p:cNvSpPr/>
          <p:nvPr/>
        </p:nvSpPr>
        <p:spPr>
          <a:xfrm>
            <a:off x="2277174" y="3745311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2</a:t>
            </a:r>
          </a:p>
        </p:txBody>
      </p:sp>
      <p:sp>
        <p:nvSpPr>
          <p:cNvPr id="31" name="Rectangle 30"/>
          <p:cNvSpPr/>
          <p:nvPr/>
        </p:nvSpPr>
        <p:spPr>
          <a:xfrm>
            <a:off x="2810454" y="3745311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4</a:t>
            </a:r>
          </a:p>
        </p:txBody>
      </p:sp>
      <p:sp>
        <p:nvSpPr>
          <p:cNvPr id="32" name="Rectangle 31"/>
          <p:cNvSpPr/>
          <p:nvPr/>
        </p:nvSpPr>
        <p:spPr>
          <a:xfrm>
            <a:off x="3343734" y="3745311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2</a:t>
            </a:r>
          </a:p>
        </p:txBody>
      </p:sp>
      <p:sp>
        <p:nvSpPr>
          <p:cNvPr id="33" name="Rectangle 32"/>
          <p:cNvSpPr/>
          <p:nvPr/>
        </p:nvSpPr>
        <p:spPr>
          <a:xfrm>
            <a:off x="3877014" y="3745311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1</a:t>
            </a:r>
          </a:p>
        </p:txBody>
      </p:sp>
      <p:sp>
        <p:nvSpPr>
          <p:cNvPr id="34" name="Rectangle 33"/>
          <p:cNvSpPr/>
          <p:nvPr/>
        </p:nvSpPr>
        <p:spPr>
          <a:xfrm>
            <a:off x="4410294" y="3745311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0</a:t>
            </a:r>
          </a:p>
        </p:txBody>
      </p:sp>
      <p:sp>
        <p:nvSpPr>
          <p:cNvPr id="35" name="Rectangle 34"/>
          <p:cNvSpPr/>
          <p:nvPr/>
        </p:nvSpPr>
        <p:spPr>
          <a:xfrm>
            <a:off x="4943574" y="3745311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3</a:t>
            </a:r>
          </a:p>
        </p:txBody>
      </p:sp>
      <p:sp>
        <p:nvSpPr>
          <p:cNvPr id="36" name="Rectangle 35"/>
          <p:cNvSpPr/>
          <p:nvPr/>
        </p:nvSpPr>
        <p:spPr>
          <a:xfrm>
            <a:off x="5476854" y="3745311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1</a:t>
            </a:r>
          </a:p>
        </p:txBody>
      </p:sp>
      <p:sp>
        <p:nvSpPr>
          <p:cNvPr id="37" name="Rectangle 36"/>
          <p:cNvSpPr/>
          <p:nvPr/>
        </p:nvSpPr>
        <p:spPr>
          <a:xfrm>
            <a:off x="6010134" y="3745311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0</a:t>
            </a:r>
          </a:p>
        </p:txBody>
      </p:sp>
      <p:sp>
        <p:nvSpPr>
          <p:cNvPr id="38" name="Rectangle 37"/>
          <p:cNvSpPr/>
          <p:nvPr/>
        </p:nvSpPr>
        <p:spPr>
          <a:xfrm>
            <a:off x="6543414" y="3745311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2</a:t>
            </a:r>
          </a:p>
        </p:txBody>
      </p:sp>
      <p:sp>
        <p:nvSpPr>
          <p:cNvPr id="39" name="Rectangle 38"/>
          <p:cNvSpPr/>
          <p:nvPr/>
        </p:nvSpPr>
        <p:spPr>
          <a:xfrm>
            <a:off x="7076694" y="3745311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1</a:t>
            </a:r>
          </a:p>
        </p:txBody>
      </p:sp>
      <p:sp>
        <p:nvSpPr>
          <p:cNvPr id="58" name="Rectangle 57"/>
          <p:cNvSpPr/>
          <p:nvPr/>
        </p:nvSpPr>
        <p:spPr>
          <a:xfrm>
            <a:off x="67733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0</a:t>
            </a:r>
          </a:p>
        </p:txBody>
      </p:sp>
      <p:sp>
        <p:nvSpPr>
          <p:cNvPr id="59" name="Rectangle 58"/>
          <p:cNvSpPr/>
          <p:nvPr/>
        </p:nvSpPr>
        <p:spPr>
          <a:xfrm>
            <a:off x="121061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0</a:t>
            </a:r>
          </a:p>
        </p:txBody>
      </p:sp>
      <p:sp>
        <p:nvSpPr>
          <p:cNvPr id="60" name="Rectangle 59"/>
          <p:cNvSpPr/>
          <p:nvPr/>
        </p:nvSpPr>
        <p:spPr>
          <a:xfrm>
            <a:off x="174389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1</a:t>
            </a:r>
          </a:p>
        </p:txBody>
      </p:sp>
      <p:sp>
        <p:nvSpPr>
          <p:cNvPr id="61" name="Rectangle 60"/>
          <p:cNvSpPr/>
          <p:nvPr/>
        </p:nvSpPr>
        <p:spPr>
          <a:xfrm>
            <a:off x="227717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1</a:t>
            </a:r>
          </a:p>
        </p:txBody>
      </p:sp>
      <p:sp>
        <p:nvSpPr>
          <p:cNvPr id="62" name="Rectangle 61"/>
          <p:cNvSpPr/>
          <p:nvPr/>
        </p:nvSpPr>
        <p:spPr>
          <a:xfrm>
            <a:off x="281045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1</a:t>
            </a:r>
          </a:p>
        </p:txBody>
      </p:sp>
      <p:sp>
        <p:nvSpPr>
          <p:cNvPr id="63" name="Rectangle 62"/>
          <p:cNvSpPr/>
          <p:nvPr/>
        </p:nvSpPr>
        <p:spPr>
          <a:xfrm>
            <a:off x="334373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1</a:t>
            </a:r>
          </a:p>
        </p:txBody>
      </p:sp>
      <p:sp>
        <p:nvSpPr>
          <p:cNvPr id="64" name="Rectangle 63"/>
          <p:cNvSpPr/>
          <p:nvPr/>
        </p:nvSpPr>
        <p:spPr>
          <a:xfrm>
            <a:off x="387701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2</a:t>
            </a:r>
          </a:p>
        </p:txBody>
      </p:sp>
      <p:sp>
        <p:nvSpPr>
          <p:cNvPr id="65" name="Rectangle 64"/>
          <p:cNvSpPr/>
          <p:nvPr/>
        </p:nvSpPr>
        <p:spPr>
          <a:xfrm>
            <a:off x="441029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2</a:t>
            </a:r>
          </a:p>
        </p:txBody>
      </p:sp>
      <p:sp>
        <p:nvSpPr>
          <p:cNvPr id="66" name="Rectangle 65"/>
          <p:cNvSpPr/>
          <p:nvPr/>
        </p:nvSpPr>
        <p:spPr>
          <a:xfrm>
            <a:off x="494357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3</a:t>
            </a:r>
          </a:p>
        </p:txBody>
      </p:sp>
      <p:sp>
        <p:nvSpPr>
          <p:cNvPr id="67" name="Rectangle 66"/>
          <p:cNvSpPr/>
          <p:nvPr/>
        </p:nvSpPr>
        <p:spPr>
          <a:xfrm>
            <a:off x="547685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5</a:t>
            </a:r>
          </a:p>
        </p:txBody>
      </p:sp>
      <p:sp>
        <p:nvSpPr>
          <p:cNvPr id="68" name="Rectangle 67"/>
          <p:cNvSpPr/>
          <p:nvPr/>
        </p:nvSpPr>
        <p:spPr>
          <a:xfrm>
            <a:off x="601013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5</a:t>
            </a:r>
          </a:p>
        </p:txBody>
      </p:sp>
      <p:sp>
        <p:nvSpPr>
          <p:cNvPr id="69" name="Rectangle 68"/>
          <p:cNvSpPr/>
          <p:nvPr/>
        </p:nvSpPr>
        <p:spPr>
          <a:xfrm>
            <a:off x="654341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5</a:t>
            </a:r>
          </a:p>
        </p:txBody>
      </p:sp>
      <p:sp>
        <p:nvSpPr>
          <p:cNvPr id="70" name="Rectangle 69"/>
          <p:cNvSpPr/>
          <p:nvPr/>
        </p:nvSpPr>
        <p:spPr>
          <a:xfrm>
            <a:off x="707669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1" name="Rectangle 70"/>
          <p:cNvSpPr/>
          <p:nvPr/>
        </p:nvSpPr>
        <p:spPr>
          <a:xfrm>
            <a:off x="760997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2" name="Rectangle 71"/>
          <p:cNvSpPr/>
          <p:nvPr/>
        </p:nvSpPr>
        <p:spPr>
          <a:xfrm>
            <a:off x="814325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3" name="Rectangle 72"/>
          <p:cNvSpPr/>
          <p:nvPr/>
        </p:nvSpPr>
        <p:spPr>
          <a:xfrm>
            <a:off x="867653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5" name="Double Bracket 54"/>
          <p:cNvSpPr/>
          <p:nvPr/>
        </p:nvSpPr>
        <p:spPr>
          <a:xfrm>
            <a:off x="4923828" y="3038231"/>
            <a:ext cx="533280" cy="1350498"/>
          </a:xfrm>
          <a:prstGeom prst="bracketPair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Left Brace 3"/>
          <p:cNvSpPr/>
          <p:nvPr/>
        </p:nvSpPr>
        <p:spPr>
          <a:xfrm rot="5400000">
            <a:off x="6072093" y="4279595"/>
            <a:ext cx="409359" cy="1599839"/>
          </a:xfrm>
          <a:prstGeom prst="leftBrace">
            <a:avLst>
              <a:gd name="adj1" fmla="val 49571"/>
              <a:gd name="adj2" fmla="val 50000"/>
            </a:avLst>
          </a:prstGeom>
          <a:noFill/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" name="Left Brace 73"/>
          <p:cNvSpPr/>
          <p:nvPr/>
        </p:nvSpPr>
        <p:spPr>
          <a:xfrm rot="5400000" flipH="1">
            <a:off x="6062220" y="5242031"/>
            <a:ext cx="409359" cy="1619584"/>
          </a:xfrm>
          <a:prstGeom prst="leftBrace">
            <a:avLst>
              <a:gd name="adj1" fmla="val 49571"/>
              <a:gd name="adj2" fmla="val 50000"/>
            </a:avLst>
          </a:prstGeom>
          <a:noFill/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TextBox 45"/>
          <p:cNvSpPr txBox="1"/>
          <p:nvPr/>
        </p:nvSpPr>
        <p:spPr>
          <a:xfrm>
            <a:off x="6143452" y="6256503"/>
            <a:ext cx="2666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rgbClr val="90C226"/>
                </a:solidFill>
              </a:rPr>
              <a:t>3</a:t>
            </a:r>
          </a:p>
        </p:txBody>
      </p:sp>
      <p:cxnSp>
        <p:nvCxnSpPr>
          <p:cNvPr id="41" name="Elbow Connector 40"/>
          <p:cNvCxnSpPr>
            <a:stCxn id="55" idx="3"/>
            <a:endCxn id="4" idx="1"/>
          </p:cNvCxnSpPr>
          <p:nvPr/>
        </p:nvCxnSpPr>
        <p:spPr>
          <a:xfrm>
            <a:off x="5457108" y="3713480"/>
            <a:ext cx="819664" cy="1161355"/>
          </a:xfrm>
          <a:prstGeom prst="bentConnector2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TextBox 74"/>
          <p:cNvSpPr txBox="1"/>
          <p:nvPr/>
        </p:nvSpPr>
        <p:spPr>
          <a:xfrm>
            <a:off x="7609974" y="3296419"/>
            <a:ext cx="159984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Iteration: </a:t>
            </a:r>
            <a:r>
              <a:rPr lang="en-US" b="1" dirty="0"/>
              <a:t>22</a:t>
            </a:r>
          </a:p>
          <a:p>
            <a:r>
              <a:rPr lang="en-US" dirty="0"/>
              <a:t>Index:</a:t>
            </a:r>
            <a:r>
              <a:rPr lang="en-US" b="1" dirty="0"/>
              <a:t> 6</a:t>
            </a:r>
          </a:p>
          <a:p>
            <a:r>
              <a:rPr lang="en-US" dirty="0"/>
              <a:t>Current:</a:t>
            </a:r>
            <a:r>
              <a:rPr lang="en-US" b="1" dirty="0"/>
              <a:t> 5</a:t>
            </a:r>
          </a:p>
        </p:txBody>
      </p:sp>
    </p:spTree>
    <p:extLst>
      <p:ext uri="{BB962C8B-B14F-4D97-AF65-F5344CB8AC3E}">
        <p14:creationId xmlns:p14="http://schemas.microsoft.com/office/powerpoint/2010/main" val="1907917269"/>
      </p:ext>
    </p:extLst>
  </p:cSld>
  <p:clrMapOvr>
    <a:masterClrMapping/>
  </p:clrMapOvr>
  <p:transition spd="slow">
    <p:push dir="u"/>
  </p:transition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223233"/>
            <a:ext cx="8596668" cy="1550989"/>
          </a:xfrm>
        </p:spPr>
        <p:txBody>
          <a:bodyPr>
            <a:normAutofit/>
          </a:bodyPr>
          <a:lstStyle/>
          <a:p>
            <a:r>
              <a:rPr lang="en-US" sz="5400" dirty="0"/>
              <a:t>Counting Sort</a:t>
            </a:r>
            <a:endParaRPr lang="ru-RU" sz="5400" dirty="0"/>
          </a:p>
        </p:txBody>
      </p:sp>
      <p:sp>
        <p:nvSpPr>
          <p:cNvPr id="3" name="Rectangle 2"/>
          <p:cNvSpPr/>
          <p:nvPr/>
        </p:nvSpPr>
        <p:spPr>
          <a:xfrm>
            <a:off x="67733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1</a:t>
            </a:r>
          </a:p>
        </p:txBody>
      </p:sp>
      <p:sp>
        <p:nvSpPr>
          <p:cNvPr id="5" name="Rectangle 4"/>
          <p:cNvSpPr/>
          <p:nvPr/>
        </p:nvSpPr>
        <p:spPr>
          <a:xfrm>
            <a:off x="121061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5</a:t>
            </a:r>
          </a:p>
        </p:txBody>
      </p:sp>
      <p:sp>
        <p:nvSpPr>
          <p:cNvPr id="6" name="Rectangle 5"/>
          <p:cNvSpPr/>
          <p:nvPr/>
        </p:nvSpPr>
        <p:spPr>
          <a:xfrm>
            <a:off x="174389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2</a:t>
            </a:r>
          </a:p>
        </p:txBody>
      </p:sp>
      <p:sp>
        <p:nvSpPr>
          <p:cNvPr id="7" name="Rectangle 6"/>
          <p:cNvSpPr/>
          <p:nvPr/>
        </p:nvSpPr>
        <p:spPr>
          <a:xfrm>
            <a:off x="227717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8</a:t>
            </a:r>
          </a:p>
        </p:txBody>
      </p:sp>
      <p:sp>
        <p:nvSpPr>
          <p:cNvPr id="8" name="Rectangle 7"/>
          <p:cNvSpPr/>
          <p:nvPr/>
        </p:nvSpPr>
        <p:spPr>
          <a:xfrm>
            <a:off x="281045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0</a:t>
            </a:r>
          </a:p>
        </p:txBody>
      </p:sp>
      <p:sp>
        <p:nvSpPr>
          <p:cNvPr id="9" name="Rectangle 8"/>
          <p:cNvSpPr/>
          <p:nvPr/>
        </p:nvSpPr>
        <p:spPr>
          <a:xfrm>
            <a:off x="334373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1</a:t>
            </a:r>
          </a:p>
        </p:txBody>
      </p:sp>
      <p:sp>
        <p:nvSpPr>
          <p:cNvPr id="10" name="Rectangle 9"/>
          <p:cNvSpPr/>
          <p:nvPr/>
        </p:nvSpPr>
        <p:spPr>
          <a:xfrm>
            <a:off x="387701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1</a:t>
            </a:r>
          </a:p>
        </p:txBody>
      </p:sp>
      <p:sp>
        <p:nvSpPr>
          <p:cNvPr id="11" name="Rectangle 10"/>
          <p:cNvSpPr/>
          <p:nvPr/>
        </p:nvSpPr>
        <p:spPr>
          <a:xfrm>
            <a:off x="441029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3</a:t>
            </a:r>
          </a:p>
        </p:txBody>
      </p:sp>
      <p:sp>
        <p:nvSpPr>
          <p:cNvPr id="12" name="Rectangle 11"/>
          <p:cNvSpPr/>
          <p:nvPr/>
        </p:nvSpPr>
        <p:spPr>
          <a:xfrm>
            <a:off x="494357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8</a:t>
            </a:r>
          </a:p>
        </p:txBody>
      </p:sp>
      <p:sp>
        <p:nvSpPr>
          <p:cNvPr id="13" name="Rectangle 12"/>
          <p:cNvSpPr/>
          <p:nvPr/>
        </p:nvSpPr>
        <p:spPr>
          <a:xfrm>
            <a:off x="547685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0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01013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2</a:t>
            </a:r>
          </a:p>
        </p:txBody>
      </p:sp>
      <p:sp>
        <p:nvSpPr>
          <p:cNvPr id="15" name="Rectangle 14"/>
          <p:cNvSpPr/>
          <p:nvPr/>
        </p:nvSpPr>
        <p:spPr>
          <a:xfrm>
            <a:off x="654341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9</a:t>
            </a:r>
          </a:p>
        </p:txBody>
      </p:sp>
      <p:sp>
        <p:nvSpPr>
          <p:cNvPr id="16" name="Rectangle 15"/>
          <p:cNvSpPr/>
          <p:nvPr/>
        </p:nvSpPr>
        <p:spPr>
          <a:xfrm>
            <a:off x="707669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5</a:t>
            </a:r>
          </a:p>
        </p:txBody>
      </p:sp>
      <p:sp>
        <p:nvSpPr>
          <p:cNvPr id="17" name="Rectangle 16"/>
          <p:cNvSpPr/>
          <p:nvPr/>
        </p:nvSpPr>
        <p:spPr>
          <a:xfrm>
            <a:off x="760997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5</a:t>
            </a:r>
          </a:p>
        </p:txBody>
      </p:sp>
      <p:sp>
        <p:nvSpPr>
          <p:cNvPr id="18" name="Rectangle 17"/>
          <p:cNvSpPr/>
          <p:nvPr/>
        </p:nvSpPr>
        <p:spPr>
          <a:xfrm>
            <a:off x="814325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6</a:t>
            </a:r>
          </a:p>
        </p:txBody>
      </p:sp>
      <p:sp>
        <p:nvSpPr>
          <p:cNvPr id="19" name="Rectangle 18"/>
          <p:cNvSpPr/>
          <p:nvPr/>
        </p:nvSpPr>
        <p:spPr>
          <a:xfrm>
            <a:off x="867653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1</a:t>
            </a:r>
          </a:p>
        </p:txBody>
      </p:sp>
      <p:sp>
        <p:nvSpPr>
          <p:cNvPr id="20" name="Rectangle 19"/>
          <p:cNvSpPr/>
          <p:nvPr/>
        </p:nvSpPr>
        <p:spPr>
          <a:xfrm>
            <a:off x="2277174" y="3178641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0</a:t>
            </a:r>
          </a:p>
        </p:txBody>
      </p:sp>
      <p:sp>
        <p:nvSpPr>
          <p:cNvPr id="21" name="Rectangle 20"/>
          <p:cNvSpPr/>
          <p:nvPr/>
        </p:nvSpPr>
        <p:spPr>
          <a:xfrm>
            <a:off x="2810454" y="3178641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1</a:t>
            </a:r>
          </a:p>
        </p:txBody>
      </p:sp>
      <p:sp>
        <p:nvSpPr>
          <p:cNvPr id="22" name="Rectangle 21"/>
          <p:cNvSpPr/>
          <p:nvPr/>
        </p:nvSpPr>
        <p:spPr>
          <a:xfrm>
            <a:off x="3343734" y="3178641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2</a:t>
            </a:r>
          </a:p>
        </p:txBody>
      </p:sp>
      <p:sp>
        <p:nvSpPr>
          <p:cNvPr id="23" name="Rectangle 22"/>
          <p:cNvSpPr/>
          <p:nvPr/>
        </p:nvSpPr>
        <p:spPr>
          <a:xfrm>
            <a:off x="3877014" y="3178641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3</a:t>
            </a:r>
          </a:p>
        </p:txBody>
      </p:sp>
      <p:sp>
        <p:nvSpPr>
          <p:cNvPr id="24" name="Rectangle 23"/>
          <p:cNvSpPr/>
          <p:nvPr/>
        </p:nvSpPr>
        <p:spPr>
          <a:xfrm>
            <a:off x="4410294" y="3178641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4</a:t>
            </a:r>
          </a:p>
        </p:txBody>
      </p:sp>
      <p:sp>
        <p:nvSpPr>
          <p:cNvPr id="25" name="Rectangle 24"/>
          <p:cNvSpPr/>
          <p:nvPr/>
        </p:nvSpPr>
        <p:spPr>
          <a:xfrm>
            <a:off x="4943574" y="3178641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5</a:t>
            </a:r>
          </a:p>
        </p:txBody>
      </p:sp>
      <p:sp>
        <p:nvSpPr>
          <p:cNvPr id="26" name="Rectangle 25"/>
          <p:cNvSpPr/>
          <p:nvPr/>
        </p:nvSpPr>
        <p:spPr>
          <a:xfrm>
            <a:off x="5476854" y="3178641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6</a:t>
            </a:r>
          </a:p>
        </p:txBody>
      </p:sp>
      <p:sp>
        <p:nvSpPr>
          <p:cNvPr id="27" name="Rectangle 26"/>
          <p:cNvSpPr/>
          <p:nvPr/>
        </p:nvSpPr>
        <p:spPr>
          <a:xfrm>
            <a:off x="6010134" y="3178641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7</a:t>
            </a:r>
          </a:p>
        </p:txBody>
      </p:sp>
      <p:sp>
        <p:nvSpPr>
          <p:cNvPr id="28" name="Rectangle 27"/>
          <p:cNvSpPr/>
          <p:nvPr/>
        </p:nvSpPr>
        <p:spPr>
          <a:xfrm>
            <a:off x="6543414" y="3178641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8</a:t>
            </a:r>
          </a:p>
        </p:txBody>
      </p:sp>
      <p:sp>
        <p:nvSpPr>
          <p:cNvPr id="29" name="Rectangle 28"/>
          <p:cNvSpPr/>
          <p:nvPr/>
        </p:nvSpPr>
        <p:spPr>
          <a:xfrm>
            <a:off x="7076694" y="3178641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9</a:t>
            </a:r>
          </a:p>
        </p:txBody>
      </p:sp>
      <p:sp>
        <p:nvSpPr>
          <p:cNvPr id="30" name="Rectangle 29"/>
          <p:cNvSpPr/>
          <p:nvPr/>
        </p:nvSpPr>
        <p:spPr>
          <a:xfrm>
            <a:off x="2277174" y="3745311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2</a:t>
            </a:r>
          </a:p>
        </p:txBody>
      </p:sp>
      <p:sp>
        <p:nvSpPr>
          <p:cNvPr id="31" name="Rectangle 30"/>
          <p:cNvSpPr/>
          <p:nvPr/>
        </p:nvSpPr>
        <p:spPr>
          <a:xfrm>
            <a:off x="2810454" y="3745311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4</a:t>
            </a:r>
          </a:p>
        </p:txBody>
      </p:sp>
      <p:sp>
        <p:nvSpPr>
          <p:cNvPr id="32" name="Rectangle 31"/>
          <p:cNvSpPr/>
          <p:nvPr/>
        </p:nvSpPr>
        <p:spPr>
          <a:xfrm>
            <a:off x="3343734" y="3745311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2</a:t>
            </a:r>
          </a:p>
        </p:txBody>
      </p:sp>
      <p:sp>
        <p:nvSpPr>
          <p:cNvPr id="33" name="Rectangle 32"/>
          <p:cNvSpPr/>
          <p:nvPr/>
        </p:nvSpPr>
        <p:spPr>
          <a:xfrm>
            <a:off x="3877014" y="3745311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1</a:t>
            </a:r>
          </a:p>
        </p:txBody>
      </p:sp>
      <p:sp>
        <p:nvSpPr>
          <p:cNvPr id="34" name="Rectangle 33"/>
          <p:cNvSpPr/>
          <p:nvPr/>
        </p:nvSpPr>
        <p:spPr>
          <a:xfrm>
            <a:off x="4410294" y="3745311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0</a:t>
            </a:r>
          </a:p>
        </p:txBody>
      </p:sp>
      <p:sp>
        <p:nvSpPr>
          <p:cNvPr id="35" name="Rectangle 34"/>
          <p:cNvSpPr/>
          <p:nvPr/>
        </p:nvSpPr>
        <p:spPr>
          <a:xfrm>
            <a:off x="4943574" y="3745311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3</a:t>
            </a:r>
          </a:p>
        </p:txBody>
      </p:sp>
      <p:sp>
        <p:nvSpPr>
          <p:cNvPr id="36" name="Rectangle 35"/>
          <p:cNvSpPr/>
          <p:nvPr/>
        </p:nvSpPr>
        <p:spPr>
          <a:xfrm>
            <a:off x="5476854" y="3745311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1</a:t>
            </a:r>
          </a:p>
        </p:txBody>
      </p:sp>
      <p:sp>
        <p:nvSpPr>
          <p:cNvPr id="37" name="Rectangle 36"/>
          <p:cNvSpPr/>
          <p:nvPr/>
        </p:nvSpPr>
        <p:spPr>
          <a:xfrm>
            <a:off x="6010134" y="3745311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0</a:t>
            </a:r>
          </a:p>
        </p:txBody>
      </p:sp>
      <p:sp>
        <p:nvSpPr>
          <p:cNvPr id="38" name="Rectangle 37"/>
          <p:cNvSpPr/>
          <p:nvPr/>
        </p:nvSpPr>
        <p:spPr>
          <a:xfrm>
            <a:off x="6543414" y="3745311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2</a:t>
            </a:r>
          </a:p>
        </p:txBody>
      </p:sp>
      <p:sp>
        <p:nvSpPr>
          <p:cNvPr id="39" name="Rectangle 38"/>
          <p:cNvSpPr/>
          <p:nvPr/>
        </p:nvSpPr>
        <p:spPr>
          <a:xfrm>
            <a:off x="7076694" y="3745311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1</a:t>
            </a:r>
          </a:p>
        </p:txBody>
      </p:sp>
      <p:sp>
        <p:nvSpPr>
          <p:cNvPr id="58" name="Rectangle 57"/>
          <p:cNvSpPr/>
          <p:nvPr/>
        </p:nvSpPr>
        <p:spPr>
          <a:xfrm>
            <a:off x="67733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0</a:t>
            </a:r>
          </a:p>
        </p:txBody>
      </p:sp>
      <p:sp>
        <p:nvSpPr>
          <p:cNvPr id="59" name="Rectangle 58"/>
          <p:cNvSpPr/>
          <p:nvPr/>
        </p:nvSpPr>
        <p:spPr>
          <a:xfrm>
            <a:off x="121061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0</a:t>
            </a:r>
          </a:p>
        </p:txBody>
      </p:sp>
      <p:sp>
        <p:nvSpPr>
          <p:cNvPr id="60" name="Rectangle 59"/>
          <p:cNvSpPr/>
          <p:nvPr/>
        </p:nvSpPr>
        <p:spPr>
          <a:xfrm>
            <a:off x="174389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1</a:t>
            </a:r>
          </a:p>
        </p:txBody>
      </p:sp>
      <p:sp>
        <p:nvSpPr>
          <p:cNvPr id="61" name="Rectangle 60"/>
          <p:cNvSpPr/>
          <p:nvPr/>
        </p:nvSpPr>
        <p:spPr>
          <a:xfrm>
            <a:off x="227717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1</a:t>
            </a:r>
          </a:p>
        </p:txBody>
      </p:sp>
      <p:sp>
        <p:nvSpPr>
          <p:cNvPr id="62" name="Rectangle 61"/>
          <p:cNvSpPr/>
          <p:nvPr/>
        </p:nvSpPr>
        <p:spPr>
          <a:xfrm>
            <a:off x="281045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1</a:t>
            </a:r>
          </a:p>
        </p:txBody>
      </p:sp>
      <p:sp>
        <p:nvSpPr>
          <p:cNvPr id="63" name="Rectangle 62"/>
          <p:cNvSpPr/>
          <p:nvPr/>
        </p:nvSpPr>
        <p:spPr>
          <a:xfrm>
            <a:off x="334373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1</a:t>
            </a:r>
          </a:p>
        </p:txBody>
      </p:sp>
      <p:sp>
        <p:nvSpPr>
          <p:cNvPr id="64" name="Rectangle 63"/>
          <p:cNvSpPr/>
          <p:nvPr/>
        </p:nvSpPr>
        <p:spPr>
          <a:xfrm>
            <a:off x="387701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2</a:t>
            </a:r>
          </a:p>
        </p:txBody>
      </p:sp>
      <p:sp>
        <p:nvSpPr>
          <p:cNvPr id="65" name="Rectangle 64"/>
          <p:cNvSpPr/>
          <p:nvPr/>
        </p:nvSpPr>
        <p:spPr>
          <a:xfrm>
            <a:off x="441029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2</a:t>
            </a:r>
          </a:p>
        </p:txBody>
      </p:sp>
      <p:sp>
        <p:nvSpPr>
          <p:cNvPr id="66" name="Rectangle 65"/>
          <p:cNvSpPr/>
          <p:nvPr/>
        </p:nvSpPr>
        <p:spPr>
          <a:xfrm>
            <a:off x="494357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3</a:t>
            </a:r>
          </a:p>
        </p:txBody>
      </p:sp>
      <p:sp>
        <p:nvSpPr>
          <p:cNvPr id="67" name="Rectangle 66"/>
          <p:cNvSpPr/>
          <p:nvPr/>
        </p:nvSpPr>
        <p:spPr>
          <a:xfrm>
            <a:off x="547685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5</a:t>
            </a:r>
          </a:p>
        </p:txBody>
      </p:sp>
      <p:sp>
        <p:nvSpPr>
          <p:cNvPr id="68" name="Rectangle 67"/>
          <p:cNvSpPr/>
          <p:nvPr/>
        </p:nvSpPr>
        <p:spPr>
          <a:xfrm>
            <a:off x="601013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5</a:t>
            </a:r>
          </a:p>
        </p:txBody>
      </p:sp>
      <p:sp>
        <p:nvSpPr>
          <p:cNvPr id="69" name="Rectangle 68"/>
          <p:cNvSpPr/>
          <p:nvPr/>
        </p:nvSpPr>
        <p:spPr>
          <a:xfrm>
            <a:off x="654341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5</a:t>
            </a:r>
          </a:p>
        </p:txBody>
      </p:sp>
      <p:sp>
        <p:nvSpPr>
          <p:cNvPr id="70" name="Rectangle 69"/>
          <p:cNvSpPr/>
          <p:nvPr/>
        </p:nvSpPr>
        <p:spPr>
          <a:xfrm>
            <a:off x="707669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6</a:t>
            </a:r>
          </a:p>
        </p:txBody>
      </p:sp>
      <p:sp>
        <p:nvSpPr>
          <p:cNvPr id="71" name="Rectangle 70"/>
          <p:cNvSpPr/>
          <p:nvPr/>
        </p:nvSpPr>
        <p:spPr>
          <a:xfrm>
            <a:off x="760997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2" name="Rectangle 71"/>
          <p:cNvSpPr/>
          <p:nvPr/>
        </p:nvSpPr>
        <p:spPr>
          <a:xfrm>
            <a:off x="814325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3" name="Rectangle 72"/>
          <p:cNvSpPr/>
          <p:nvPr/>
        </p:nvSpPr>
        <p:spPr>
          <a:xfrm>
            <a:off x="867653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5" name="Double Bracket 54"/>
          <p:cNvSpPr/>
          <p:nvPr/>
        </p:nvSpPr>
        <p:spPr>
          <a:xfrm>
            <a:off x="5476854" y="3073279"/>
            <a:ext cx="533280" cy="1350498"/>
          </a:xfrm>
          <a:prstGeom prst="bracketPair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Left Brace 3"/>
          <p:cNvSpPr/>
          <p:nvPr/>
        </p:nvSpPr>
        <p:spPr>
          <a:xfrm rot="5400000">
            <a:off x="7231224" y="4905008"/>
            <a:ext cx="219825" cy="533285"/>
          </a:xfrm>
          <a:prstGeom prst="leftBrace">
            <a:avLst>
              <a:gd name="adj1" fmla="val 49571"/>
              <a:gd name="adj2" fmla="val 50000"/>
            </a:avLst>
          </a:prstGeom>
          <a:noFill/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TextBox 45"/>
          <p:cNvSpPr txBox="1"/>
          <p:nvPr/>
        </p:nvSpPr>
        <p:spPr>
          <a:xfrm>
            <a:off x="7207816" y="6073318"/>
            <a:ext cx="2666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rgbClr val="90C226"/>
                </a:solidFill>
              </a:rPr>
              <a:t>1</a:t>
            </a:r>
          </a:p>
        </p:txBody>
      </p:sp>
      <p:cxnSp>
        <p:nvCxnSpPr>
          <p:cNvPr id="41" name="Elbow Connector 40"/>
          <p:cNvCxnSpPr>
            <a:stCxn id="55" idx="3"/>
            <a:endCxn id="4" idx="1"/>
          </p:cNvCxnSpPr>
          <p:nvPr/>
        </p:nvCxnSpPr>
        <p:spPr>
          <a:xfrm>
            <a:off x="6010134" y="3748528"/>
            <a:ext cx="1331002" cy="1313210"/>
          </a:xfrm>
          <a:prstGeom prst="bentConnector2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Left Brace 74"/>
          <p:cNvSpPr/>
          <p:nvPr/>
        </p:nvSpPr>
        <p:spPr>
          <a:xfrm rot="5400000" flipH="1">
            <a:off x="7242076" y="5685912"/>
            <a:ext cx="198120" cy="533285"/>
          </a:xfrm>
          <a:prstGeom prst="leftBrace">
            <a:avLst>
              <a:gd name="adj1" fmla="val 49571"/>
              <a:gd name="adj2" fmla="val 50000"/>
            </a:avLst>
          </a:prstGeom>
          <a:noFill/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" name="TextBox 73"/>
          <p:cNvSpPr txBox="1"/>
          <p:nvPr/>
        </p:nvSpPr>
        <p:spPr>
          <a:xfrm>
            <a:off x="7609974" y="3296419"/>
            <a:ext cx="159984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Iteration: </a:t>
            </a:r>
            <a:r>
              <a:rPr lang="en-US" b="1" dirty="0"/>
              <a:t>23</a:t>
            </a:r>
          </a:p>
          <a:p>
            <a:r>
              <a:rPr lang="en-US" dirty="0"/>
              <a:t>Index:</a:t>
            </a:r>
            <a:r>
              <a:rPr lang="en-US" b="1" dirty="0"/>
              <a:t> 7</a:t>
            </a:r>
          </a:p>
          <a:p>
            <a:r>
              <a:rPr lang="en-US" dirty="0"/>
              <a:t>Current:</a:t>
            </a:r>
            <a:r>
              <a:rPr lang="en-US" b="1" dirty="0"/>
              <a:t> 6</a:t>
            </a:r>
          </a:p>
        </p:txBody>
      </p:sp>
    </p:spTree>
    <p:extLst>
      <p:ext uri="{BB962C8B-B14F-4D97-AF65-F5344CB8AC3E}">
        <p14:creationId xmlns:p14="http://schemas.microsoft.com/office/powerpoint/2010/main" val="1246751289"/>
      </p:ext>
    </p:extLst>
  </p:cSld>
  <p:clrMapOvr>
    <a:masterClrMapping/>
  </p:clrMapOvr>
  <p:transition spd="slow">
    <p:push dir="u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3" y="609600"/>
            <a:ext cx="9290915" cy="1888902"/>
          </a:xfrm>
        </p:spPr>
        <p:txBody>
          <a:bodyPr>
            <a:normAutofit/>
          </a:bodyPr>
          <a:lstStyle/>
          <a:p>
            <a:r>
              <a:rPr lang="ru-RU" sz="2800" i="1" dirty="0"/>
              <a:t>Задача: При дадена редица </a:t>
            </a:r>
            <a:br>
              <a:rPr lang="ru-RU" sz="2800" i="1" dirty="0"/>
            </a:br>
            <a:r>
              <a:rPr lang="ru-RU" sz="2800" i="1" dirty="0"/>
              <a:t>А</a:t>
            </a:r>
            <a:r>
              <a:rPr lang="ru-RU" sz="2800" i="1" baseline="-25000" dirty="0"/>
              <a:t>1</a:t>
            </a:r>
            <a:r>
              <a:rPr lang="ru-RU" sz="2800" dirty="0"/>
              <a:t>,</a:t>
            </a:r>
            <a:r>
              <a:rPr lang="ru-RU" sz="2800" i="1" dirty="0"/>
              <a:t> А</a:t>
            </a:r>
            <a:r>
              <a:rPr lang="ru-RU" sz="2800" i="1" baseline="-25000" dirty="0"/>
              <a:t>2</a:t>
            </a:r>
            <a:r>
              <a:rPr lang="ru-RU" sz="2800" dirty="0"/>
              <a:t>, …, </a:t>
            </a:r>
            <a:r>
              <a:rPr lang="ru-RU" sz="2800" i="1" dirty="0"/>
              <a:t>А</a:t>
            </a:r>
            <a:r>
              <a:rPr lang="ru-RU" sz="2800" i="1" baseline="-25000" dirty="0"/>
              <a:t>N</a:t>
            </a:r>
            <a:r>
              <a:rPr lang="ru-RU" sz="2800" dirty="0"/>
              <a:t> (1 ≤ </a:t>
            </a:r>
            <a:r>
              <a:rPr lang="ru-RU" sz="2800" i="1" dirty="0"/>
              <a:t>A</a:t>
            </a:r>
            <a:r>
              <a:rPr lang="ru-RU" sz="2800" i="1" baseline="-25000" dirty="0"/>
              <a:t>i</a:t>
            </a:r>
            <a:r>
              <a:rPr lang="ru-RU" sz="2800" dirty="0"/>
              <a:t> ≤ 100 000 000), </a:t>
            </a:r>
            <a:br>
              <a:rPr lang="ru-RU" sz="2800" dirty="0"/>
            </a:br>
            <a:r>
              <a:rPr lang="ru-RU" sz="2800" dirty="0"/>
              <a:t>сортирана в нарастващ ред, </a:t>
            </a:r>
            <a:br>
              <a:rPr lang="ru-RU" sz="2800" dirty="0"/>
            </a:br>
            <a:r>
              <a:rPr lang="ru-RU" sz="2800" dirty="0"/>
              <a:t>колко двойки има сред тях, чиято сума е равна на </a:t>
            </a:r>
            <a:r>
              <a:rPr lang="ru-RU" sz="2800" i="1" dirty="0"/>
              <a:t>X</a:t>
            </a:r>
            <a:r>
              <a:rPr lang="ru-RU" sz="2800" dirty="0"/>
              <a:t>?</a:t>
            </a:r>
            <a:endParaRPr lang="en-US" sz="28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3" y="2867792"/>
            <a:ext cx="9290915" cy="576262"/>
          </a:xfrm>
        </p:spPr>
        <p:txBody>
          <a:bodyPr/>
          <a:lstStyle/>
          <a:p>
            <a:pPr algn="ctr"/>
            <a:r>
              <a:rPr lang="bg-BG" dirty="0"/>
              <a:t>Наивно решение</a:t>
            </a:r>
            <a:endParaRPr lang="en-US" dirty="0"/>
          </a:p>
        </p:txBody>
      </p:sp>
      <p:graphicFrame>
        <p:nvGraphicFramePr>
          <p:cNvPr id="24" name="Content Placeholder 23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164638927"/>
              </p:ext>
            </p:extLst>
          </p:nvPr>
        </p:nvGraphicFramePr>
        <p:xfrm>
          <a:off x="677334" y="3444196"/>
          <a:ext cx="9290782" cy="23495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809977858"/>
      </p:ext>
    </p:extLst>
  </p:cSld>
  <p:clrMapOvr>
    <a:masterClrMapping/>
  </p:clrMapOvr>
  <p:transition spd="slow">
    <p:push dir="u"/>
  </p:transition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5" name="Straight Arrow Connector 44"/>
          <p:cNvCxnSpPr/>
          <p:nvPr/>
        </p:nvCxnSpPr>
        <p:spPr>
          <a:xfrm>
            <a:off x="7613201" y="5850863"/>
            <a:ext cx="0" cy="241527"/>
          </a:xfrm>
          <a:prstGeom prst="straightConnector1">
            <a:avLst/>
          </a:prstGeom>
          <a:ln w="38100">
            <a:solidFill>
              <a:srgbClr val="BC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223233"/>
            <a:ext cx="8596668" cy="1550989"/>
          </a:xfrm>
        </p:spPr>
        <p:txBody>
          <a:bodyPr>
            <a:normAutofit/>
          </a:bodyPr>
          <a:lstStyle/>
          <a:p>
            <a:r>
              <a:rPr lang="en-US" sz="5400" dirty="0"/>
              <a:t>Counting Sort</a:t>
            </a:r>
            <a:endParaRPr lang="ru-RU" sz="5400" dirty="0"/>
          </a:p>
        </p:txBody>
      </p:sp>
      <p:sp>
        <p:nvSpPr>
          <p:cNvPr id="3" name="Rectangle 2"/>
          <p:cNvSpPr/>
          <p:nvPr/>
        </p:nvSpPr>
        <p:spPr>
          <a:xfrm>
            <a:off x="67733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1</a:t>
            </a:r>
          </a:p>
        </p:txBody>
      </p:sp>
      <p:sp>
        <p:nvSpPr>
          <p:cNvPr id="5" name="Rectangle 4"/>
          <p:cNvSpPr/>
          <p:nvPr/>
        </p:nvSpPr>
        <p:spPr>
          <a:xfrm>
            <a:off x="121061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5</a:t>
            </a:r>
          </a:p>
        </p:txBody>
      </p:sp>
      <p:sp>
        <p:nvSpPr>
          <p:cNvPr id="6" name="Rectangle 5"/>
          <p:cNvSpPr/>
          <p:nvPr/>
        </p:nvSpPr>
        <p:spPr>
          <a:xfrm>
            <a:off x="174389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2</a:t>
            </a:r>
          </a:p>
        </p:txBody>
      </p:sp>
      <p:sp>
        <p:nvSpPr>
          <p:cNvPr id="7" name="Rectangle 6"/>
          <p:cNvSpPr/>
          <p:nvPr/>
        </p:nvSpPr>
        <p:spPr>
          <a:xfrm>
            <a:off x="227717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8</a:t>
            </a:r>
          </a:p>
        </p:txBody>
      </p:sp>
      <p:sp>
        <p:nvSpPr>
          <p:cNvPr id="8" name="Rectangle 7"/>
          <p:cNvSpPr/>
          <p:nvPr/>
        </p:nvSpPr>
        <p:spPr>
          <a:xfrm>
            <a:off x="281045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0</a:t>
            </a:r>
          </a:p>
        </p:txBody>
      </p:sp>
      <p:sp>
        <p:nvSpPr>
          <p:cNvPr id="9" name="Rectangle 8"/>
          <p:cNvSpPr/>
          <p:nvPr/>
        </p:nvSpPr>
        <p:spPr>
          <a:xfrm>
            <a:off x="334373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1</a:t>
            </a:r>
          </a:p>
        </p:txBody>
      </p:sp>
      <p:sp>
        <p:nvSpPr>
          <p:cNvPr id="10" name="Rectangle 9"/>
          <p:cNvSpPr/>
          <p:nvPr/>
        </p:nvSpPr>
        <p:spPr>
          <a:xfrm>
            <a:off x="387701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1</a:t>
            </a:r>
          </a:p>
        </p:txBody>
      </p:sp>
      <p:sp>
        <p:nvSpPr>
          <p:cNvPr id="11" name="Rectangle 10"/>
          <p:cNvSpPr/>
          <p:nvPr/>
        </p:nvSpPr>
        <p:spPr>
          <a:xfrm>
            <a:off x="441029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3</a:t>
            </a:r>
          </a:p>
        </p:txBody>
      </p:sp>
      <p:sp>
        <p:nvSpPr>
          <p:cNvPr id="12" name="Rectangle 11"/>
          <p:cNvSpPr/>
          <p:nvPr/>
        </p:nvSpPr>
        <p:spPr>
          <a:xfrm>
            <a:off x="494357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8</a:t>
            </a:r>
          </a:p>
        </p:txBody>
      </p:sp>
      <p:sp>
        <p:nvSpPr>
          <p:cNvPr id="13" name="Rectangle 12"/>
          <p:cNvSpPr/>
          <p:nvPr/>
        </p:nvSpPr>
        <p:spPr>
          <a:xfrm>
            <a:off x="547685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0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01013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2</a:t>
            </a:r>
          </a:p>
        </p:txBody>
      </p:sp>
      <p:sp>
        <p:nvSpPr>
          <p:cNvPr id="15" name="Rectangle 14"/>
          <p:cNvSpPr/>
          <p:nvPr/>
        </p:nvSpPr>
        <p:spPr>
          <a:xfrm>
            <a:off x="654341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9</a:t>
            </a:r>
          </a:p>
        </p:txBody>
      </p:sp>
      <p:sp>
        <p:nvSpPr>
          <p:cNvPr id="16" name="Rectangle 15"/>
          <p:cNvSpPr/>
          <p:nvPr/>
        </p:nvSpPr>
        <p:spPr>
          <a:xfrm>
            <a:off x="707669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5</a:t>
            </a:r>
          </a:p>
        </p:txBody>
      </p:sp>
      <p:sp>
        <p:nvSpPr>
          <p:cNvPr id="17" name="Rectangle 16"/>
          <p:cNvSpPr/>
          <p:nvPr/>
        </p:nvSpPr>
        <p:spPr>
          <a:xfrm>
            <a:off x="760997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5</a:t>
            </a:r>
          </a:p>
        </p:txBody>
      </p:sp>
      <p:sp>
        <p:nvSpPr>
          <p:cNvPr id="18" name="Rectangle 17"/>
          <p:cNvSpPr/>
          <p:nvPr/>
        </p:nvSpPr>
        <p:spPr>
          <a:xfrm>
            <a:off x="814325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6</a:t>
            </a:r>
          </a:p>
        </p:txBody>
      </p:sp>
      <p:sp>
        <p:nvSpPr>
          <p:cNvPr id="19" name="Rectangle 18"/>
          <p:cNvSpPr/>
          <p:nvPr/>
        </p:nvSpPr>
        <p:spPr>
          <a:xfrm>
            <a:off x="867653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1</a:t>
            </a:r>
          </a:p>
        </p:txBody>
      </p:sp>
      <p:sp>
        <p:nvSpPr>
          <p:cNvPr id="20" name="Rectangle 19"/>
          <p:cNvSpPr/>
          <p:nvPr/>
        </p:nvSpPr>
        <p:spPr>
          <a:xfrm>
            <a:off x="2277174" y="3178641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0</a:t>
            </a:r>
          </a:p>
        </p:txBody>
      </p:sp>
      <p:sp>
        <p:nvSpPr>
          <p:cNvPr id="21" name="Rectangle 20"/>
          <p:cNvSpPr/>
          <p:nvPr/>
        </p:nvSpPr>
        <p:spPr>
          <a:xfrm>
            <a:off x="2810454" y="3178641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1</a:t>
            </a:r>
          </a:p>
        </p:txBody>
      </p:sp>
      <p:sp>
        <p:nvSpPr>
          <p:cNvPr id="22" name="Rectangle 21"/>
          <p:cNvSpPr/>
          <p:nvPr/>
        </p:nvSpPr>
        <p:spPr>
          <a:xfrm>
            <a:off x="3343734" y="3178641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2</a:t>
            </a:r>
          </a:p>
        </p:txBody>
      </p:sp>
      <p:sp>
        <p:nvSpPr>
          <p:cNvPr id="23" name="Rectangle 22"/>
          <p:cNvSpPr/>
          <p:nvPr/>
        </p:nvSpPr>
        <p:spPr>
          <a:xfrm>
            <a:off x="3877014" y="3178641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3</a:t>
            </a:r>
          </a:p>
        </p:txBody>
      </p:sp>
      <p:sp>
        <p:nvSpPr>
          <p:cNvPr id="24" name="Rectangle 23"/>
          <p:cNvSpPr/>
          <p:nvPr/>
        </p:nvSpPr>
        <p:spPr>
          <a:xfrm>
            <a:off x="4410294" y="3178641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4</a:t>
            </a:r>
          </a:p>
        </p:txBody>
      </p:sp>
      <p:sp>
        <p:nvSpPr>
          <p:cNvPr id="25" name="Rectangle 24"/>
          <p:cNvSpPr/>
          <p:nvPr/>
        </p:nvSpPr>
        <p:spPr>
          <a:xfrm>
            <a:off x="4943574" y="3178641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5</a:t>
            </a:r>
          </a:p>
        </p:txBody>
      </p:sp>
      <p:sp>
        <p:nvSpPr>
          <p:cNvPr id="26" name="Rectangle 25"/>
          <p:cNvSpPr/>
          <p:nvPr/>
        </p:nvSpPr>
        <p:spPr>
          <a:xfrm>
            <a:off x="5476854" y="3178641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6</a:t>
            </a:r>
          </a:p>
        </p:txBody>
      </p:sp>
      <p:sp>
        <p:nvSpPr>
          <p:cNvPr id="27" name="Rectangle 26"/>
          <p:cNvSpPr/>
          <p:nvPr/>
        </p:nvSpPr>
        <p:spPr>
          <a:xfrm>
            <a:off x="6010134" y="3178641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7</a:t>
            </a:r>
          </a:p>
        </p:txBody>
      </p:sp>
      <p:sp>
        <p:nvSpPr>
          <p:cNvPr id="28" name="Rectangle 27"/>
          <p:cNvSpPr/>
          <p:nvPr/>
        </p:nvSpPr>
        <p:spPr>
          <a:xfrm>
            <a:off x="6543414" y="3178641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8</a:t>
            </a:r>
          </a:p>
        </p:txBody>
      </p:sp>
      <p:sp>
        <p:nvSpPr>
          <p:cNvPr id="29" name="Rectangle 28"/>
          <p:cNvSpPr/>
          <p:nvPr/>
        </p:nvSpPr>
        <p:spPr>
          <a:xfrm>
            <a:off x="7076694" y="3178641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9</a:t>
            </a:r>
          </a:p>
        </p:txBody>
      </p:sp>
      <p:sp>
        <p:nvSpPr>
          <p:cNvPr id="30" name="Rectangle 29"/>
          <p:cNvSpPr/>
          <p:nvPr/>
        </p:nvSpPr>
        <p:spPr>
          <a:xfrm>
            <a:off x="2277174" y="3745311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2</a:t>
            </a:r>
          </a:p>
        </p:txBody>
      </p:sp>
      <p:sp>
        <p:nvSpPr>
          <p:cNvPr id="31" name="Rectangle 30"/>
          <p:cNvSpPr/>
          <p:nvPr/>
        </p:nvSpPr>
        <p:spPr>
          <a:xfrm>
            <a:off x="2810454" y="3745311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4</a:t>
            </a:r>
          </a:p>
        </p:txBody>
      </p:sp>
      <p:sp>
        <p:nvSpPr>
          <p:cNvPr id="32" name="Rectangle 31"/>
          <p:cNvSpPr/>
          <p:nvPr/>
        </p:nvSpPr>
        <p:spPr>
          <a:xfrm>
            <a:off x="3343734" y="3745311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2</a:t>
            </a:r>
          </a:p>
        </p:txBody>
      </p:sp>
      <p:sp>
        <p:nvSpPr>
          <p:cNvPr id="33" name="Rectangle 32"/>
          <p:cNvSpPr/>
          <p:nvPr/>
        </p:nvSpPr>
        <p:spPr>
          <a:xfrm>
            <a:off x="3877014" y="3745311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1</a:t>
            </a:r>
          </a:p>
        </p:txBody>
      </p:sp>
      <p:sp>
        <p:nvSpPr>
          <p:cNvPr id="34" name="Rectangle 33"/>
          <p:cNvSpPr/>
          <p:nvPr/>
        </p:nvSpPr>
        <p:spPr>
          <a:xfrm>
            <a:off x="4410294" y="3745311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0</a:t>
            </a:r>
          </a:p>
        </p:txBody>
      </p:sp>
      <p:sp>
        <p:nvSpPr>
          <p:cNvPr id="35" name="Rectangle 34"/>
          <p:cNvSpPr/>
          <p:nvPr/>
        </p:nvSpPr>
        <p:spPr>
          <a:xfrm>
            <a:off x="4943574" y="3745311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3</a:t>
            </a:r>
          </a:p>
        </p:txBody>
      </p:sp>
      <p:sp>
        <p:nvSpPr>
          <p:cNvPr id="36" name="Rectangle 35"/>
          <p:cNvSpPr/>
          <p:nvPr/>
        </p:nvSpPr>
        <p:spPr>
          <a:xfrm>
            <a:off x="5476854" y="3745311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1</a:t>
            </a:r>
          </a:p>
        </p:txBody>
      </p:sp>
      <p:sp>
        <p:nvSpPr>
          <p:cNvPr id="37" name="Rectangle 36"/>
          <p:cNvSpPr/>
          <p:nvPr/>
        </p:nvSpPr>
        <p:spPr>
          <a:xfrm>
            <a:off x="6010134" y="3745311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0</a:t>
            </a:r>
          </a:p>
        </p:txBody>
      </p:sp>
      <p:sp>
        <p:nvSpPr>
          <p:cNvPr id="38" name="Rectangle 37"/>
          <p:cNvSpPr/>
          <p:nvPr/>
        </p:nvSpPr>
        <p:spPr>
          <a:xfrm>
            <a:off x="6543414" y="3745311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2</a:t>
            </a:r>
          </a:p>
        </p:txBody>
      </p:sp>
      <p:sp>
        <p:nvSpPr>
          <p:cNvPr id="39" name="Rectangle 38"/>
          <p:cNvSpPr/>
          <p:nvPr/>
        </p:nvSpPr>
        <p:spPr>
          <a:xfrm>
            <a:off x="7076694" y="3745311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1</a:t>
            </a:r>
          </a:p>
        </p:txBody>
      </p:sp>
      <p:sp>
        <p:nvSpPr>
          <p:cNvPr id="58" name="Rectangle 57"/>
          <p:cNvSpPr/>
          <p:nvPr/>
        </p:nvSpPr>
        <p:spPr>
          <a:xfrm>
            <a:off x="67733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0</a:t>
            </a:r>
          </a:p>
        </p:txBody>
      </p:sp>
      <p:sp>
        <p:nvSpPr>
          <p:cNvPr id="59" name="Rectangle 58"/>
          <p:cNvSpPr/>
          <p:nvPr/>
        </p:nvSpPr>
        <p:spPr>
          <a:xfrm>
            <a:off x="121061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0</a:t>
            </a:r>
          </a:p>
        </p:txBody>
      </p:sp>
      <p:sp>
        <p:nvSpPr>
          <p:cNvPr id="60" name="Rectangle 59"/>
          <p:cNvSpPr/>
          <p:nvPr/>
        </p:nvSpPr>
        <p:spPr>
          <a:xfrm>
            <a:off x="174389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1</a:t>
            </a:r>
          </a:p>
        </p:txBody>
      </p:sp>
      <p:sp>
        <p:nvSpPr>
          <p:cNvPr id="61" name="Rectangle 60"/>
          <p:cNvSpPr/>
          <p:nvPr/>
        </p:nvSpPr>
        <p:spPr>
          <a:xfrm>
            <a:off x="227717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1</a:t>
            </a:r>
          </a:p>
        </p:txBody>
      </p:sp>
      <p:sp>
        <p:nvSpPr>
          <p:cNvPr id="62" name="Rectangle 61"/>
          <p:cNvSpPr/>
          <p:nvPr/>
        </p:nvSpPr>
        <p:spPr>
          <a:xfrm>
            <a:off x="281045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1</a:t>
            </a:r>
          </a:p>
        </p:txBody>
      </p:sp>
      <p:sp>
        <p:nvSpPr>
          <p:cNvPr id="63" name="Rectangle 62"/>
          <p:cNvSpPr/>
          <p:nvPr/>
        </p:nvSpPr>
        <p:spPr>
          <a:xfrm>
            <a:off x="334373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1</a:t>
            </a:r>
          </a:p>
        </p:txBody>
      </p:sp>
      <p:sp>
        <p:nvSpPr>
          <p:cNvPr id="64" name="Rectangle 63"/>
          <p:cNvSpPr/>
          <p:nvPr/>
        </p:nvSpPr>
        <p:spPr>
          <a:xfrm>
            <a:off x="387701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2</a:t>
            </a:r>
          </a:p>
        </p:txBody>
      </p:sp>
      <p:sp>
        <p:nvSpPr>
          <p:cNvPr id="65" name="Rectangle 64"/>
          <p:cNvSpPr/>
          <p:nvPr/>
        </p:nvSpPr>
        <p:spPr>
          <a:xfrm>
            <a:off x="441029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2</a:t>
            </a:r>
          </a:p>
        </p:txBody>
      </p:sp>
      <p:sp>
        <p:nvSpPr>
          <p:cNvPr id="66" name="Rectangle 65"/>
          <p:cNvSpPr/>
          <p:nvPr/>
        </p:nvSpPr>
        <p:spPr>
          <a:xfrm>
            <a:off x="494357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3</a:t>
            </a:r>
          </a:p>
        </p:txBody>
      </p:sp>
      <p:sp>
        <p:nvSpPr>
          <p:cNvPr id="67" name="Rectangle 66"/>
          <p:cNvSpPr/>
          <p:nvPr/>
        </p:nvSpPr>
        <p:spPr>
          <a:xfrm>
            <a:off x="547685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5</a:t>
            </a:r>
          </a:p>
        </p:txBody>
      </p:sp>
      <p:sp>
        <p:nvSpPr>
          <p:cNvPr id="68" name="Rectangle 67"/>
          <p:cNvSpPr/>
          <p:nvPr/>
        </p:nvSpPr>
        <p:spPr>
          <a:xfrm>
            <a:off x="601013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5</a:t>
            </a:r>
          </a:p>
        </p:txBody>
      </p:sp>
      <p:sp>
        <p:nvSpPr>
          <p:cNvPr id="69" name="Rectangle 68"/>
          <p:cNvSpPr/>
          <p:nvPr/>
        </p:nvSpPr>
        <p:spPr>
          <a:xfrm>
            <a:off x="654341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5</a:t>
            </a:r>
          </a:p>
        </p:txBody>
      </p:sp>
      <p:sp>
        <p:nvSpPr>
          <p:cNvPr id="70" name="Rectangle 69"/>
          <p:cNvSpPr/>
          <p:nvPr/>
        </p:nvSpPr>
        <p:spPr>
          <a:xfrm>
            <a:off x="707669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6</a:t>
            </a:r>
          </a:p>
        </p:txBody>
      </p:sp>
      <p:sp>
        <p:nvSpPr>
          <p:cNvPr id="71" name="Rectangle 70"/>
          <p:cNvSpPr/>
          <p:nvPr/>
        </p:nvSpPr>
        <p:spPr>
          <a:xfrm>
            <a:off x="760997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2" name="Rectangle 71"/>
          <p:cNvSpPr/>
          <p:nvPr/>
        </p:nvSpPr>
        <p:spPr>
          <a:xfrm>
            <a:off x="814325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3" name="Rectangle 72"/>
          <p:cNvSpPr/>
          <p:nvPr/>
        </p:nvSpPr>
        <p:spPr>
          <a:xfrm>
            <a:off x="867653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5" name="Double Bracket 54"/>
          <p:cNvSpPr/>
          <p:nvPr/>
        </p:nvSpPr>
        <p:spPr>
          <a:xfrm>
            <a:off x="6011428" y="3070062"/>
            <a:ext cx="533280" cy="1350498"/>
          </a:xfrm>
          <a:prstGeom prst="bracketPair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TextBox 45"/>
          <p:cNvSpPr txBox="1"/>
          <p:nvPr/>
        </p:nvSpPr>
        <p:spPr>
          <a:xfrm>
            <a:off x="7475360" y="6056349"/>
            <a:ext cx="2666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rgbClr val="90C226"/>
                </a:solidFill>
              </a:rPr>
              <a:t>0</a:t>
            </a:r>
          </a:p>
        </p:txBody>
      </p:sp>
      <p:cxnSp>
        <p:nvCxnSpPr>
          <p:cNvPr id="41" name="Elbow Connector 40"/>
          <p:cNvCxnSpPr>
            <a:stCxn id="55" idx="3"/>
          </p:cNvCxnSpPr>
          <p:nvPr/>
        </p:nvCxnSpPr>
        <p:spPr>
          <a:xfrm>
            <a:off x="6544708" y="3745311"/>
            <a:ext cx="1063972" cy="1538881"/>
          </a:xfrm>
          <a:prstGeom prst="bentConnector2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4" name="TextBox 73"/>
          <p:cNvSpPr txBox="1"/>
          <p:nvPr/>
        </p:nvSpPr>
        <p:spPr>
          <a:xfrm>
            <a:off x="7609974" y="3296419"/>
            <a:ext cx="159984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Iteration: </a:t>
            </a:r>
            <a:r>
              <a:rPr lang="en-US" b="1" dirty="0"/>
              <a:t>24</a:t>
            </a:r>
          </a:p>
          <a:p>
            <a:r>
              <a:rPr lang="en-US" dirty="0"/>
              <a:t>Index:</a:t>
            </a:r>
            <a:r>
              <a:rPr lang="en-US" b="1" dirty="0"/>
              <a:t> 8</a:t>
            </a:r>
          </a:p>
          <a:p>
            <a:r>
              <a:rPr lang="en-US" dirty="0"/>
              <a:t>Current:</a:t>
            </a:r>
            <a:r>
              <a:rPr lang="en-US" b="1" dirty="0"/>
              <a:t> 7</a:t>
            </a:r>
          </a:p>
        </p:txBody>
      </p:sp>
    </p:spTree>
    <p:extLst>
      <p:ext uri="{BB962C8B-B14F-4D97-AF65-F5344CB8AC3E}">
        <p14:creationId xmlns:p14="http://schemas.microsoft.com/office/powerpoint/2010/main" val="620921552"/>
      </p:ext>
    </p:extLst>
  </p:cSld>
  <p:clrMapOvr>
    <a:masterClrMapping/>
  </p:clrMapOvr>
  <p:transition spd="slow">
    <p:push dir="u"/>
  </p:transition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223233"/>
            <a:ext cx="8596668" cy="1550989"/>
          </a:xfrm>
        </p:spPr>
        <p:txBody>
          <a:bodyPr>
            <a:normAutofit/>
          </a:bodyPr>
          <a:lstStyle/>
          <a:p>
            <a:r>
              <a:rPr lang="en-US" sz="5400" dirty="0"/>
              <a:t>Counting Sort</a:t>
            </a:r>
            <a:endParaRPr lang="ru-RU" sz="5400" dirty="0"/>
          </a:p>
        </p:txBody>
      </p:sp>
      <p:sp>
        <p:nvSpPr>
          <p:cNvPr id="3" name="Rectangle 2"/>
          <p:cNvSpPr/>
          <p:nvPr/>
        </p:nvSpPr>
        <p:spPr>
          <a:xfrm>
            <a:off x="67733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1</a:t>
            </a:r>
          </a:p>
        </p:txBody>
      </p:sp>
      <p:sp>
        <p:nvSpPr>
          <p:cNvPr id="5" name="Rectangle 4"/>
          <p:cNvSpPr/>
          <p:nvPr/>
        </p:nvSpPr>
        <p:spPr>
          <a:xfrm>
            <a:off x="121061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5</a:t>
            </a:r>
          </a:p>
        </p:txBody>
      </p:sp>
      <p:sp>
        <p:nvSpPr>
          <p:cNvPr id="6" name="Rectangle 5"/>
          <p:cNvSpPr/>
          <p:nvPr/>
        </p:nvSpPr>
        <p:spPr>
          <a:xfrm>
            <a:off x="174389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2</a:t>
            </a:r>
          </a:p>
        </p:txBody>
      </p:sp>
      <p:sp>
        <p:nvSpPr>
          <p:cNvPr id="7" name="Rectangle 6"/>
          <p:cNvSpPr/>
          <p:nvPr/>
        </p:nvSpPr>
        <p:spPr>
          <a:xfrm>
            <a:off x="227717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8</a:t>
            </a:r>
          </a:p>
        </p:txBody>
      </p:sp>
      <p:sp>
        <p:nvSpPr>
          <p:cNvPr id="8" name="Rectangle 7"/>
          <p:cNvSpPr/>
          <p:nvPr/>
        </p:nvSpPr>
        <p:spPr>
          <a:xfrm>
            <a:off x="281045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0</a:t>
            </a:r>
          </a:p>
        </p:txBody>
      </p:sp>
      <p:sp>
        <p:nvSpPr>
          <p:cNvPr id="9" name="Rectangle 8"/>
          <p:cNvSpPr/>
          <p:nvPr/>
        </p:nvSpPr>
        <p:spPr>
          <a:xfrm>
            <a:off x="334373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1</a:t>
            </a:r>
          </a:p>
        </p:txBody>
      </p:sp>
      <p:sp>
        <p:nvSpPr>
          <p:cNvPr id="10" name="Rectangle 9"/>
          <p:cNvSpPr/>
          <p:nvPr/>
        </p:nvSpPr>
        <p:spPr>
          <a:xfrm>
            <a:off x="387701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1</a:t>
            </a:r>
          </a:p>
        </p:txBody>
      </p:sp>
      <p:sp>
        <p:nvSpPr>
          <p:cNvPr id="11" name="Rectangle 10"/>
          <p:cNvSpPr/>
          <p:nvPr/>
        </p:nvSpPr>
        <p:spPr>
          <a:xfrm>
            <a:off x="441029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3</a:t>
            </a:r>
          </a:p>
        </p:txBody>
      </p:sp>
      <p:sp>
        <p:nvSpPr>
          <p:cNvPr id="12" name="Rectangle 11"/>
          <p:cNvSpPr/>
          <p:nvPr/>
        </p:nvSpPr>
        <p:spPr>
          <a:xfrm>
            <a:off x="494357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8</a:t>
            </a:r>
          </a:p>
        </p:txBody>
      </p:sp>
      <p:sp>
        <p:nvSpPr>
          <p:cNvPr id="13" name="Rectangle 12"/>
          <p:cNvSpPr/>
          <p:nvPr/>
        </p:nvSpPr>
        <p:spPr>
          <a:xfrm>
            <a:off x="547685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0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01013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2</a:t>
            </a:r>
          </a:p>
        </p:txBody>
      </p:sp>
      <p:sp>
        <p:nvSpPr>
          <p:cNvPr id="15" name="Rectangle 14"/>
          <p:cNvSpPr/>
          <p:nvPr/>
        </p:nvSpPr>
        <p:spPr>
          <a:xfrm>
            <a:off x="654341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9</a:t>
            </a:r>
          </a:p>
        </p:txBody>
      </p:sp>
      <p:sp>
        <p:nvSpPr>
          <p:cNvPr id="16" name="Rectangle 15"/>
          <p:cNvSpPr/>
          <p:nvPr/>
        </p:nvSpPr>
        <p:spPr>
          <a:xfrm>
            <a:off x="707669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5</a:t>
            </a:r>
          </a:p>
        </p:txBody>
      </p:sp>
      <p:sp>
        <p:nvSpPr>
          <p:cNvPr id="17" name="Rectangle 16"/>
          <p:cNvSpPr/>
          <p:nvPr/>
        </p:nvSpPr>
        <p:spPr>
          <a:xfrm>
            <a:off x="760997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5</a:t>
            </a:r>
          </a:p>
        </p:txBody>
      </p:sp>
      <p:sp>
        <p:nvSpPr>
          <p:cNvPr id="18" name="Rectangle 17"/>
          <p:cNvSpPr/>
          <p:nvPr/>
        </p:nvSpPr>
        <p:spPr>
          <a:xfrm>
            <a:off x="814325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6</a:t>
            </a:r>
          </a:p>
        </p:txBody>
      </p:sp>
      <p:sp>
        <p:nvSpPr>
          <p:cNvPr id="19" name="Rectangle 18"/>
          <p:cNvSpPr/>
          <p:nvPr/>
        </p:nvSpPr>
        <p:spPr>
          <a:xfrm>
            <a:off x="867653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1</a:t>
            </a:r>
          </a:p>
        </p:txBody>
      </p:sp>
      <p:sp>
        <p:nvSpPr>
          <p:cNvPr id="20" name="Rectangle 19"/>
          <p:cNvSpPr/>
          <p:nvPr/>
        </p:nvSpPr>
        <p:spPr>
          <a:xfrm>
            <a:off x="2277174" y="3178641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0</a:t>
            </a:r>
          </a:p>
        </p:txBody>
      </p:sp>
      <p:sp>
        <p:nvSpPr>
          <p:cNvPr id="21" name="Rectangle 20"/>
          <p:cNvSpPr/>
          <p:nvPr/>
        </p:nvSpPr>
        <p:spPr>
          <a:xfrm>
            <a:off x="2810454" y="3178641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1</a:t>
            </a:r>
          </a:p>
        </p:txBody>
      </p:sp>
      <p:sp>
        <p:nvSpPr>
          <p:cNvPr id="22" name="Rectangle 21"/>
          <p:cNvSpPr/>
          <p:nvPr/>
        </p:nvSpPr>
        <p:spPr>
          <a:xfrm>
            <a:off x="3343734" y="3178641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2</a:t>
            </a:r>
          </a:p>
        </p:txBody>
      </p:sp>
      <p:sp>
        <p:nvSpPr>
          <p:cNvPr id="23" name="Rectangle 22"/>
          <p:cNvSpPr/>
          <p:nvPr/>
        </p:nvSpPr>
        <p:spPr>
          <a:xfrm>
            <a:off x="3877014" y="3178641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3</a:t>
            </a:r>
          </a:p>
        </p:txBody>
      </p:sp>
      <p:sp>
        <p:nvSpPr>
          <p:cNvPr id="24" name="Rectangle 23"/>
          <p:cNvSpPr/>
          <p:nvPr/>
        </p:nvSpPr>
        <p:spPr>
          <a:xfrm>
            <a:off x="4410294" y="3178641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4</a:t>
            </a:r>
          </a:p>
        </p:txBody>
      </p:sp>
      <p:sp>
        <p:nvSpPr>
          <p:cNvPr id="25" name="Rectangle 24"/>
          <p:cNvSpPr/>
          <p:nvPr/>
        </p:nvSpPr>
        <p:spPr>
          <a:xfrm>
            <a:off x="4943574" y="3178641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5</a:t>
            </a:r>
          </a:p>
        </p:txBody>
      </p:sp>
      <p:sp>
        <p:nvSpPr>
          <p:cNvPr id="26" name="Rectangle 25"/>
          <p:cNvSpPr/>
          <p:nvPr/>
        </p:nvSpPr>
        <p:spPr>
          <a:xfrm>
            <a:off x="5476854" y="3178641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6</a:t>
            </a:r>
          </a:p>
        </p:txBody>
      </p:sp>
      <p:sp>
        <p:nvSpPr>
          <p:cNvPr id="27" name="Rectangle 26"/>
          <p:cNvSpPr/>
          <p:nvPr/>
        </p:nvSpPr>
        <p:spPr>
          <a:xfrm>
            <a:off x="6010134" y="3178641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7</a:t>
            </a:r>
          </a:p>
        </p:txBody>
      </p:sp>
      <p:sp>
        <p:nvSpPr>
          <p:cNvPr id="28" name="Rectangle 27"/>
          <p:cNvSpPr/>
          <p:nvPr/>
        </p:nvSpPr>
        <p:spPr>
          <a:xfrm>
            <a:off x="6543414" y="3178641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8</a:t>
            </a:r>
          </a:p>
        </p:txBody>
      </p:sp>
      <p:sp>
        <p:nvSpPr>
          <p:cNvPr id="29" name="Rectangle 28"/>
          <p:cNvSpPr/>
          <p:nvPr/>
        </p:nvSpPr>
        <p:spPr>
          <a:xfrm>
            <a:off x="7076694" y="3178641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9</a:t>
            </a:r>
          </a:p>
        </p:txBody>
      </p:sp>
      <p:sp>
        <p:nvSpPr>
          <p:cNvPr id="30" name="Rectangle 29"/>
          <p:cNvSpPr/>
          <p:nvPr/>
        </p:nvSpPr>
        <p:spPr>
          <a:xfrm>
            <a:off x="2277174" y="3745311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2</a:t>
            </a:r>
          </a:p>
        </p:txBody>
      </p:sp>
      <p:sp>
        <p:nvSpPr>
          <p:cNvPr id="31" name="Rectangle 30"/>
          <p:cNvSpPr/>
          <p:nvPr/>
        </p:nvSpPr>
        <p:spPr>
          <a:xfrm>
            <a:off x="2810454" y="3745311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4</a:t>
            </a:r>
          </a:p>
        </p:txBody>
      </p:sp>
      <p:sp>
        <p:nvSpPr>
          <p:cNvPr id="32" name="Rectangle 31"/>
          <p:cNvSpPr/>
          <p:nvPr/>
        </p:nvSpPr>
        <p:spPr>
          <a:xfrm>
            <a:off x="3343734" y="3745311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2</a:t>
            </a:r>
          </a:p>
        </p:txBody>
      </p:sp>
      <p:sp>
        <p:nvSpPr>
          <p:cNvPr id="33" name="Rectangle 32"/>
          <p:cNvSpPr/>
          <p:nvPr/>
        </p:nvSpPr>
        <p:spPr>
          <a:xfrm>
            <a:off x="3877014" y="3745311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1</a:t>
            </a:r>
          </a:p>
        </p:txBody>
      </p:sp>
      <p:sp>
        <p:nvSpPr>
          <p:cNvPr id="34" name="Rectangle 33"/>
          <p:cNvSpPr/>
          <p:nvPr/>
        </p:nvSpPr>
        <p:spPr>
          <a:xfrm>
            <a:off x="4410294" y="3745311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0</a:t>
            </a:r>
          </a:p>
        </p:txBody>
      </p:sp>
      <p:sp>
        <p:nvSpPr>
          <p:cNvPr id="35" name="Rectangle 34"/>
          <p:cNvSpPr/>
          <p:nvPr/>
        </p:nvSpPr>
        <p:spPr>
          <a:xfrm>
            <a:off x="4943574" y="3745311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3</a:t>
            </a:r>
          </a:p>
        </p:txBody>
      </p:sp>
      <p:sp>
        <p:nvSpPr>
          <p:cNvPr id="36" name="Rectangle 35"/>
          <p:cNvSpPr/>
          <p:nvPr/>
        </p:nvSpPr>
        <p:spPr>
          <a:xfrm>
            <a:off x="5476854" y="3745311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1</a:t>
            </a:r>
          </a:p>
        </p:txBody>
      </p:sp>
      <p:sp>
        <p:nvSpPr>
          <p:cNvPr id="37" name="Rectangle 36"/>
          <p:cNvSpPr/>
          <p:nvPr/>
        </p:nvSpPr>
        <p:spPr>
          <a:xfrm>
            <a:off x="6010134" y="3745311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0</a:t>
            </a:r>
          </a:p>
        </p:txBody>
      </p:sp>
      <p:sp>
        <p:nvSpPr>
          <p:cNvPr id="38" name="Rectangle 37"/>
          <p:cNvSpPr/>
          <p:nvPr/>
        </p:nvSpPr>
        <p:spPr>
          <a:xfrm>
            <a:off x="6543414" y="3745311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2</a:t>
            </a:r>
          </a:p>
        </p:txBody>
      </p:sp>
      <p:sp>
        <p:nvSpPr>
          <p:cNvPr id="39" name="Rectangle 38"/>
          <p:cNvSpPr/>
          <p:nvPr/>
        </p:nvSpPr>
        <p:spPr>
          <a:xfrm>
            <a:off x="7076694" y="3745311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1</a:t>
            </a:r>
          </a:p>
        </p:txBody>
      </p:sp>
      <p:sp>
        <p:nvSpPr>
          <p:cNvPr id="58" name="Rectangle 57"/>
          <p:cNvSpPr/>
          <p:nvPr/>
        </p:nvSpPr>
        <p:spPr>
          <a:xfrm>
            <a:off x="67733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0</a:t>
            </a:r>
          </a:p>
        </p:txBody>
      </p:sp>
      <p:sp>
        <p:nvSpPr>
          <p:cNvPr id="59" name="Rectangle 58"/>
          <p:cNvSpPr/>
          <p:nvPr/>
        </p:nvSpPr>
        <p:spPr>
          <a:xfrm>
            <a:off x="121061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0</a:t>
            </a:r>
          </a:p>
        </p:txBody>
      </p:sp>
      <p:sp>
        <p:nvSpPr>
          <p:cNvPr id="60" name="Rectangle 59"/>
          <p:cNvSpPr/>
          <p:nvPr/>
        </p:nvSpPr>
        <p:spPr>
          <a:xfrm>
            <a:off x="174389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1</a:t>
            </a:r>
          </a:p>
        </p:txBody>
      </p:sp>
      <p:sp>
        <p:nvSpPr>
          <p:cNvPr id="61" name="Rectangle 60"/>
          <p:cNvSpPr/>
          <p:nvPr/>
        </p:nvSpPr>
        <p:spPr>
          <a:xfrm>
            <a:off x="227717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1</a:t>
            </a:r>
          </a:p>
        </p:txBody>
      </p:sp>
      <p:sp>
        <p:nvSpPr>
          <p:cNvPr id="62" name="Rectangle 61"/>
          <p:cNvSpPr/>
          <p:nvPr/>
        </p:nvSpPr>
        <p:spPr>
          <a:xfrm>
            <a:off x="281045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1</a:t>
            </a:r>
          </a:p>
        </p:txBody>
      </p:sp>
      <p:sp>
        <p:nvSpPr>
          <p:cNvPr id="63" name="Rectangle 62"/>
          <p:cNvSpPr/>
          <p:nvPr/>
        </p:nvSpPr>
        <p:spPr>
          <a:xfrm>
            <a:off x="334373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1</a:t>
            </a:r>
          </a:p>
        </p:txBody>
      </p:sp>
      <p:sp>
        <p:nvSpPr>
          <p:cNvPr id="64" name="Rectangle 63"/>
          <p:cNvSpPr/>
          <p:nvPr/>
        </p:nvSpPr>
        <p:spPr>
          <a:xfrm>
            <a:off x="387701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2</a:t>
            </a:r>
          </a:p>
        </p:txBody>
      </p:sp>
      <p:sp>
        <p:nvSpPr>
          <p:cNvPr id="65" name="Rectangle 64"/>
          <p:cNvSpPr/>
          <p:nvPr/>
        </p:nvSpPr>
        <p:spPr>
          <a:xfrm>
            <a:off x="441029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2</a:t>
            </a:r>
          </a:p>
        </p:txBody>
      </p:sp>
      <p:sp>
        <p:nvSpPr>
          <p:cNvPr id="66" name="Rectangle 65"/>
          <p:cNvSpPr/>
          <p:nvPr/>
        </p:nvSpPr>
        <p:spPr>
          <a:xfrm>
            <a:off x="494357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3</a:t>
            </a:r>
          </a:p>
        </p:txBody>
      </p:sp>
      <p:sp>
        <p:nvSpPr>
          <p:cNvPr id="67" name="Rectangle 66"/>
          <p:cNvSpPr/>
          <p:nvPr/>
        </p:nvSpPr>
        <p:spPr>
          <a:xfrm>
            <a:off x="547685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5</a:t>
            </a:r>
          </a:p>
        </p:txBody>
      </p:sp>
      <p:sp>
        <p:nvSpPr>
          <p:cNvPr id="68" name="Rectangle 67"/>
          <p:cNvSpPr/>
          <p:nvPr/>
        </p:nvSpPr>
        <p:spPr>
          <a:xfrm>
            <a:off x="601013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5</a:t>
            </a:r>
          </a:p>
        </p:txBody>
      </p:sp>
      <p:sp>
        <p:nvSpPr>
          <p:cNvPr id="69" name="Rectangle 68"/>
          <p:cNvSpPr/>
          <p:nvPr/>
        </p:nvSpPr>
        <p:spPr>
          <a:xfrm>
            <a:off x="654341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5</a:t>
            </a:r>
          </a:p>
        </p:txBody>
      </p:sp>
      <p:sp>
        <p:nvSpPr>
          <p:cNvPr id="70" name="Rectangle 69"/>
          <p:cNvSpPr/>
          <p:nvPr/>
        </p:nvSpPr>
        <p:spPr>
          <a:xfrm>
            <a:off x="707669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6</a:t>
            </a:r>
          </a:p>
        </p:txBody>
      </p:sp>
      <p:sp>
        <p:nvSpPr>
          <p:cNvPr id="71" name="Rectangle 70"/>
          <p:cNvSpPr/>
          <p:nvPr/>
        </p:nvSpPr>
        <p:spPr>
          <a:xfrm>
            <a:off x="760997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8</a:t>
            </a:r>
          </a:p>
        </p:txBody>
      </p:sp>
      <p:sp>
        <p:nvSpPr>
          <p:cNvPr id="72" name="Rectangle 71"/>
          <p:cNvSpPr/>
          <p:nvPr/>
        </p:nvSpPr>
        <p:spPr>
          <a:xfrm>
            <a:off x="814325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8</a:t>
            </a:r>
          </a:p>
        </p:txBody>
      </p:sp>
      <p:sp>
        <p:nvSpPr>
          <p:cNvPr id="73" name="Rectangle 72"/>
          <p:cNvSpPr/>
          <p:nvPr/>
        </p:nvSpPr>
        <p:spPr>
          <a:xfrm>
            <a:off x="867653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5" name="Double Bracket 54"/>
          <p:cNvSpPr/>
          <p:nvPr/>
        </p:nvSpPr>
        <p:spPr>
          <a:xfrm>
            <a:off x="6543412" y="3070062"/>
            <a:ext cx="533280" cy="1350498"/>
          </a:xfrm>
          <a:prstGeom prst="bracketPair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Left Brace 3"/>
          <p:cNvSpPr/>
          <p:nvPr/>
        </p:nvSpPr>
        <p:spPr>
          <a:xfrm rot="5400000">
            <a:off x="7938574" y="4523385"/>
            <a:ext cx="409359" cy="1066559"/>
          </a:xfrm>
          <a:prstGeom prst="leftBrace">
            <a:avLst>
              <a:gd name="adj1" fmla="val 49571"/>
              <a:gd name="adj2" fmla="val 50000"/>
            </a:avLst>
          </a:prstGeom>
          <a:noFill/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" name="Left Brace 73"/>
          <p:cNvSpPr/>
          <p:nvPr/>
        </p:nvSpPr>
        <p:spPr>
          <a:xfrm rot="5400000" flipH="1">
            <a:off x="7938574" y="5553993"/>
            <a:ext cx="409359" cy="1066559"/>
          </a:xfrm>
          <a:prstGeom prst="leftBrace">
            <a:avLst>
              <a:gd name="adj1" fmla="val 49571"/>
              <a:gd name="adj2" fmla="val 50000"/>
            </a:avLst>
          </a:prstGeom>
          <a:noFill/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TextBox 45"/>
          <p:cNvSpPr txBox="1"/>
          <p:nvPr/>
        </p:nvSpPr>
        <p:spPr>
          <a:xfrm>
            <a:off x="8021012" y="6291952"/>
            <a:ext cx="24448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rgbClr val="90C226"/>
                </a:solidFill>
              </a:rPr>
              <a:t>2</a:t>
            </a:r>
          </a:p>
        </p:txBody>
      </p:sp>
      <p:cxnSp>
        <p:nvCxnSpPr>
          <p:cNvPr id="41" name="Elbow Connector 40"/>
          <p:cNvCxnSpPr>
            <a:stCxn id="55" idx="3"/>
            <a:endCxn id="4" idx="1"/>
          </p:cNvCxnSpPr>
          <p:nvPr/>
        </p:nvCxnSpPr>
        <p:spPr>
          <a:xfrm>
            <a:off x="7076692" y="3745311"/>
            <a:ext cx="1066561" cy="1106674"/>
          </a:xfrm>
          <a:prstGeom prst="bentConnector2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TextBox 74"/>
          <p:cNvSpPr txBox="1"/>
          <p:nvPr/>
        </p:nvSpPr>
        <p:spPr>
          <a:xfrm>
            <a:off x="8160710" y="3283646"/>
            <a:ext cx="159984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Iteration: </a:t>
            </a:r>
            <a:r>
              <a:rPr lang="en-US" b="1" dirty="0"/>
              <a:t>25</a:t>
            </a:r>
          </a:p>
          <a:p>
            <a:r>
              <a:rPr lang="en-US" dirty="0"/>
              <a:t>Index:</a:t>
            </a:r>
            <a:r>
              <a:rPr lang="en-US" b="1" dirty="0"/>
              <a:t> 9</a:t>
            </a:r>
          </a:p>
          <a:p>
            <a:r>
              <a:rPr lang="en-US" dirty="0"/>
              <a:t>Current:</a:t>
            </a:r>
            <a:r>
              <a:rPr lang="en-US" b="1" dirty="0"/>
              <a:t> 8</a:t>
            </a:r>
          </a:p>
        </p:txBody>
      </p:sp>
    </p:spTree>
    <p:extLst>
      <p:ext uri="{BB962C8B-B14F-4D97-AF65-F5344CB8AC3E}">
        <p14:creationId xmlns:p14="http://schemas.microsoft.com/office/powerpoint/2010/main" val="1795184270"/>
      </p:ext>
    </p:extLst>
  </p:cSld>
  <p:clrMapOvr>
    <a:masterClrMapping/>
  </p:clrMapOvr>
  <p:transition spd="slow">
    <p:push dir="u"/>
  </p:transition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223233"/>
            <a:ext cx="8596668" cy="1550989"/>
          </a:xfrm>
        </p:spPr>
        <p:txBody>
          <a:bodyPr>
            <a:normAutofit/>
          </a:bodyPr>
          <a:lstStyle/>
          <a:p>
            <a:r>
              <a:rPr lang="en-US" sz="5400" dirty="0"/>
              <a:t>Counting Sort</a:t>
            </a:r>
            <a:endParaRPr lang="ru-RU" sz="5400" dirty="0"/>
          </a:p>
        </p:txBody>
      </p:sp>
      <p:sp>
        <p:nvSpPr>
          <p:cNvPr id="3" name="Rectangle 2"/>
          <p:cNvSpPr/>
          <p:nvPr/>
        </p:nvSpPr>
        <p:spPr>
          <a:xfrm>
            <a:off x="67733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1</a:t>
            </a:r>
          </a:p>
        </p:txBody>
      </p:sp>
      <p:sp>
        <p:nvSpPr>
          <p:cNvPr id="5" name="Rectangle 4"/>
          <p:cNvSpPr/>
          <p:nvPr/>
        </p:nvSpPr>
        <p:spPr>
          <a:xfrm>
            <a:off x="121061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5</a:t>
            </a:r>
          </a:p>
        </p:txBody>
      </p:sp>
      <p:sp>
        <p:nvSpPr>
          <p:cNvPr id="6" name="Rectangle 5"/>
          <p:cNvSpPr/>
          <p:nvPr/>
        </p:nvSpPr>
        <p:spPr>
          <a:xfrm>
            <a:off x="174389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2</a:t>
            </a:r>
          </a:p>
        </p:txBody>
      </p:sp>
      <p:sp>
        <p:nvSpPr>
          <p:cNvPr id="7" name="Rectangle 6"/>
          <p:cNvSpPr/>
          <p:nvPr/>
        </p:nvSpPr>
        <p:spPr>
          <a:xfrm>
            <a:off x="227717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8</a:t>
            </a:r>
          </a:p>
        </p:txBody>
      </p:sp>
      <p:sp>
        <p:nvSpPr>
          <p:cNvPr id="8" name="Rectangle 7"/>
          <p:cNvSpPr/>
          <p:nvPr/>
        </p:nvSpPr>
        <p:spPr>
          <a:xfrm>
            <a:off x="281045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0</a:t>
            </a:r>
          </a:p>
        </p:txBody>
      </p:sp>
      <p:sp>
        <p:nvSpPr>
          <p:cNvPr id="9" name="Rectangle 8"/>
          <p:cNvSpPr/>
          <p:nvPr/>
        </p:nvSpPr>
        <p:spPr>
          <a:xfrm>
            <a:off x="334373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1</a:t>
            </a:r>
          </a:p>
        </p:txBody>
      </p:sp>
      <p:sp>
        <p:nvSpPr>
          <p:cNvPr id="10" name="Rectangle 9"/>
          <p:cNvSpPr/>
          <p:nvPr/>
        </p:nvSpPr>
        <p:spPr>
          <a:xfrm>
            <a:off x="387701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1</a:t>
            </a:r>
          </a:p>
        </p:txBody>
      </p:sp>
      <p:sp>
        <p:nvSpPr>
          <p:cNvPr id="11" name="Rectangle 10"/>
          <p:cNvSpPr/>
          <p:nvPr/>
        </p:nvSpPr>
        <p:spPr>
          <a:xfrm>
            <a:off x="441029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3</a:t>
            </a:r>
          </a:p>
        </p:txBody>
      </p:sp>
      <p:sp>
        <p:nvSpPr>
          <p:cNvPr id="12" name="Rectangle 11"/>
          <p:cNvSpPr/>
          <p:nvPr/>
        </p:nvSpPr>
        <p:spPr>
          <a:xfrm>
            <a:off x="494357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8</a:t>
            </a:r>
          </a:p>
        </p:txBody>
      </p:sp>
      <p:sp>
        <p:nvSpPr>
          <p:cNvPr id="13" name="Rectangle 12"/>
          <p:cNvSpPr/>
          <p:nvPr/>
        </p:nvSpPr>
        <p:spPr>
          <a:xfrm>
            <a:off x="547685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0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01013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2</a:t>
            </a:r>
          </a:p>
        </p:txBody>
      </p:sp>
      <p:sp>
        <p:nvSpPr>
          <p:cNvPr id="15" name="Rectangle 14"/>
          <p:cNvSpPr/>
          <p:nvPr/>
        </p:nvSpPr>
        <p:spPr>
          <a:xfrm>
            <a:off x="654341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9</a:t>
            </a:r>
          </a:p>
        </p:txBody>
      </p:sp>
      <p:sp>
        <p:nvSpPr>
          <p:cNvPr id="16" name="Rectangle 15"/>
          <p:cNvSpPr/>
          <p:nvPr/>
        </p:nvSpPr>
        <p:spPr>
          <a:xfrm>
            <a:off x="707669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5</a:t>
            </a:r>
          </a:p>
        </p:txBody>
      </p:sp>
      <p:sp>
        <p:nvSpPr>
          <p:cNvPr id="17" name="Rectangle 16"/>
          <p:cNvSpPr/>
          <p:nvPr/>
        </p:nvSpPr>
        <p:spPr>
          <a:xfrm>
            <a:off x="760997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5</a:t>
            </a:r>
          </a:p>
        </p:txBody>
      </p:sp>
      <p:sp>
        <p:nvSpPr>
          <p:cNvPr id="18" name="Rectangle 17"/>
          <p:cNvSpPr/>
          <p:nvPr/>
        </p:nvSpPr>
        <p:spPr>
          <a:xfrm>
            <a:off x="814325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6</a:t>
            </a:r>
          </a:p>
        </p:txBody>
      </p:sp>
      <p:sp>
        <p:nvSpPr>
          <p:cNvPr id="19" name="Rectangle 18"/>
          <p:cNvSpPr/>
          <p:nvPr/>
        </p:nvSpPr>
        <p:spPr>
          <a:xfrm>
            <a:off x="867653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1</a:t>
            </a:r>
          </a:p>
        </p:txBody>
      </p:sp>
      <p:sp>
        <p:nvSpPr>
          <p:cNvPr id="20" name="Rectangle 19"/>
          <p:cNvSpPr/>
          <p:nvPr/>
        </p:nvSpPr>
        <p:spPr>
          <a:xfrm>
            <a:off x="2277174" y="3178641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0</a:t>
            </a:r>
          </a:p>
        </p:txBody>
      </p:sp>
      <p:sp>
        <p:nvSpPr>
          <p:cNvPr id="21" name="Rectangle 20"/>
          <p:cNvSpPr/>
          <p:nvPr/>
        </p:nvSpPr>
        <p:spPr>
          <a:xfrm>
            <a:off x="2810454" y="3178641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1</a:t>
            </a:r>
          </a:p>
        </p:txBody>
      </p:sp>
      <p:sp>
        <p:nvSpPr>
          <p:cNvPr id="22" name="Rectangle 21"/>
          <p:cNvSpPr/>
          <p:nvPr/>
        </p:nvSpPr>
        <p:spPr>
          <a:xfrm>
            <a:off x="3343734" y="3178641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2</a:t>
            </a:r>
          </a:p>
        </p:txBody>
      </p:sp>
      <p:sp>
        <p:nvSpPr>
          <p:cNvPr id="23" name="Rectangle 22"/>
          <p:cNvSpPr/>
          <p:nvPr/>
        </p:nvSpPr>
        <p:spPr>
          <a:xfrm>
            <a:off x="3877014" y="3178641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3</a:t>
            </a:r>
          </a:p>
        </p:txBody>
      </p:sp>
      <p:sp>
        <p:nvSpPr>
          <p:cNvPr id="24" name="Rectangle 23"/>
          <p:cNvSpPr/>
          <p:nvPr/>
        </p:nvSpPr>
        <p:spPr>
          <a:xfrm>
            <a:off x="4410294" y="3178641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4</a:t>
            </a:r>
          </a:p>
        </p:txBody>
      </p:sp>
      <p:sp>
        <p:nvSpPr>
          <p:cNvPr id="25" name="Rectangle 24"/>
          <p:cNvSpPr/>
          <p:nvPr/>
        </p:nvSpPr>
        <p:spPr>
          <a:xfrm>
            <a:off x="4943574" y="3178641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5</a:t>
            </a:r>
          </a:p>
        </p:txBody>
      </p:sp>
      <p:sp>
        <p:nvSpPr>
          <p:cNvPr id="26" name="Rectangle 25"/>
          <p:cNvSpPr/>
          <p:nvPr/>
        </p:nvSpPr>
        <p:spPr>
          <a:xfrm>
            <a:off x="5476854" y="3178641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6</a:t>
            </a:r>
          </a:p>
        </p:txBody>
      </p:sp>
      <p:sp>
        <p:nvSpPr>
          <p:cNvPr id="27" name="Rectangle 26"/>
          <p:cNvSpPr/>
          <p:nvPr/>
        </p:nvSpPr>
        <p:spPr>
          <a:xfrm>
            <a:off x="6010134" y="3178641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7</a:t>
            </a:r>
          </a:p>
        </p:txBody>
      </p:sp>
      <p:sp>
        <p:nvSpPr>
          <p:cNvPr id="28" name="Rectangle 27"/>
          <p:cNvSpPr/>
          <p:nvPr/>
        </p:nvSpPr>
        <p:spPr>
          <a:xfrm>
            <a:off x="6543414" y="3178641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8</a:t>
            </a:r>
          </a:p>
        </p:txBody>
      </p:sp>
      <p:sp>
        <p:nvSpPr>
          <p:cNvPr id="29" name="Rectangle 28"/>
          <p:cNvSpPr/>
          <p:nvPr/>
        </p:nvSpPr>
        <p:spPr>
          <a:xfrm>
            <a:off x="7076694" y="3178641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9</a:t>
            </a:r>
          </a:p>
        </p:txBody>
      </p:sp>
      <p:sp>
        <p:nvSpPr>
          <p:cNvPr id="30" name="Rectangle 29"/>
          <p:cNvSpPr/>
          <p:nvPr/>
        </p:nvSpPr>
        <p:spPr>
          <a:xfrm>
            <a:off x="2277174" y="3745311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2</a:t>
            </a:r>
          </a:p>
        </p:txBody>
      </p:sp>
      <p:sp>
        <p:nvSpPr>
          <p:cNvPr id="31" name="Rectangle 30"/>
          <p:cNvSpPr/>
          <p:nvPr/>
        </p:nvSpPr>
        <p:spPr>
          <a:xfrm>
            <a:off x="2810454" y="3745311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4</a:t>
            </a:r>
          </a:p>
        </p:txBody>
      </p:sp>
      <p:sp>
        <p:nvSpPr>
          <p:cNvPr id="32" name="Rectangle 31"/>
          <p:cNvSpPr/>
          <p:nvPr/>
        </p:nvSpPr>
        <p:spPr>
          <a:xfrm>
            <a:off x="3343734" y="3745311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2</a:t>
            </a:r>
          </a:p>
        </p:txBody>
      </p:sp>
      <p:sp>
        <p:nvSpPr>
          <p:cNvPr id="33" name="Rectangle 32"/>
          <p:cNvSpPr/>
          <p:nvPr/>
        </p:nvSpPr>
        <p:spPr>
          <a:xfrm>
            <a:off x="3877014" y="3745311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1</a:t>
            </a:r>
          </a:p>
        </p:txBody>
      </p:sp>
      <p:sp>
        <p:nvSpPr>
          <p:cNvPr id="34" name="Rectangle 33"/>
          <p:cNvSpPr/>
          <p:nvPr/>
        </p:nvSpPr>
        <p:spPr>
          <a:xfrm>
            <a:off x="4410294" y="3745311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0</a:t>
            </a:r>
          </a:p>
        </p:txBody>
      </p:sp>
      <p:sp>
        <p:nvSpPr>
          <p:cNvPr id="35" name="Rectangle 34"/>
          <p:cNvSpPr/>
          <p:nvPr/>
        </p:nvSpPr>
        <p:spPr>
          <a:xfrm>
            <a:off x="4943574" y="3745311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3</a:t>
            </a:r>
          </a:p>
        </p:txBody>
      </p:sp>
      <p:sp>
        <p:nvSpPr>
          <p:cNvPr id="36" name="Rectangle 35"/>
          <p:cNvSpPr/>
          <p:nvPr/>
        </p:nvSpPr>
        <p:spPr>
          <a:xfrm>
            <a:off x="5476854" y="3745311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1</a:t>
            </a:r>
          </a:p>
        </p:txBody>
      </p:sp>
      <p:sp>
        <p:nvSpPr>
          <p:cNvPr id="37" name="Rectangle 36"/>
          <p:cNvSpPr/>
          <p:nvPr/>
        </p:nvSpPr>
        <p:spPr>
          <a:xfrm>
            <a:off x="6010134" y="3745311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0</a:t>
            </a:r>
          </a:p>
        </p:txBody>
      </p:sp>
      <p:sp>
        <p:nvSpPr>
          <p:cNvPr id="38" name="Rectangle 37"/>
          <p:cNvSpPr/>
          <p:nvPr/>
        </p:nvSpPr>
        <p:spPr>
          <a:xfrm>
            <a:off x="6543414" y="3745311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2</a:t>
            </a:r>
          </a:p>
        </p:txBody>
      </p:sp>
      <p:sp>
        <p:nvSpPr>
          <p:cNvPr id="39" name="Rectangle 38"/>
          <p:cNvSpPr/>
          <p:nvPr/>
        </p:nvSpPr>
        <p:spPr>
          <a:xfrm>
            <a:off x="7076694" y="3745311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1</a:t>
            </a:r>
          </a:p>
        </p:txBody>
      </p:sp>
      <p:sp>
        <p:nvSpPr>
          <p:cNvPr id="58" name="Rectangle 57"/>
          <p:cNvSpPr/>
          <p:nvPr/>
        </p:nvSpPr>
        <p:spPr>
          <a:xfrm>
            <a:off x="67733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0</a:t>
            </a:r>
          </a:p>
        </p:txBody>
      </p:sp>
      <p:sp>
        <p:nvSpPr>
          <p:cNvPr id="59" name="Rectangle 58"/>
          <p:cNvSpPr/>
          <p:nvPr/>
        </p:nvSpPr>
        <p:spPr>
          <a:xfrm>
            <a:off x="121061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0</a:t>
            </a:r>
          </a:p>
        </p:txBody>
      </p:sp>
      <p:sp>
        <p:nvSpPr>
          <p:cNvPr id="60" name="Rectangle 59"/>
          <p:cNvSpPr/>
          <p:nvPr/>
        </p:nvSpPr>
        <p:spPr>
          <a:xfrm>
            <a:off x="174389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1</a:t>
            </a:r>
          </a:p>
        </p:txBody>
      </p:sp>
      <p:sp>
        <p:nvSpPr>
          <p:cNvPr id="61" name="Rectangle 60"/>
          <p:cNvSpPr/>
          <p:nvPr/>
        </p:nvSpPr>
        <p:spPr>
          <a:xfrm>
            <a:off x="227717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1</a:t>
            </a:r>
          </a:p>
        </p:txBody>
      </p:sp>
      <p:sp>
        <p:nvSpPr>
          <p:cNvPr id="62" name="Rectangle 61"/>
          <p:cNvSpPr/>
          <p:nvPr/>
        </p:nvSpPr>
        <p:spPr>
          <a:xfrm>
            <a:off x="281045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1</a:t>
            </a:r>
          </a:p>
        </p:txBody>
      </p:sp>
      <p:sp>
        <p:nvSpPr>
          <p:cNvPr id="63" name="Rectangle 62"/>
          <p:cNvSpPr/>
          <p:nvPr/>
        </p:nvSpPr>
        <p:spPr>
          <a:xfrm>
            <a:off x="334373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1</a:t>
            </a:r>
          </a:p>
        </p:txBody>
      </p:sp>
      <p:sp>
        <p:nvSpPr>
          <p:cNvPr id="64" name="Rectangle 63"/>
          <p:cNvSpPr/>
          <p:nvPr/>
        </p:nvSpPr>
        <p:spPr>
          <a:xfrm>
            <a:off x="387701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2</a:t>
            </a:r>
          </a:p>
        </p:txBody>
      </p:sp>
      <p:sp>
        <p:nvSpPr>
          <p:cNvPr id="65" name="Rectangle 64"/>
          <p:cNvSpPr/>
          <p:nvPr/>
        </p:nvSpPr>
        <p:spPr>
          <a:xfrm>
            <a:off x="441029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2</a:t>
            </a:r>
          </a:p>
        </p:txBody>
      </p:sp>
      <p:sp>
        <p:nvSpPr>
          <p:cNvPr id="66" name="Rectangle 65"/>
          <p:cNvSpPr/>
          <p:nvPr/>
        </p:nvSpPr>
        <p:spPr>
          <a:xfrm>
            <a:off x="494357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3</a:t>
            </a:r>
          </a:p>
        </p:txBody>
      </p:sp>
      <p:sp>
        <p:nvSpPr>
          <p:cNvPr id="67" name="Rectangle 66"/>
          <p:cNvSpPr/>
          <p:nvPr/>
        </p:nvSpPr>
        <p:spPr>
          <a:xfrm>
            <a:off x="547685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5</a:t>
            </a:r>
          </a:p>
        </p:txBody>
      </p:sp>
      <p:sp>
        <p:nvSpPr>
          <p:cNvPr id="68" name="Rectangle 67"/>
          <p:cNvSpPr/>
          <p:nvPr/>
        </p:nvSpPr>
        <p:spPr>
          <a:xfrm>
            <a:off x="601013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5</a:t>
            </a:r>
          </a:p>
        </p:txBody>
      </p:sp>
      <p:sp>
        <p:nvSpPr>
          <p:cNvPr id="69" name="Rectangle 68"/>
          <p:cNvSpPr/>
          <p:nvPr/>
        </p:nvSpPr>
        <p:spPr>
          <a:xfrm>
            <a:off x="654341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5</a:t>
            </a:r>
          </a:p>
        </p:txBody>
      </p:sp>
      <p:sp>
        <p:nvSpPr>
          <p:cNvPr id="70" name="Rectangle 69"/>
          <p:cNvSpPr/>
          <p:nvPr/>
        </p:nvSpPr>
        <p:spPr>
          <a:xfrm>
            <a:off x="707669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6</a:t>
            </a:r>
          </a:p>
        </p:txBody>
      </p:sp>
      <p:sp>
        <p:nvSpPr>
          <p:cNvPr id="71" name="Rectangle 70"/>
          <p:cNvSpPr/>
          <p:nvPr/>
        </p:nvSpPr>
        <p:spPr>
          <a:xfrm>
            <a:off x="760997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8</a:t>
            </a:r>
          </a:p>
        </p:txBody>
      </p:sp>
      <p:sp>
        <p:nvSpPr>
          <p:cNvPr id="72" name="Rectangle 71"/>
          <p:cNvSpPr/>
          <p:nvPr/>
        </p:nvSpPr>
        <p:spPr>
          <a:xfrm>
            <a:off x="814325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8</a:t>
            </a:r>
          </a:p>
        </p:txBody>
      </p:sp>
      <p:sp>
        <p:nvSpPr>
          <p:cNvPr id="73" name="Rectangle 72"/>
          <p:cNvSpPr/>
          <p:nvPr/>
        </p:nvSpPr>
        <p:spPr>
          <a:xfrm>
            <a:off x="867653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9</a:t>
            </a:r>
          </a:p>
        </p:txBody>
      </p:sp>
      <p:sp>
        <p:nvSpPr>
          <p:cNvPr id="55" name="Double Bracket 54"/>
          <p:cNvSpPr/>
          <p:nvPr/>
        </p:nvSpPr>
        <p:spPr>
          <a:xfrm>
            <a:off x="7077728" y="3070062"/>
            <a:ext cx="533280" cy="1350498"/>
          </a:xfrm>
          <a:prstGeom prst="bracketPair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Left Brace 3"/>
          <p:cNvSpPr/>
          <p:nvPr/>
        </p:nvSpPr>
        <p:spPr>
          <a:xfrm rot="5400000">
            <a:off x="8833259" y="4907638"/>
            <a:ext cx="219825" cy="533285"/>
          </a:xfrm>
          <a:prstGeom prst="leftBrace">
            <a:avLst>
              <a:gd name="adj1" fmla="val 49571"/>
              <a:gd name="adj2" fmla="val 50000"/>
            </a:avLst>
          </a:prstGeom>
          <a:noFill/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TextBox 45"/>
          <p:cNvSpPr txBox="1"/>
          <p:nvPr/>
        </p:nvSpPr>
        <p:spPr>
          <a:xfrm>
            <a:off x="8809851" y="6070688"/>
            <a:ext cx="2666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rgbClr val="90C226"/>
                </a:solidFill>
              </a:rPr>
              <a:t>1</a:t>
            </a:r>
          </a:p>
        </p:txBody>
      </p:sp>
      <p:cxnSp>
        <p:nvCxnSpPr>
          <p:cNvPr id="41" name="Elbow Connector 40"/>
          <p:cNvCxnSpPr>
            <a:stCxn id="55" idx="3"/>
            <a:endCxn id="4" idx="1"/>
          </p:cNvCxnSpPr>
          <p:nvPr/>
        </p:nvCxnSpPr>
        <p:spPr>
          <a:xfrm>
            <a:off x="7611008" y="3745311"/>
            <a:ext cx="1332163" cy="1319057"/>
          </a:xfrm>
          <a:prstGeom prst="bentConnector2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Left Brace 74"/>
          <p:cNvSpPr/>
          <p:nvPr/>
        </p:nvSpPr>
        <p:spPr>
          <a:xfrm rot="5400000" flipH="1">
            <a:off x="8844111" y="5683282"/>
            <a:ext cx="198120" cy="533285"/>
          </a:xfrm>
          <a:prstGeom prst="leftBrace">
            <a:avLst>
              <a:gd name="adj1" fmla="val 49571"/>
              <a:gd name="adj2" fmla="val 50000"/>
            </a:avLst>
          </a:prstGeom>
          <a:noFill/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" name="TextBox 73"/>
          <p:cNvSpPr txBox="1"/>
          <p:nvPr/>
        </p:nvSpPr>
        <p:spPr>
          <a:xfrm>
            <a:off x="672419" y="3283646"/>
            <a:ext cx="159984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Iteration: </a:t>
            </a:r>
            <a:r>
              <a:rPr lang="en-US" b="1" dirty="0"/>
              <a:t>26</a:t>
            </a:r>
          </a:p>
          <a:p>
            <a:r>
              <a:rPr lang="en-US" dirty="0"/>
              <a:t>Index:</a:t>
            </a:r>
            <a:r>
              <a:rPr lang="en-US" b="1" dirty="0"/>
              <a:t> 10</a:t>
            </a:r>
          </a:p>
          <a:p>
            <a:r>
              <a:rPr lang="en-US" dirty="0"/>
              <a:t>Current:</a:t>
            </a:r>
            <a:r>
              <a:rPr lang="en-US" b="1" dirty="0"/>
              <a:t> 9</a:t>
            </a:r>
          </a:p>
        </p:txBody>
      </p:sp>
    </p:spTree>
    <p:extLst>
      <p:ext uri="{BB962C8B-B14F-4D97-AF65-F5344CB8AC3E}">
        <p14:creationId xmlns:p14="http://schemas.microsoft.com/office/powerpoint/2010/main" val="3287916201"/>
      </p:ext>
    </p:extLst>
  </p:cSld>
  <p:clrMapOvr>
    <a:masterClrMapping/>
  </p:clrMapOvr>
  <p:transition spd="slow">
    <p:push dir="u"/>
  </p:transition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223233"/>
            <a:ext cx="8596668" cy="1550989"/>
          </a:xfrm>
        </p:spPr>
        <p:txBody>
          <a:bodyPr>
            <a:normAutofit/>
          </a:bodyPr>
          <a:lstStyle/>
          <a:p>
            <a:r>
              <a:rPr lang="en-US" sz="5400" dirty="0"/>
              <a:t>Counting Sort</a:t>
            </a:r>
            <a:endParaRPr lang="ru-RU" sz="5400" dirty="0"/>
          </a:p>
        </p:txBody>
      </p:sp>
      <p:sp>
        <p:nvSpPr>
          <p:cNvPr id="3" name="Rectangle 2"/>
          <p:cNvSpPr/>
          <p:nvPr/>
        </p:nvSpPr>
        <p:spPr>
          <a:xfrm>
            <a:off x="67733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1</a:t>
            </a:r>
          </a:p>
        </p:txBody>
      </p:sp>
      <p:sp>
        <p:nvSpPr>
          <p:cNvPr id="5" name="Rectangle 4"/>
          <p:cNvSpPr/>
          <p:nvPr/>
        </p:nvSpPr>
        <p:spPr>
          <a:xfrm>
            <a:off x="121061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5</a:t>
            </a:r>
          </a:p>
        </p:txBody>
      </p:sp>
      <p:sp>
        <p:nvSpPr>
          <p:cNvPr id="6" name="Rectangle 5"/>
          <p:cNvSpPr/>
          <p:nvPr/>
        </p:nvSpPr>
        <p:spPr>
          <a:xfrm>
            <a:off x="174389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2</a:t>
            </a:r>
          </a:p>
        </p:txBody>
      </p:sp>
      <p:sp>
        <p:nvSpPr>
          <p:cNvPr id="7" name="Rectangle 6"/>
          <p:cNvSpPr/>
          <p:nvPr/>
        </p:nvSpPr>
        <p:spPr>
          <a:xfrm>
            <a:off x="227717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8</a:t>
            </a:r>
          </a:p>
        </p:txBody>
      </p:sp>
      <p:sp>
        <p:nvSpPr>
          <p:cNvPr id="8" name="Rectangle 7"/>
          <p:cNvSpPr/>
          <p:nvPr/>
        </p:nvSpPr>
        <p:spPr>
          <a:xfrm>
            <a:off x="281045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0</a:t>
            </a:r>
          </a:p>
        </p:txBody>
      </p:sp>
      <p:sp>
        <p:nvSpPr>
          <p:cNvPr id="9" name="Rectangle 8"/>
          <p:cNvSpPr/>
          <p:nvPr/>
        </p:nvSpPr>
        <p:spPr>
          <a:xfrm>
            <a:off x="334373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1</a:t>
            </a:r>
          </a:p>
        </p:txBody>
      </p:sp>
      <p:sp>
        <p:nvSpPr>
          <p:cNvPr id="10" name="Rectangle 9"/>
          <p:cNvSpPr/>
          <p:nvPr/>
        </p:nvSpPr>
        <p:spPr>
          <a:xfrm>
            <a:off x="387701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1</a:t>
            </a:r>
          </a:p>
        </p:txBody>
      </p:sp>
      <p:sp>
        <p:nvSpPr>
          <p:cNvPr id="11" name="Rectangle 10"/>
          <p:cNvSpPr/>
          <p:nvPr/>
        </p:nvSpPr>
        <p:spPr>
          <a:xfrm>
            <a:off x="441029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3</a:t>
            </a:r>
          </a:p>
        </p:txBody>
      </p:sp>
      <p:sp>
        <p:nvSpPr>
          <p:cNvPr id="12" name="Rectangle 11"/>
          <p:cNvSpPr/>
          <p:nvPr/>
        </p:nvSpPr>
        <p:spPr>
          <a:xfrm>
            <a:off x="494357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8</a:t>
            </a:r>
          </a:p>
        </p:txBody>
      </p:sp>
      <p:sp>
        <p:nvSpPr>
          <p:cNvPr id="13" name="Rectangle 12"/>
          <p:cNvSpPr/>
          <p:nvPr/>
        </p:nvSpPr>
        <p:spPr>
          <a:xfrm>
            <a:off x="547685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0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01013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2</a:t>
            </a:r>
          </a:p>
        </p:txBody>
      </p:sp>
      <p:sp>
        <p:nvSpPr>
          <p:cNvPr id="15" name="Rectangle 14"/>
          <p:cNvSpPr/>
          <p:nvPr/>
        </p:nvSpPr>
        <p:spPr>
          <a:xfrm>
            <a:off x="654341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9</a:t>
            </a:r>
          </a:p>
        </p:txBody>
      </p:sp>
      <p:sp>
        <p:nvSpPr>
          <p:cNvPr id="16" name="Rectangle 15"/>
          <p:cNvSpPr/>
          <p:nvPr/>
        </p:nvSpPr>
        <p:spPr>
          <a:xfrm>
            <a:off x="707669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5</a:t>
            </a:r>
          </a:p>
        </p:txBody>
      </p:sp>
      <p:sp>
        <p:nvSpPr>
          <p:cNvPr id="17" name="Rectangle 16"/>
          <p:cNvSpPr/>
          <p:nvPr/>
        </p:nvSpPr>
        <p:spPr>
          <a:xfrm>
            <a:off x="760997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5</a:t>
            </a:r>
          </a:p>
        </p:txBody>
      </p:sp>
      <p:sp>
        <p:nvSpPr>
          <p:cNvPr id="18" name="Rectangle 17"/>
          <p:cNvSpPr/>
          <p:nvPr/>
        </p:nvSpPr>
        <p:spPr>
          <a:xfrm>
            <a:off x="814325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6</a:t>
            </a:r>
          </a:p>
        </p:txBody>
      </p:sp>
      <p:sp>
        <p:nvSpPr>
          <p:cNvPr id="19" name="Rectangle 18"/>
          <p:cNvSpPr/>
          <p:nvPr/>
        </p:nvSpPr>
        <p:spPr>
          <a:xfrm>
            <a:off x="867653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1</a:t>
            </a:r>
          </a:p>
        </p:txBody>
      </p:sp>
      <p:sp>
        <p:nvSpPr>
          <p:cNvPr id="20" name="Rectangle 19"/>
          <p:cNvSpPr/>
          <p:nvPr/>
        </p:nvSpPr>
        <p:spPr>
          <a:xfrm>
            <a:off x="2277174" y="3178641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0</a:t>
            </a:r>
          </a:p>
        </p:txBody>
      </p:sp>
      <p:sp>
        <p:nvSpPr>
          <p:cNvPr id="21" name="Rectangle 20"/>
          <p:cNvSpPr/>
          <p:nvPr/>
        </p:nvSpPr>
        <p:spPr>
          <a:xfrm>
            <a:off x="2810454" y="3178641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1</a:t>
            </a:r>
          </a:p>
        </p:txBody>
      </p:sp>
      <p:sp>
        <p:nvSpPr>
          <p:cNvPr id="22" name="Rectangle 21"/>
          <p:cNvSpPr/>
          <p:nvPr/>
        </p:nvSpPr>
        <p:spPr>
          <a:xfrm>
            <a:off x="3343734" y="3178641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2</a:t>
            </a:r>
          </a:p>
        </p:txBody>
      </p:sp>
      <p:sp>
        <p:nvSpPr>
          <p:cNvPr id="23" name="Rectangle 22"/>
          <p:cNvSpPr/>
          <p:nvPr/>
        </p:nvSpPr>
        <p:spPr>
          <a:xfrm>
            <a:off x="3877014" y="3178641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3</a:t>
            </a:r>
          </a:p>
        </p:txBody>
      </p:sp>
      <p:sp>
        <p:nvSpPr>
          <p:cNvPr id="24" name="Rectangle 23"/>
          <p:cNvSpPr/>
          <p:nvPr/>
        </p:nvSpPr>
        <p:spPr>
          <a:xfrm>
            <a:off x="4410294" y="3178641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4</a:t>
            </a:r>
          </a:p>
        </p:txBody>
      </p:sp>
      <p:sp>
        <p:nvSpPr>
          <p:cNvPr id="25" name="Rectangle 24"/>
          <p:cNvSpPr/>
          <p:nvPr/>
        </p:nvSpPr>
        <p:spPr>
          <a:xfrm>
            <a:off x="4943574" y="3178641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5</a:t>
            </a:r>
          </a:p>
        </p:txBody>
      </p:sp>
      <p:sp>
        <p:nvSpPr>
          <p:cNvPr id="26" name="Rectangle 25"/>
          <p:cNvSpPr/>
          <p:nvPr/>
        </p:nvSpPr>
        <p:spPr>
          <a:xfrm>
            <a:off x="5476854" y="3178641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6</a:t>
            </a:r>
          </a:p>
        </p:txBody>
      </p:sp>
      <p:sp>
        <p:nvSpPr>
          <p:cNvPr id="27" name="Rectangle 26"/>
          <p:cNvSpPr/>
          <p:nvPr/>
        </p:nvSpPr>
        <p:spPr>
          <a:xfrm>
            <a:off x="6010134" y="3178641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7</a:t>
            </a:r>
          </a:p>
        </p:txBody>
      </p:sp>
      <p:sp>
        <p:nvSpPr>
          <p:cNvPr id="28" name="Rectangle 27"/>
          <p:cNvSpPr/>
          <p:nvPr/>
        </p:nvSpPr>
        <p:spPr>
          <a:xfrm>
            <a:off x="6543414" y="3178641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8</a:t>
            </a:r>
          </a:p>
        </p:txBody>
      </p:sp>
      <p:sp>
        <p:nvSpPr>
          <p:cNvPr id="29" name="Rectangle 28"/>
          <p:cNvSpPr/>
          <p:nvPr/>
        </p:nvSpPr>
        <p:spPr>
          <a:xfrm>
            <a:off x="7076694" y="3178641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9</a:t>
            </a:r>
          </a:p>
        </p:txBody>
      </p:sp>
      <p:sp>
        <p:nvSpPr>
          <p:cNvPr id="30" name="Rectangle 29"/>
          <p:cNvSpPr/>
          <p:nvPr/>
        </p:nvSpPr>
        <p:spPr>
          <a:xfrm>
            <a:off x="2277174" y="3745311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2</a:t>
            </a:r>
          </a:p>
        </p:txBody>
      </p:sp>
      <p:sp>
        <p:nvSpPr>
          <p:cNvPr id="31" name="Rectangle 30"/>
          <p:cNvSpPr/>
          <p:nvPr/>
        </p:nvSpPr>
        <p:spPr>
          <a:xfrm>
            <a:off x="2810454" y="3745311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4</a:t>
            </a:r>
          </a:p>
        </p:txBody>
      </p:sp>
      <p:sp>
        <p:nvSpPr>
          <p:cNvPr id="32" name="Rectangle 31"/>
          <p:cNvSpPr/>
          <p:nvPr/>
        </p:nvSpPr>
        <p:spPr>
          <a:xfrm>
            <a:off x="3343734" y="3745311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2</a:t>
            </a:r>
          </a:p>
        </p:txBody>
      </p:sp>
      <p:sp>
        <p:nvSpPr>
          <p:cNvPr id="33" name="Rectangle 32"/>
          <p:cNvSpPr/>
          <p:nvPr/>
        </p:nvSpPr>
        <p:spPr>
          <a:xfrm>
            <a:off x="3877014" y="3745311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1</a:t>
            </a:r>
          </a:p>
        </p:txBody>
      </p:sp>
      <p:sp>
        <p:nvSpPr>
          <p:cNvPr id="34" name="Rectangle 33"/>
          <p:cNvSpPr/>
          <p:nvPr/>
        </p:nvSpPr>
        <p:spPr>
          <a:xfrm>
            <a:off x="4410294" y="3745311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0</a:t>
            </a:r>
          </a:p>
        </p:txBody>
      </p:sp>
      <p:sp>
        <p:nvSpPr>
          <p:cNvPr id="35" name="Rectangle 34"/>
          <p:cNvSpPr/>
          <p:nvPr/>
        </p:nvSpPr>
        <p:spPr>
          <a:xfrm>
            <a:off x="4943574" y="3745311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3</a:t>
            </a:r>
          </a:p>
        </p:txBody>
      </p:sp>
      <p:sp>
        <p:nvSpPr>
          <p:cNvPr id="36" name="Rectangle 35"/>
          <p:cNvSpPr/>
          <p:nvPr/>
        </p:nvSpPr>
        <p:spPr>
          <a:xfrm>
            <a:off x="5476854" y="3745311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1</a:t>
            </a:r>
          </a:p>
        </p:txBody>
      </p:sp>
      <p:sp>
        <p:nvSpPr>
          <p:cNvPr id="37" name="Rectangle 36"/>
          <p:cNvSpPr/>
          <p:nvPr/>
        </p:nvSpPr>
        <p:spPr>
          <a:xfrm>
            <a:off x="6010134" y="3745311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0</a:t>
            </a:r>
          </a:p>
        </p:txBody>
      </p:sp>
      <p:sp>
        <p:nvSpPr>
          <p:cNvPr id="38" name="Rectangle 37"/>
          <p:cNvSpPr/>
          <p:nvPr/>
        </p:nvSpPr>
        <p:spPr>
          <a:xfrm>
            <a:off x="6543414" y="3745311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2</a:t>
            </a:r>
          </a:p>
        </p:txBody>
      </p:sp>
      <p:sp>
        <p:nvSpPr>
          <p:cNvPr id="39" name="Rectangle 38"/>
          <p:cNvSpPr/>
          <p:nvPr/>
        </p:nvSpPr>
        <p:spPr>
          <a:xfrm>
            <a:off x="7076694" y="3745311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1</a:t>
            </a:r>
          </a:p>
        </p:txBody>
      </p:sp>
      <p:sp>
        <p:nvSpPr>
          <p:cNvPr id="58" name="Rectangle 57"/>
          <p:cNvSpPr/>
          <p:nvPr/>
        </p:nvSpPr>
        <p:spPr>
          <a:xfrm>
            <a:off x="67733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0</a:t>
            </a:r>
          </a:p>
        </p:txBody>
      </p:sp>
      <p:sp>
        <p:nvSpPr>
          <p:cNvPr id="59" name="Rectangle 58"/>
          <p:cNvSpPr/>
          <p:nvPr/>
        </p:nvSpPr>
        <p:spPr>
          <a:xfrm>
            <a:off x="121061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0</a:t>
            </a:r>
          </a:p>
        </p:txBody>
      </p:sp>
      <p:sp>
        <p:nvSpPr>
          <p:cNvPr id="60" name="Rectangle 59"/>
          <p:cNvSpPr/>
          <p:nvPr/>
        </p:nvSpPr>
        <p:spPr>
          <a:xfrm>
            <a:off x="174389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1</a:t>
            </a:r>
          </a:p>
        </p:txBody>
      </p:sp>
      <p:sp>
        <p:nvSpPr>
          <p:cNvPr id="61" name="Rectangle 60"/>
          <p:cNvSpPr/>
          <p:nvPr/>
        </p:nvSpPr>
        <p:spPr>
          <a:xfrm>
            <a:off x="227717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1</a:t>
            </a:r>
          </a:p>
        </p:txBody>
      </p:sp>
      <p:sp>
        <p:nvSpPr>
          <p:cNvPr id="62" name="Rectangle 61"/>
          <p:cNvSpPr/>
          <p:nvPr/>
        </p:nvSpPr>
        <p:spPr>
          <a:xfrm>
            <a:off x="281045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1</a:t>
            </a:r>
          </a:p>
        </p:txBody>
      </p:sp>
      <p:sp>
        <p:nvSpPr>
          <p:cNvPr id="63" name="Rectangle 62"/>
          <p:cNvSpPr/>
          <p:nvPr/>
        </p:nvSpPr>
        <p:spPr>
          <a:xfrm>
            <a:off x="334373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1</a:t>
            </a:r>
          </a:p>
        </p:txBody>
      </p:sp>
      <p:sp>
        <p:nvSpPr>
          <p:cNvPr id="64" name="Rectangle 63"/>
          <p:cNvSpPr/>
          <p:nvPr/>
        </p:nvSpPr>
        <p:spPr>
          <a:xfrm>
            <a:off x="387701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2</a:t>
            </a:r>
          </a:p>
        </p:txBody>
      </p:sp>
      <p:sp>
        <p:nvSpPr>
          <p:cNvPr id="65" name="Rectangle 64"/>
          <p:cNvSpPr/>
          <p:nvPr/>
        </p:nvSpPr>
        <p:spPr>
          <a:xfrm>
            <a:off x="441029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2</a:t>
            </a:r>
          </a:p>
        </p:txBody>
      </p:sp>
      <p:sp>
        <p:nvSpPr>
          <p:cNvPr id="66" name="Rectangle 65"/>
          <p:cNvSpPr/>
          <p:nvPr/>
        </p:nvSpPr>
        <p:spPr>
          <a:xfrm>
            <a:off x="494357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3</a:t>
            </a:r>
          </a:p>
        </p:txBody>
      </p:sp>
      <p:sp>
        <p:nvSpPr>
          <p:cNvPr id="67" name="Rectangle 66"/>
          <p:cNvSpPr/>
          <p:nvPr/>
        </p:nvSpPr>
        <p:spPr>
          <a:xfrm>
            <a:off x="547685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5</a:t>
            </a:r>
          </a:p>
        </p:txBody>
      </p:sp>
      <p:sp>
        <p:nvSpPr>
          <p:cNvPr id="68" name="Rectangle 67"/>
          <p:cNvSpPr/>
          <p:nvPr/>
        </p:nvSpPr>
        <p:spPr>
          <a:xfrm>
            <a:off x="601013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5</a:t>
            </a:r>
          </a:p>
        </p:txBody>
      </p:sp>
      <p:sp>
        <p:nvSpPr>
          <p:cNvPr id="69" name="Rectangle 68"/>
          <p:cNvSpPr/>
          <p:nvPr/>
        </p:nvSpPr>
        <p:spPr>
          <a:xfrm>
            <a:off x="654341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5</a:t>
            </a:r>
          </a:p>
        </p:txBody>
      </p:sp>
      <p:sp>
        <p:nvSpPr>
          <p:cNvPr id="70" name="Rectangle 69"/>
          <p:cNvSpPr/>
          <p:nvPr/>
        </p:nvSpPr>
        <p:spPr>
          <a:xfrm>
            <a:off x="707669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6</a:t>
            </a:r>
          </a:p>
        </p:txBody>
      </p:sp>
      <p:sp>
        <p:nvSpPr>
          <p:cNvPr id="71" name="Rectangle 70"/>
          <p:cNvSpPr/>
          <p:nvPr/>
        </p:nvSpPr>
        <p:spPr>
          <a:xfrm>
            <a:off x="760997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8</a:t>
            </a:r>
          </a:p>
        </p:txBody>
      </p:sp>
      <p:sp>
        <p:nvSpPr>
          <p:cNvPr id="72" name="Rectangle 71"/>
          <p:cNvSpPr/>
          <p:nvPr/>
        </p:nvSpPr>
        <p:spPr>
          <a:xfrm>
            <a:off x="814325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8</a:t>
            </a:r>
          </a:p>
        </p:txBody>
      </p:sp>
      <p:sp>
        <p:nvSpPr>
          <p:cNvPr id="73" name="Rectangle 72"/>
          <p:cNvSpPr/>
          <p:nvPr/>
        </p:nvSpPr>
        <p:spPr>
          <a:xfrm>
            <a:off x="867653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9</a:t>
            </a:r>
          </a:p>
        </p:txBody>
      </p:sp>
      <p:sp>
        <p:nvSpPr>
          <p:cNvPr id="74" name="TextBox 73"/>
          <p:cNvSpPr txBox="1"/>
          <p:nvPr/>
        </p:nvSpPr>
        <p:spPr>
          <a:xfrm>
            <a:off x="7690825" y="3313104"/>
            <a:ext cx="250469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Iteration: </a:t>
            </a:r>
            <a:r>
              <a:rPr lang="en-US" b="1" dirty="0"/>
              <a:t>26</a:t>
            </a:r>
          </a:p>
          <a:p>
            <a:r>
              <a:rPr lang="en-US" b="1" dirty="0"/>
              <a:t>n + k = 16 + 10 = 26</a:t>
            </a:r>
          </a:p>
          <a:p>
            <a:r>
              <a:rPr lang="en-US" b="1" dirty="0"/>
              <a:t>O(</a:t>
            </a:r>
            <a:r>
              <a:rPr lang="en-US" b="1" dirty="0" err="1"/>
              <a:t>n+k</a:t>
            </a:r>
            <a:r>
              <a:rPr lang="en-US" b="1" dirty="0"/>
              <a:t>)</a:t>
            </a:r>
          </a:p>
        </p:txBody>
      </p:sp>
      <p:sp>
        <p:nvSpPr>
          <p:cNvPr id="77" name="Left Brace 76"/>
          <p:cNvSpPr/>
          <p:nvPr/>
        </p:nvSpPr>
        <p:spPr>
          <a:xfrm rot="5400000" flipH="1">
            <a:off x="4738893" y="-1855131"/>
            <a:ext cx="409359" cy="8532480"/>
          </a:xfrm>
          <a:prstGeom prst="leftBrace">
            <a:avLst>
              <a:gd name="adj1" fmla="val 49571"/>
              <a:gd name="adj2" fmla="val 50000"/>
            </a:avLst>
          </a:prstGeom>
          <a:noFill/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" name="Left Brace 77"/>
          <p:cNvSpPr/>
          <p:nvPr/>
        </p:nvSpPr>
        <p:spPr>
          <a:xfrm rot="5400000" flipH="1">
            <a:off x="4738895" y="1880891"/>
            <a:ext cx="409359" cy="5332799"/>
          </a:xfrm>
          <a:prstGeom prst="leftBrace">
            <a:avLst>
              <a:gd name="adj1" fmla="val 49571"/>
              <a:gd name="adj2" fmla="val 50000"/>
            </a:avLst>
          </a:prstGeom>
          <a:noFill/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TextBox 39"/>
          <p:cNvSpPr txBox="1"/>
          <p:nvPr/>
        </p:nvSpPr>
        <p:spPr>
          <a:xfrm>
            <a:off x="4410294" y="2611971"/>
            <a:ext cx="1066560" cy="3791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BC0000"/>
                </a:solidFill>
              </a:rPr>
              <a:t>n = 16</a:t>
            </a:r>
          </a:p>
        </p:txBody>
      </p:sp>
      <p:sp>
        <p:nvSpPr>
          <p:cNvPr id="79" name="TextBox 78"/>
          <p:cNvSpPr txBox="1"/>
          <p:nvPr/>
        </p:nvSpPr>
        <p:spPr>
          <a:xfrm>
            <a:off x="4410292" y="4689066"/>
            <a:ext cx="1066560" cy="3791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BC0000"/>
                </a:solidFill>
              </a:rPr>
              <a:t>k = 10</a:t>
            </a:r>
          </a:p>
        </p:txBody>
      </p:sp>
    </p:spTree>
    <p:extLst>
      <p:ext uri="{BB962C8B-B14F-4D97-AF65-F5344CB8AC3E}">
        <p14:creationId xmlns:p14="http://schemas.microsoft.com/office/powerpoint/2010/main" val="3891319734"/>
      </p:ext>
    </p:extLst>
  </p:cSld>
  <p:clrMapOvr>
    <a:masterClrMapping/>
  </p:clrMapOvr>
  <p:transition spd="slow">
    <p:push dir="u"/>
  </p:transition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2374803"/>
      </p:ext>
    </p:extLst>
  </p:cSld>
  <p:clrMapOvr>
    <a:masterClrMapping/>
  </p:clrMapOvr>
  <p:transition spd="slow">
    <p:push dir="u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3" y="609600"/>
            <a:ext cx="9290915" cy="1888902"/>
          </a:xfrm>
        </p:spPr>
        <p:txBody>
          <a:bodyPr>
            <a:normAutofit/>
          </a:bodyPr>
          <a:lstStyle/>
          <a:p>
            <a:r>
              <a:rPr lang="ru-RU" sz="2800" i="1" dirty="0"/>
              <a:t>Задача: При дадена редица </a:t>
            </a:r>
            <a:br>
              <a:rPr lang="ru-RU" sz="2800" i="1" dirty="0"/>
            </a:br>
            <a:r>
              <a:rPr lang="ru-RU" sz="2800" i="1" dirty="0"/>
              <a:t>А</a:t>
            </a:r>
            <a:r>
              <a:rPr lang="ru-RU" sz="2800" i="1" baseline="-25000" dirty="0"/>
              <a:t>1</a:t>
            </a:r>
            <a:r>
              <a:rPr lang="ru-RU" sz="2800" dirty="0"/>
              <a:t>,</a:t>
            </a:r>
            <a:r>
              <a:rPr lang="ru-RU" sz="2800" i="1" dirty="0"/>
              <a:t> А</a:t>
            </a:r>
            <a:r>
              <a:rPr lang="ru-RU" sz="2800" i="1" baseline="-25000" dirty="0"/>
              <a:t>2</a:t>
            </a:r>
            <a:r>
              <a:rPr lang="ru-RU" sz="2800" dirty="0"/>
              <a:t>, …, </a:t>
            </a:r>
            <a:r>
              <a:rPr lang="ru-RU" sz="2800" i="1" dirty="0"/>
              <a:t>А</a:t>
            </a:r>
            <a:r>
              <a:rPr lang="ru-RU" sz="2800" i="1" baseline="-25000" dirty="0"/>
              <a:t>N</a:t>
            </a:r>
            <a:r>
              <a:rPr lang="ru-RU" sz="2800" dirty="0"/>
              <a:t> (1 ≤ </a:t>
            </a:r>
            <a:r>
              <a:rPr lang="ru-RU" sz="2800" i="1" dirty="0"/>
              <a:t>A</a:t>
            </a:r>
            <a:r>
              <a:rPr lang="ru-RU" sz="2800" i="1" baseline="-25000" dirty="0"/>
              <a:t>i</a:t>
            </a:r>
            <a:r>
              <a:rPr lang="ru-RU" sz="2800" dirty="0"/>
              <a:t> ≤ 100 000 000), </a:t>
            </a:r>
            <a:br>
              <a:rPr lang="ru-RU" sz="2800" dirty="0"/>
            </a:br>
            <a:r>
              <a:rPr lang="ru-RU" sz="2800" dirty="0"/>
              <a:t>сортирана в нарастващ ред, </a:t>
            </a:r>
            <a:br>
              <a:rPr lang="ru-RU" sz="2800" dirty="0"/>
            </a:br>
            <a:r>
              <a:rPr lang="ru-RU" sz="2800" dirty="0"/>
              <a:t>колко двойки има сред тях, чиято сума е равна на </a:t>
            </a:r>
            <a:r>
              <a:rPr lang="ru-RU" sz="2800" i="1" dirty="0"/>
              <a:t>X</a:t>
            </a:r>
            <a:r>
              <a:rPr lang="ru-RU" sz="2800" dirty="0"/>
              <a:t>?</a:t>
            </a:r>
            <a:endParaRPr lang="en-US" sz="2800" dirty="0"/>
          </a:p>
        </p:txBody>
      </p:sp>
      <p:sp>
        <p:nvSpPr>
          <p:cNvPr id="1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825585"/>
            <a:ext cx="8508870" cy="576262"/>
          </a:xfrm>
        </p:spPr>
        <p:txBody>
          <a:bodyPr/>
          <a:lstStyle/>
          <a:p>
            <a:pPr algn="ctr"/>
            <a:r>
              <a:rPr lang="bg-BG" dirty="0"/>
              <a:t>Двоично търсене</a:t>
            </a:r>
            <a:endParaRPr lang="en-US" dirty="0"/>
          </a:p>
        </p:txBody>
      </p:sp>
      <p:graphicFrame>
        <p:nvGraphicFramePr>
          <p:cNvPr id="29" name="Content Placeholder 28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171729782"/>
              </p:ext>
            </p:extLst>
          </p:nvPr>
        </p:nvGraphicFramePr>
        <p:xfrm>
          <a:off x="678613" y="3401989"/>
          <a:ext cx="8507374" cy="23495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704939473"/>
      </p:ext>
    </p:extLst>
  </p:cSld>
  <p:clrMapOvr>
    <a:masterClrMapping/>
  </p:clrMapOvr>
  <p:transition spd="slow">
    <p:push dir="u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3" y="609600"/>
            <a:ext cx="9290915" cy="1888902"/>
          </a:xfrm>
        </p:spPr>
        <p:txBody>
          <a:bodyPr>
            <a:normAutofit/>
          </a:bodyPr>
          <a:lstStyle/>
          <a:p>
            <a:r>
              <a:rPr lang="ru-RU" sz="2800" i="1" dirty="0"/>
              <a:t>Задача: При дадена редица </a:t>
            </a:r>
            <a:br>
              <a:rPr lang="ru-RU" sz="2800" i="1" dirty="0"/>
            </a:br>
            <a:r>
              <a:rPr lang="ru-RU" sz="2800" i="1" dirty="0"/>
              <a:t>А</a:t>
            </a:r>
            <a:r>
              <a:rPr lang="ru-RU" sz="2800" i="1" baseline="-25000" dirty="0"/>
              <a:t>1</a:t>
            </a:r>
            <a:r>
              <a:rPr lang="ru-RU" sz="2800" dirty="0"/>
              <a:t>,</a:t>
            </a:r>
            <a:r>
              <a:rPr lang="ru-RU" sz="2800" i="1" dirty="0"/>
              <a:t> А</a:t>
            </a:r>
            <a:r>
              <a:rPr lang="ru-RU" sz="2800" i="1" baseline="-25000" dirty="0"/>
              <a:t>2</a:t>
            </a:r>
            <a:r>
              <a:rPr lang="ru-RU" sz="2800" dirty="0"/>
              <a:t>, …, </a:t>
            </a:r>
            <a:r>
              <a:rPr lang="ru-RU" sz="2800" i="1" dirty="0"/>
              <a:t>А</a:t>
            </a:r>
            <a:r>
              <a:rPr lang="ru-RU" sz="2800" i="1" baseline="-25000" dirty="0"/>
              <a:t>N</a:t>
            </a:r>
            <a:r>
              <a:rPr lang="ru-RU" sz="2800" dirty="0"/>
              <a:t> (1 ≤ </a:t>
            </a:r>
            <a:r>
              <a:rPr lang="ru-RU" sz="2800" i="1" dirty="0"/>
              <a:t>A</a:t>
            </a:r>
            <a:r>
              <a:rPr lang="ru-RU" sz="2800" i="1" baseline="-25000" dirty="0"/>
              <a:t>i</a:t>
            </a:r>
            <a:r>
              <a:rPr lang="ru-RU" sz="2800" dirty="0"/>
              <a:t> ≤ 100 000 000), </a:t>
            </a:r>
            <a:br>
              <a:rPr lang="ru-RU" sz="2800" dirty="0"/>
            </a:br>
            <a:r>
              <a:rPr lang="ru-RU" sz="2800" dirty="0"/>
              <a:t>сортирана в нарастващ ред, </a:t>
            </a:r>
            <a:br>
              <a:rPr lang="ru-RU" sz="2800" dirty="0"/>
            </a:br>
            <a:r>
              <a:rPr lang="ru-RU" sz="2800" dirty="0"/>
              <a:t>колко двойки има сред тях, чиято сума е равна на </a:t>
            </a:r>
            <a:r>
              <a:rPr lang="ru-RU" sz="2800" i="1" dirty="0"/>
              <a:t>X</a:t>
            </a:r>
            <a:r>
              <a:rPr lang="ru-RU" sz="2800" dirty="0"/>
              <a:t>?</a:t>
            </a:r>
            <a:endParaRPr lang="en-US" sz="2800" dirty="0"/>
          </a:p>
        </p:txBody>
      </p:sp>
      <p:sp>
        <p:nvSpPr>
          <p:cNvPr id="11" name="Text Placeholder 2"/>
          <p:cNvSpPr>
            <a:spLocks noGrp="1"/>
          </p:cNvSpPr>
          <p:nvPr>
            <p:ph type="body" idx="1"/>
          </p:nvPr>
        </p:nvSpPr>
        <p:spPr>
          <a:xfrm>
            <a:off x="677334" y="2882001"/>
            <a:ext cx="9290914" cy="576262"/>
          </a:xfrm>
        </p:spPr>
        <p:txBody>
          <a:bodyPr/>
          <a:lstStyle/>
          <a:p>
            <a:r>
              <a:rPr lang="bg-BG" dirty="0"/>
              <a:t>Хитро решение</a:t>
            </a:r>
            <a:endParaRPr lang="en-US" dirty="0"/>
          </a:p>
        </p:txBody>
      </p:sp>
      <p:graphicFrame>
        <p:nvGraphicFramePr>
          <p:cNvPr id="34" name="Content Placeholder 33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526790770"/>
              </p:ext>
            </p:extLst>
          </p:nvPr>
        </p:nvGraphicFramePr>
        <p:xfrm>
          <a:off x="677333" y="3458405"/>
          <a:ext cx="9289741" cy="23495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749412167"/>
      </p:ext>
    </p:extLst>
  </p:cSld>
  <p:clrMapOvr>
    <a:masterClrMapping/>
  </p:clrMapOvr>
  <p:transition spd="slow">
    <p:push dir="u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3" y="609600"/>
            <a:ext cx="9290915" cy="1888902"/>
          </a:xfrm>
        </p:spPr>
        <p:txBody>
          <a:bodyPr>
            <a:normAutofit/>
          </a:bodyPr>
          <a:lstStyle/>
          <a:p>
            <a:r>
              <a:rPr lang="ru-RU" sz="2800" i="1" dirty="0"/>
              <a:t>Задача: При дадена редица </a:t>
            </a:r>
            <a:br>
              <a:rPr lang="ru-RU" sz="2800" i="1" dirty="0"/>
            </a:br>
            <a:r>
              <a:rPr lang="ru-RU" sz="2800" i="1" dirty="0"/>
              <a:t>А</a:t>
            </a:r>
            <a:r>
              <a:rPr lang="ru-RU" sz="2800" i="1" baseline="-25000" dirty="0"/>
              <a:t>1</a:t>
            </a:r>
            <a:r>
              <a:rPr lang="ru-RU" sz="2800" dirty="0"/>
              <a:t>,</a:t>
            </a:r>
            <a:r>
              <a:rPr lang="ru-RU" sz="2800" i="1" dirty="0"/>
              <a:t> А</a:t>
            </a:r>
            <a:r>
              <a:rPr lang="ru-RU" sz="2800" i="1" baseline="-25000" dirty="0"/>
              <a:t>2</a:t>
            </a:r>
            <a:r>
              <a:rPr lang="ru-RU" sz="2800" dirty="0"/>
              <a:t>, …, </a:t>
            </a:r>
            <a:r>
              <a:rPr lang="ru-RU" sz="2800" i="1" dirty="0"/>
              <a:t>А</a:t>
            </a:r>
            <a:r>
              <a:rPr lang="ru-RU" sz="2800" i="1" baseline="-25000" dirty="0"/>
              <a:t>N</a:t>
            </a:r>
            <a:r>
              <a:rPr lang="ru-RU" sz="2800" dirty="0"/>
              <a:t> (1 ≤ </a:t>
            </a:r>
            <a:r>
              <a:rPr lang="ru-RU" sz="2800" i="1" dirty="0"/>
              <a:t>A</a:t>
            </a:r>
            <a:r>
              <a:rPr lang="ru-RU" sz="2800" i="1" baseline="-25000" dirty="0"/>
              <a:t>i</a:t>
            </a:r>
            <a:r>
              <a:rPr lang="ru-RU" sz="2800" dirty="0"/>
              <a:t> ≤ 100 000 000), </a:t>
            </a:r>
            <a:br>
              <a:rPr lang="ru-RU" sz="2800" dirty="0"/>
            </a:br>
            <a:r>
              <a:rPr lang="ru-RU" sz="2800" dirty="0"/>
              <a:t>сортирана в нарастващ ред, </a:t>
            </a:r>
            <a:br>
              <a:rPr lang="ru-RU" sz="2800" dirty="0"/>
            </a:br>
            <a:r>
              <a:rPr lang="ru-RU" sz="2800" dirty="0"/>
              <a:t>колко двойки има сред тях, чиято сума е равна на </a:t>
            </a:r>
            <a:r>
              <a:rPr lang="ru-RU" sz="2800" i="1" dirty="0"/>
              <a:t>X</a:t>
            </a:r>
            <a:r>
              <a:rPr lang="ru-RU" sz="2800" dirty="0"/>
              <a:t>?</a:t>
            </a:r>
            <a:endParaRPr lang="en-US" sz="28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0" y="3036604"/>
            <a:ext cx="4680749" cy="576262"/>
          </a:xfrm>
        </p:spPr>
        <p:txBody>
          <a:bodyPr/>
          <a:lstStyle/>
          <a:p>
            <a:pPr algn="ctr"/>
            <a:r>
              <a:rPr lang="bg-BG" dirty="0"/>
              <a:t>Наивно решение</a:t>
            </a:r>
            <a:endParaRPr lang="en-US" dirty="0"/>
          </a:p>
        </p:txBody>
      </p:sp>
      <p:graphicFrame>
        <p:nvGraphicFramePr>
          <p:cNvPr id="24" name="Content Placeholder 23"/>
          <p:cNvGraphicFramePr>
            <a:graphicFrameLocks noGrp="1"/>
          </p:cNvGraphicFramePr>
          <p:nvPr>
            <p:ph sz="half" idx="2"/>
          </p:nvPr>
        </p:nvGraphicFramePr>
        <p:xfrm>
          <a:off x="1" y="3613008"/>
          <a:ext cx="4680682" cy="23495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1" name="Text Placeholder 2"/>
          <p:cNvSpPr>
            <a:spLocks noGrp="1"/>
          </p:cNvSpPr>
          <p:nvPr>
            <p:ph type="body" idx="1"/>
          </p:nvPr>
        </p:nvSpPr>
        <p:spPr>
          <a:xfrm>
            <a:off x="7315201" y="3036746"/>
            <a:ext cx="2653048" cy="576262"/>
          </a:xfrm>
        </p:spPr>
        <p:txBody>
          <a:bodyPr/>
          <a:lstStyle/>
          <a:p>
            <a:r>
              <a:rPr lang="bg-BG" dirty="0"/>
              <a:t>Хитро решение</a:t>
            </a:r>
            <a:endParaRPr lang="en-US" dirty="0"/>
          </a:p>
        </p:txBody>
      </p:sp>
      <p:graphicFrame>
        <p:nvGraphicFramePr>
          <p:cNvPr id="34" name="Content Placeholder 33"/>
          <p:cNvGraphicFramePr>
            <a:graphicFrameLocks noGrp="1"/>
          </p:cNvGraphicFramePr>
          <p:nvPr>
            <p:ph sz="half" idx="2"/>
          </p:nvPr>
        </p:nvGraphicFramePr>
        <p:xfrm>
          <a:off x="7315200" y="3613150"/>
          <a:ext cx="2652713" cy="23495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3" name="Text Placeholder 2"/>
          <p:cNvSpPr>
            <a:spLocks noGrp="1"/>
          </p:cNvSpPr>
          <p:nvPr>
            <p:ph type="body" idx="1"/>
          </p:nvPr>
        </p:nvSpPr>
        <p:spPr>
          <a:xfrm>
            <a:off x="4681018" y="3036604"/>
            <a:ext cx="2634126" cy="576262"/>
          </a:xfrm>
        </p:spPr>
        <p:txBody>
          <a:bodyPr/>
          <a:lstStyle/>
          <a:p>
            <a:r>
              <a:rPr lang="bg-BG" dirty="0"/>
              <a:t>Двоично търсене</a:t>
            </a:r>
            <a:endParaRPr lang="en-US" dirty="0"/>
          </a:p>
        </p:txBody>
      </p:sp>
      <p:graphicFrame>
        <p:nvGraphicFramePr>
          <p:cNvPr id="29" name="Content Placeholder 28"/>
          <p:cNvGraphicFramePr>
            <a:graphicFrameLocks noGrp="1"/>
          </p:cNvGraphicFramePr>
          <p:nvPr>
            <p:ph sz="half" idx="2"/>
          </p:nvPr>
        </p:nvGraphicFramePr>
        <p:xfrm>
          <a:off x="4681593" y="3613008"/>
          <a:ext cx="2633663" cy="23495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2291520440"/>
      </p:ext>
    </p:extLst>
  </p:cSld>
  <p:clrMapOvr>
    <a:masterClrMapping/>
  </p:clrMapOvr>
  <p:transition spd="slow">
    <p:push dir="u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266700"/>
            <a:ext cx="8596668" cy="762000"/>
          </a:xfrm>
        </p:spPr>
        <p:txBody>
          <a:bodyPr/>
          <a:lstStyle/>
          <a:p>
            <a:r>
              <a:rPr lang="bg-BG" dirty="0"/>
              <a:t>Малко сравнение</a:t>
            </a:r>
            <a:endParaRPr lang="en-US" dirty="0"/>
          </a:p>
        </p:txBody>
      </p:sp>
      <p:graphicFrame>
        <p:nvGraphicFramePr>
          <p:cNvPr id="9" name="Content Placeholder 8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1293143184"/>
              </p:ext>
            </p:extLst>
          </p:nvPr>
        </p:nvGraphicFramePr>
        <p:xfrm>
          <a:off x="677863" y="1028700"/>
          <a:ext cx="8596312" cy="50133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483055771"/>
      </p:ext>
    </p:extLst>
  </p:cSld>
  <p:clrMapOvr>
    <a:masterClrMapping/>
  </p:clrMapOvr>
  <p:transition spd="slow">
    <p:push dir="u"/>
  </p:transition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6133</TotalTime>
  <Words>1987</Words>
  <Application>Microsoft Office PowerPoint</Application>
  <PresentationFormat>Widescreen</PresentationFormat>
  <Paragraphs>1479</Paragraphs>
  <Slides>54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54</vt:i4>
      </vt:variant>
    </vt:vector>
  </HeadingPairs>
  <TitlesOfParts>
    <vt:vector size="61" baseType="lpstr">
      <vt:lpstr>Arial</vt:lpstr>
      <vt:lpstr>Cambria Math</vt:lpstr>
      <vt:lpstr>Courier New</vt:lpstr>
      <vt:lpstr>Trebuchet MS</vt:lpstr>
      <vt:lpstr>Wingdings</vt:lpstr>
      <vt:lpstr>Wingdings 3</vt:lpstr>
      <vt:lpstr>Facet</vt:lpstr>
      <vt:lpstr>ДАА – практикум</vt:lpstr>
      <vt:lpstr>Сложности на алгоритми</vt:lpstr>
      <vt:lpstr>Сложности на алгоритми</vt:lpstr>
      <vt:lpstr>Задача:   При дадена редица А1, А2, …, АN  (1 ≤ Ai ≤ 100 000 000),  сортирана в нарастващ ред,  колко двойки има сред тях, чиято сума е равна на X?</vt:lpstr>
      <vt:lpstr>Задача: При дадена редица  А1, А2, …, АN (1 ≤ Ai ≤ 100 000 000),  сортирана в нарастващ ред,  колко двойки има сред тях, чиято сума е равна на X?</vt:lpstr>
      <vt:lpstr>Задача: При дадена редица  А1, А2, …, АN (1 ≤ Ai ≤ 100 000 000),  сортирана в нарастващ ред,  колко двойки има сред тях, чиято сума е равна на X?</vt:lpstr>
      <vt:lpstr>Задача: При дадена редица  А1, А2, …, АN (1 ≤ Ai ≤ 100 000 000),  сортирана в нарастващ ред,  колко двойки има сред тях, чиято сума е равна на X?</vt:lpstr>
      <vt:lpstr>Задача: При дадена редица  А1, А2, …, АN (1 ≤ Ai ≤ 100 000 000),  сортирана в нарастващ ред,  колко двойки има сред тях, чиято сума е равна на X?</vt:lpstr>
      <vt:lpstr>Малко сравнение</vt:lpstr>
      <vt:lpstr>По-общо сравнение</vt:lpstr>
      <vt:lpstr>Сложности на алгоритми</vt:lpstr>
      <vt:lpstr>Алгоритми за сортиране</vt:lpstr>
      <vt:lpstr>Бавни сортировки - O(n2)</vt:lpstr>
      <vt:lpstr>Бавни сортировки:</vt:lpstr>
      <vt:lpstr>Бавни сортировки:</vt:lpstr>
      <vt:lpstr>Бавни сортировки:</vt:lpstr>
      <vt:lpstr>Бавни сортировки:</vt:lpstr>
      <vt:lpstr>Бавни сортировки:</vt:lpstr>
      <vt:lpstr>Метод на мехурчето  (Bubble Sort, Sinking Sort)</vt:lpstr>
      <vt:lpstr>Метод на пряката селекция  (Selection Sort)</vt:lpstr>
      <vt:lpstr>Сортиране чрез вмъкване  (Insertion Sort)</vt:lpstr>
      <vt:lpstr>Gnome Sort (Stupid Sort)</vt:lpstr>
      <vt:lpstr>Counting sort</vt:lpstr>
      <vt:lpstr>Counting Sort</vt:lpstr>
      <vt:lpstr>Counting Sort</vt:lpstr>
      <vt:lpstr>Counting Sort</vt:lpstr>
      <vt:lpstr>Counting Sort</vt:lpstr>
      <vt:lpstr>Counting Sort</vt:lpstr>
      <vt:lpstr>Counting Sort</vt:lpstr>
      <vt:lpstr>Counting Sort</vt:lpstr>
      <vt:lpstr>Counting Sort</vt:lpstr>
      <vt:lpstr>Counting Sort</vt:lpstr>
      <vt:lpstr>Counting Sort</vt:lpstr>
      <vt:lpstr>Counting Sort</vt:lpstr>
      <vt:lpstr>Counting Sort</vt:lpstr>
      <vt:lpstr>Counting Sort</vt:lpstr>
      <vt:lpstr>Counting Sort</vt:lpstr>
      <vt:lpstr>Counting Sort</vt:lpstr>
      <vt:lpstr>Counting Sort</vt:lpstr>
      <vt:lpstr>Counting Sort</vt:lpstr>
      <vt:lpstr>Counting Sort</vt:lpstr>
      <vt:lpstr>Counting Sort</vt:lpstr>
      <vt:lpstr>Counting Sort</vt:lpstr>
      <vt:lpstr>Counting Sort</vt:lpstr>
      <vt:lpstr>Counting Sort</vt:lpstr>
      <vt:lpstr>Counting Sort</vt:lpstr>
      <vt:lpstr>Counting Sort</vt:lpstr>
      <vt:lpstr>Counting Sort</vt:lpstr>
      <vt:lpstr>Counting Sort</vt:lpstr>
      <vt:lpstr>Counting Sort</vt:lpstr>
      <vt:lpstr>Counting Sort</vt:lpstr>
      <vt:lpstr>Counting Sort</vt:lpstr>
      <vt:lpstr>Counting Sort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ДАА – практикум</dc:title>
  <dc:creator>Ivan Kamburov</dc:creator>
  <cp:lastModifiedBy>Ivan Kamburov</cp:lastModifiedBy>
  <cp:revision>59</cp:revision>
  <dcterms:created xsi:type="dcterms:W3CDTF">2017-03-02T02:34:10Z</dcterms:created>
  <dcterms:modified xsi:type="dcterms:W3CDTF">2018-10-15T18:08:03Z</dcterms:modified>
</cp:coreProperties>
</file>