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9" r:id="rId2"/>
  </p:sldMasterIdLst>
  <p:notesMasterIdLst>
    <p:notesMasterId r:id="rId12"/>
  </p:notesMasterIdLst>
  <p:handoutMasterIdLst>
    <p:handoutMasterId r:id="rId13"/>
  </p:handoutMasterIdLst>
  <p:sldIdLst>
    <p:sldId id="274" r:id="rId3"/>
    <p:sldId id="276" r:id="rId4"/>
    <p:sldId id="353" r:id="rId5"/>
    <p:sldId id="395" r:id="rId6"/>
    <p:sldId id="426" r:id="rId7"/>
    <p:sldId id="407" r:id="rId8"/>
    <p:sldId id="411" r:id="rId9"/>
    <p:sldId id="414" r:id="rId10"/>
    <p:sldId id="416" r:id="rId11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A22E"/>
    <a:srgbClr val="603A14"/>
    <a:srgbClr val="E85C0E"/>
    <a:srgbClr val="BAB398"/>
    <a:srgbClr val="ADA485"/>
    <a:srgbClr val="C6C0AA"/>
    <a:srgbClr val="663606"/>
    <a:srgbClr val="663106"/>
    <a:srgbClr val="F8DC9E"/>
    <a:srgbClr val="FBEEDC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21" autoAdjust="0"/>
    <p:restoredTop sz="94533" autoAdjust="0"/>
  </p:normalViewPr>
  <p:slideViewPr>
    <p:cSldViewPr>
      <p:cViewPr varScale="1">
        <p:scale>
          <a:sx n="115" d="100"/>
          <a:sy n="115" d="100"/>
        </p:scale>
        <p:origin x="132" y="132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-61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4" d="100"/>
          <a:sy n="64" d="100"/>
        </p:scale>
        <p:origin x="2592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softuni.org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5/15/2016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2"/>
              </a:rPr>
              <a:t>http://softuni.org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 smtClean="0">
                <a:hlinkClick r:id="rId3"/>
              </a:rPr>
              <a:t>Creative Commons Attribution-NonCommercial-ShareAlike</a:t>
            </a:r>
            <a:r>
              <a:rPr lang="en-US" sz="1000" noProof="1" smtClean="0"/>
              <a:t> </a:t>
            </a:r>
            <a:r>
              <a:rPr lang="en-US" sz="1000" dirty="0" smtClean="0"/>
              <a:t>license.</a:t>
            </a:r>
            <a:endParaRPr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softuni.org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5/15/2016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sz="1000" dirty="0" smtClean="0"/>
              <a:t>© Software University Foundation – </a:t>
            </a:r>
            <a:r>
              <a:rPr lang="en-US" sz="1000" u="sng" dirty="0" smtClean="0">
                <a:hlinkClick r:id="rId2"/>
              </a:rPr>
              <a:t>http://softuni.org</a:t>
            </a:r>
            <a:endParaRPr lang="en-US" sz="1000" dirty="0" smtClean="0"/>
          </a:p>
          <a:p>
            <a:r>
              <a:rPr lang="en-US" sz="1000" dirty="0" smtClean="0"/>
              <a:t>This work is licensed under the </a:t>
            </a:r>
            <a:r>
              <a:rPr lang="en-US" sz="1000" u="sng" noProof="1" smtClean="0">
                <a:hlinkClick r:id="rId3"/>
              </a:rPr>
              <a:t>Creative Commons Attribution-NonCommercial-ShareAlike</a:t>
            </a:r>
            <a:r>
              <a:rPr lang="en-US" sz="1000" noProof="1" smtClean="0"/>
              <a:t> </a:t>
            </a:r>
            <a:r>
              <a:rPr lang="en-US" sz="1000" dirty="0" smtClean="0"/>
              <a:t>license.</a:t>
            </a:r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smtClean="0"/>
              <a:t>© Software University Foundation – </a:t>
            </a:r>
            <a:r>
              <a:rPr lang="en-US" sz="1000" u="sng" smtClean="0">
                <a:hlinkClick r:id="rId3"/>
              </a:rPr>
              <a:t>http://softuni.org</a:t>
            </a:r>
            <a:endParaRPr lang="en-US" sz="1000" smtClean="0"/>
          </a:p>
          <a:p>
            <a:r>
              <a:rPr lang="en-US" sz="1000" smtClean="0"/>
              <a:t>This work is licensed under the </a:t>
            </a:r>
            <a:r>
              <a:rPr lang="en-US" sz="1000" u="sng" noProof="1" smtClean="0">
                <a:hlinkClick r:id="rId4"/>
              </a:rPr>
              <a:t>Creative Commons Attribution-NonCommercial-ShareAlike</a:t>
            </a:r>
            <a:r>
              <a:rPr lang="en-US" sz="1000" noProof="1" smtClean="0"/>
              <a:t> </a:t>
            </a:r>
            <a:r>
              <a:rPr lang="en-US" sz="1000" smtClean="0"/>
              <a:t>license.</a:t>
            </a:r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151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smtClean="0"/>
              <a:t>© Software University Foundation – </a:t>
            </a:r>
            <a:r>
              <a:rPr lang="en-US" sz="1000" u="sng" smtClean="0">
                <a:hlinkClick r:id="rId3"/>
              </a:rPr>
              <a:t>http://softuni.org</a:t>
            </a:r>
            <a:endParaRPr lang="en-US" sz="1000" smtClean="0"/>
          </a:p>
          <a:p>
            <a:r>
              <a:rPr lang="en-US" sz="1000" smtClean="0"/>
              <a:t>This work is licensed under the </a:t>
            </a:r>
            <a:r>
              <a:rPr lang="en-US" sz="1000" u="sng" noProof="1" smtClean="0">
                <a:hlinkClick r:id="rId4"/>
              </a:rPr>
              <a:t>Creative Commons Attribution-NonCommercial-ShareAlike</a:t>
            </a:r>
            <a:r>
              <a:rPr lang="en-US" sz="1000" noProof="1" smtClean="0"/>
              <a:t> </a:t>
            </a:r>
            <a:r>
              <a:rPr lang="en-US" sz="1000" smtClean="0"/>
              <a:t>license.</a:t>
            </a:r>
            <a:endParaRPr lang="en-US" sz="1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749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smtClean="0"/>
              <a:t>© Software University Foundation – </a:t>
            </a:r>
            <a:r>
              <a:rPr lang="en-US" sz="1000" u="sng" smtClean="0">
                <a:hlinkClick r:id="rId3"/>
              </a:rPr>
              <a:t>http://softuni.org</a:t>
            </a:r>
            <a:endParaRPr lang="en-US" sz="1000" smtClean="0"/>
          </a:p>
          <a:p>
            <a:r>
              <a:rPr lang="en-US" sz="1000" smtClean="0"/>
              <a:t>This work is licensed under the </a:t>
            </a:r>
            <a:r>
              <a:rPr lang="en-US" sz="1000" u="sng" noProof="1" smtClean="0">
                <a:hlinkClick r:id="rId4"/>
              </a:rPr>
              <a:t>Creative Commons Attribution-NonCommercial-ShareAlike</a:t>
            </a:r>
            <a:r>
              <a:rPr lang="en-US" sz="1000" noProof="1" smtClean="0"/>
              <a:t> </a:t>
            </a:r>
            <a:r>
              <a:rPr lang="en-US" sz="1000" smtClean="0"/>
              <a:t>license.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66816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4F6EA-423E-42DF-9292-215E7D886C4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778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6675" y="2404534"/>
            <a:ext cx="7764913" cy="1646302"/>
          </a:xfrm>
        </p:spPr>
        <p:txBody>
          <a:bodyPr anchor="b">
            <a:noAutofit/>
          </a:bodyPr>
          <a:lstStyle>
            <a:lvl1pPr algn="r">
              <a:defRPr sz="5398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675" y="4050834"/>
            <a:ext cx="7764913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970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609600"/>
            <a:ext cx="8594429" cy="3403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5/15/2016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68466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5783" y="3632200"/>
            <a:ext cx="722264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5/15/2016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2399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635667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1931988"/>
            <a:ext cx="8594429" cy="2595460"/>
          </a:xfrm>
        </p:spPr>
        <p:txBody>
          <a:bodyPr anchor="b">
            <a:normAutofit/>
          </a:bodyPr>
          <a:lstStyle>
            <a:lvl1pPr algn="l">
              <a:defRPr sz="43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5/15/2016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27958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5/15/2016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930932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1" y="609600"/>
            <a:ext cx="858596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5/15/2016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06553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5/15/2016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84192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5599" y="609600"/>
            <a:ext cx="130440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159" y="609600"/>
            <a:ext cx="7058311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5/15/2016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022381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Title Slide">
    <p:bg bwMode="grayWhite"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Subtitle</a:t>
            </a:r>
            <a:endParaRPr dirty="0"/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64083"/>
            <a:ext cx="3187613" cy="5251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Author Name</a:t>
            </a:r>
            <a:endParaRPr lang="en-US" dirty="0"/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Insert a Picture Here</a:t>
            </a:r>
            <a:endParaRPr lang="en-US" dirty="0"/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33982"/>
            <a:ext cx="3187614" cy="444343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Position</a:t>
            </a:r>
            <a:endParaRPr lang="en-US" dirty="0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11671"/>
            <a:ext cx="3187613" cy="39586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Web Site</a:t>
            </a:r>
            <a:endParaRPr lang="en-US" dirty="0"/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Company Web 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82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188814" y="6525002"/>
            <a:ext cx="1223999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373AC-9AA7-423B-BA00-BA1C74164DBD}" type="datetime1">
              <a:rPr lang="en-US" smtClean="0"/>
              <a:pPr/>
              <a:t>5/15/2016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4412" y="6525002"/>
            <a:ext cx="10150400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Level`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9577597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 smtClean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5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5/15/2016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610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2700868"/>
            <a:ext cx="8594429" cy="1826581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860400"/>
          </a:xfrm>
        </p:spPr>
        <p:txBody>
          <a:bodyPr anchor="t"/>
          <a:lstStyle>
            <a:lvl1pPr marL="0" indent="0" algn="l">
              <a:buNone/>
              <a:defRPr sz="19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5/15/2016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88828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158" y="2160589"/>
            <a:ext cx="418294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8645" y="2160590"/>
            <a:ext cx="418294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5/15/2016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92310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570" y="2160983"/>
            <a:ext cx="418453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570" y="2737246"/>
            <a:ext cx="418453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058" y="2160983"/>
            <a:ext cx="4184528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059" y="2737246"/>
            <a:ext cx="418452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5/15/2016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43885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5/15/2016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16114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5/15/2016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20693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1498604"/>
            <a:ext cx="3853524" cy="1278466"/>
          </a:xfr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9222" y="514925"/>
            <a:ext cx="4512366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2777069"/>
            <a:ext cx="3853524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6926" indent="0">
              <a:buNone/>
              <a:defRPr sz="1400"/>
            </a:lvl2pPr>
            <a:lvl3pPr marL="913852" indent="0">
              <a:buNone/>
              <a:defRPr sz="1200"/>
            </a:lvl3pPr>
            <a:lvl4pPr marL="1370778" indent="0">
              <a:buNone/>
              <a:defRPr sz="1000"/>
            </a:lvl4pPr>
            <a:lvl5pPr marL="1827703" indent="0">
              <a:buNone/>
              <a:defRPr sz="1000"/>
            </a:lvl5pPr>
            <a:lvl6pPr marL="2284628" indent="0">
              <a:buNone/>
              <a:defRPr sz="1000"/>
            </a:lvl6pPr>
            <a:lvl7pPr marL="2741554" indent="0">
              <a:buNone/>
              <a:defRPr sz="1000"/>
            </a:lvl7pPr>
            <a:lvl8pPr marL="3198480" indent="0">
              <a:buNone/>
              <a:defRPr sz="1000"/>
            </a:lvl8pPr>
            <a:lvl9pPr marL="365540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5/15/2016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22889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4800600"/>
            <a:ext cx="8594428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158" y="609600"/>
            <a:ext cx="859442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5367338"/>
            <a:ext cx="8594428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5/15/2016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80112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8" y="2160590"/>
            <a:ext cx="859442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3257" y="6041363"/>
            <a:ext cx="911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373AC-9AA7-423B-BA00-BA1C74164DBD}" type="datetime1">
              <a:rPr lang="en-US" smtClean="0"/>
              <a:pPr/>
              <a:t>5/15/2016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158" y="6041363"/>
            <a:ext cx="6295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8426" y="6041363"/>
            <a:ext cx="68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063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62" r:id="rId18"/>
  </p:sldLayoutIdLst>
  <p:hf hdr="0" ftr="0" dt="0"/>
  <p:txStyles>
    <p:titleStyle>
      <a:lvl1pPr algn="l" defTabSz="457063" rtl="0" eaLnBrk="1" latinLnBrk="0" hangingPunct="1">
        <a:spcBef>
          <a:spcPct val="0"/>
        </a:spcBef>
        <a:buNone/>
        <a:defRPr sz="3599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184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qlzoo.net/" TargetMode="External"/><Relationship Id="rId2" Type="http://schemas.openxmlformats.org/officeDocument/2006/relationships/hyperlink" Target="http://www.w3schools.com/sql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hyperlink" Target="http://www.tutorialspoint.com/sql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racle.com/technetwork/developer-tools/sql-developer/downloads/index.html" TargetMode="External"/><Relationship Id="rId13" Type="http://schemas.openxmlformats.org/officeDocument/2006/relationships/hyperlink" Target="http://www.visualstudio.com/" TargetMode="External"/><Relationship Id="rId3" Type="http://schemas.openxmlformats.org/officeDocument/2006/relationships/hyperlink" Target="http://www.microsoft.com/en-us/server-cloud/products/sql-server/" TargetMode="External"/><Relationship Id="rId7" Type="http://schemas.openxmlformats.org/officeDocument/2006/relationships/hyperlink" Target="http://www.oracle.com/technetwork/database/database-technologies/express-edition/downloads/index.html" TargetMode="External"/><Relationship Id="rId12" Type="http://schemas.openxmlformats.org/officeDocument/2006/relationships/hyperlink" Target="https://www.nuget.org/packages/System.Data.SQLite.EF6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ysql.com/products/workbench/" TargetMode="External"/><Relationship Id="rId11" Type="http://schemas.openxmlformats.org/officeDocument/2006/relationships/hyperlink" Target="http://www.sqlite.org/" TargetMode="External"/><Relationship Id="rId5" Type="http://schemas.openxmlformats.org/officeDocument/2006/relationships/hyperlink" Target="http://dev.mysql.com/downloads/mysql/" TargetMode="External"/><Relationship Id="rId10" Type="http://schemas.openxmlformats.org/officeDocument/2006/relationships/hyperlink" Target="http://robomongo.org/" TargetMode="External"/><Relationship Id="rId4" Type="http://schemas.openxmlformats.org/officeDocument/2006/relationships/hyperlink" Target="https://msdn.microsoft.com/en-us/evalcenter/dn434042.aspx" TargetMode="External"/><Relationship Id="rId9" Type="http://schemas.openxmlformats.org/officeDocument/2006/relationships/hyperlink" Target="https://www.mongodb.org/download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4570412" y="501447"/>
            <a:ext cx="6391275" cy="1087437"/>
          </a:xfrm>
        </p:spPr>
        <p:txBody>
          <a:bodyPr>
            <a:normAutofit/>
          </a:bodyPr>
          <a:lstStyle/>
          <a:p>
            <a:r>
              <a:rPr lang="en-US" dirty="0" smtClean="0"/>
              <a:t>Databases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3579812" y="1910974"/>
            <a:ext cx="7305675" cy="1281113"/>
          </a:xfrm>
        </p:spPr>
        <p:txBody>
          <a:bodyPr>
            <a:normAutofit/>
          </a:bodyPr>
          <a:lstStyle/>
          <a:p>
            <a:r>
              <a:rPr lang="en-US" dirty="0" smtClean="0"/>
              <a:t>Database Course Program, Evaluation, Exams</a:t>
            </a:r>
          </a:p>
        </p:txBody>
      </p:sp>
      <p:pic>
        <p:nvPicPr>
          <p:cNvPr id="13" name="Picture 2" descr="https://encrypted-tbn1.gstatic.com/images?q=tbn:ANd9GcQRZywIAqev4KzIpgcdPb_UDhKKufs0XfcBF3H59wanTJiG6Mg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62" y="3438164"/>
            <a:ext cx="3146502" cy="227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s://encrypted-tbn3.gstatic.com/images?q=tbn:ANd9GcRIiqaXvZovKsLxQJLKo2eq1sINLHM3XDvBxYn-DWg_7wEtVZd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2" y="3200400"/>
            <a:ext cx="3352800" cy="25113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encrypted-tbn0.gstatic.com/images?q=tbn:ANd9GcTjqzq458FeEqUWC7vn64qwBjzL7wF5Xxcj-cVvAh0YCQUuw-y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54" y="228600"/>
            <a:ext cx="2180316" cy="16331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37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Table of Contents</a:t>
            </a:r>
            <a:endParaRPr lang="bg-BG" dirty="0"/>
          </a:p>
        </p:txBody>
      </p:sp>
      <p:sp>
        <p:nvSpPr>
          <p:cNvPr id="444419" name="Rectangle 3"/>
          <p:cNvSpPr>
            <a:spLocks noGrp="1" noChangeArrowheads="1"/>
          </p:cNvSpPr>
          <p:nvPr>
            <p:ph idx="1"/>
          </p:nvPr>
        </p:nvSpPr>
        <p:spPr>
          <a:xfrm>
            <a:off x="190413" y="1191467"/>
            <a:ext cx="11804822" cy="5530010"/>
          </a:xfrm>
        </p:spPr>
        <p:txBody>
          <a:bodyPr>
            <a:normAutofit/>
          </a:bodyPr>
          <a:lstStyle/>
          <a:p>
            <a:pPr marL="446088" indent="-446088">
              <a:lnSpc>
                <a:spcPts val="4000"/>
              </a:lnSpc>
              <a:buFontTx/>
              <a:buAutoNum type="arabicPeriod"/>
            </a:pPr>
            <a:r>
              <a:rPr lang="en-US" dirty="0" smtClean="0"/>
              <a:t>Course Objectives</a:t>
            </a:r>
            <a:endParaRPr lang="bg-BG" dirty="0" smtClean="0"/>
          </a:p>
          <a:p>
            <a:pPr marL="446088" indent="-446088">
              <a:lnSpc>
                <a:spcPts val="4000"/>
              </a:lnSpc>
              <a:buFontTx/>
              <a:buAutoNum type="arabicPeriod"/>
            </a:pPr>
            <a:r>
              <a:rPr lang="en-US" dirty="0" smtClean="0"/>
              <a:t>Course Program</a:t>
            </a:r>
            <a:endParaRPr lang="bg-BG" dirty="0" smtClean="0"/>
          </a:p>
          <a:p>
            <a:pPr marL="446088" indent="-446088">
              <a:lnSpc>
                <a:spcPts val="4000"/>
              </a:lnSpc>
              <a:buFontTx/>
              <a:buAutoNum type="arabicPeriod"/>
            </a:pPr>
            <a:r>
              <a:rPr lang="en-US" dirty="0" smtClean="0"/>
              <a:t>Trainers Team</a:t>
            </a:r>
          </a:p>
          <a:p>
            <a:pPr marL="446088" indent="-446088">
              <a:lnSpc>
                <a:spcPts val="4000"/>
              </a:lnSpc>
              <a:buFontTx/>
              <a:buAutoNum type="arabicPeriod"/>
            </a:pPr>
            <a:r>
              <a:rPr lang="en-US" dirty="0" smtClean="0"/>
              <a:t>Examination</a:t>
            </a:r>
          </a:p>
          <a:p>
            <a:pPr marL="446088" indent="-446088">
              <a:lnSpc>
                <a:spcPts val="4000"/>
              </a:lnSpc>
              <a:buFontTx/>
              <a:buAutoNum type="arabicPeriod"/>
            </a:pPr>
            <a:r>
              <a:rPr lang="en-US" dirty="0" smtClean="0"/>
              <a:t>Learning Resources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" name="Picture 2" descr="http://www.graphicsfuel.com/wp-content/uploads/2012/07/books-icon-5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12" y="1447800"/>
            <a:ext cx="2679495" cy="267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812" y="4145306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8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7212" y="4772237"/>
            <a:ext cx="3657600" cy="774883"/>
          </a:xfrm>
        </p:spPr>
        <p:txBody>
          <a:bodyPr/>
          <a:lstStyle/>
          <a:p>
            <a:pPr>
              <a:lnSpc>
                <a:spcPts val="5400"/>
              </a:lnSpc>
            </a:pPr>
            <a:r>
              <a:rPr lang="en-US" dirty="0" smtClean="0"/>
              <a:t>Databases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012" y="5547120"/>
            <a:ext cx="8938472" cy="688256"/>
          </a:xfrm>
        </p:spPr>
        <p:txBody>
          <a:bodyPr/>
          <a:lstStyle/>
          <a:p>
            <a:r>
              <a:rPr lang="en-US" dirty="0" smtClean="0"/>
              <a:t>Course Objectives &amp; Program</a:t>
            </a:r>
            <a:endParaRPr lang="en-US" dirty="0"/>
          </a:p>
        </p:txBody>
      </p:sp>
      <p:pic>
        <p:nvPicPr>
          <p:cNvPr id="5" name="Picture 2" descr="http://research.phillipmartin.info/la_syllabus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512" y="914400"/>
            <a:ext cx="3657600" cy="360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19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Databases – Course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0"/>
            <a:ext cx="11804822" cy="5486035"/>
          </a:xfrm>
        </p:spPr>
        <p:txBody>
          <a:bodyPr>
            <a:noAutofit/>
          </a:bodyPr>
          <a:lstStyle/>
          <a:p>
            <a:pPr marL="542925" indent="-542925">
              <a:lnSpc>
                <a:spcPct val="120000"/>
              </a:lnSpc>
              <a:spcBef>
                <a:spcPts val="8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dirty="0" smtClean="0"/>
              <a:t>Course Introduction</a:t>
            </a:r>
          </a:p>
          <a:p>
            <a:pPr marL="542925" indent="-542925">
              <a:lnSpc>
                <a:spcPct val="120000"/>
              </a:lnSpc>
              <a:spcBef>
                <a:spcPts val="8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dirty="0" smtClean="0"/>
              <a:t>Introduction to Databases</a:t>
            </a:r>
          </a:p>
          <a:p>
            <a:pPr marL="542925" indent="-542925">
              <a:lnSpc>
                <a:spcPct val="120000"/>
              </a:lnSpc>
              <a:spcBef>
                <a:spcPts val="8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dirty="0" smtClean="0"/>
              <a:t>Introduction to MSSQL and MySQL</a:t>
            </a:r>
          </a:p>
          <a:p>
            <a:pPr marL="542925" indent="-542925">
              <a:lnSpc>
                <a:spcPct val="120000"/>
              </a:lnSpc>
              <a:spcBef>
                <a:spcPts val="8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dirty="0" smtClean="0"/>
              <a:t>Data Modeling and E/R Diagrams</a:t>
            </a:r>
          </a:p>
          <a:p>
            <a:pPr marL="542925" indent="-542925">
              <a:lnSpc>
                <a:spcPct val="120000"/>
              </a:lnSpc>
              <a:spcBef>
                <a:spcPts val="8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dirty="0" smtClean="0"/>
              <a:t>SQL Basics</a:t>
            </a:r>
          </a:p>
          <a:p>
            <a:pPr marL="542925" indent="-542925">
              <a:lnSpc>
                <a:spcPct val="120000"/>
              </a:lnSpc>
              <a:spcBef>
                <a:spcPts val="8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dirty="0" smtClean="0"/>
              <a:t>Advanced SQL</a:t>
            </a:r>
          </a:p>
          <a:p>
            <a:pPr marL="542925" indent="-542925">
              <a:lnSpc>
                <a:spcPct val="120000"/>
              </a:lnSpc>
              <a:spcBef>
                <a:spcPts val="8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dirty="0" smtClean="0"/>
              <a:t>T-SQL and Stored Procedures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412" y="3756863"/>
            <a:ext cx="2438400" cy="2438400"/>
          </a:xfrm>
          <a:prstGeom prst="rect">
            <a:avLst/>
          </a:prstGeom>
        </p:spPr>
      </p:pic>
      <p:pic>
        <p:nvPicPr>
          <p:cNvPr id="1026" name="Picture 2" descr="http://png-3.findicons.com/files/icons/977/rrze/720/computer_databas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2" y="784243"/>
            <a:ext cx="2347913" cy="234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43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Databases – Course Program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0"/>
            <a:ext cx="11804822" cy="5486035"/>
          </a:xfrm>
        </p:spPr>
        <p:txBody>
          <a:bodyPr>
            <a:noAutofit/>
          </a:bodyPr>
          <a:lstStyle/>
          <a:p>
            <a:pPr marL="715963" indent="-715963">
              <a:lnSpc>
                <a:spcPct val="120000"/>
              </a:lnSpc>
              <a:spcBef>
                <a:spcPts val="800"/>
              </a:spcBef>
              <a:spcAft>
                <a:spcPts val="100"/>
              </a:spcAft>
              <a:buFont typeface="+mj-lt"/>
              <a:buAutoNum type="arabicPeriod" startAt="8"/>
            </a:pPr>
            <a:r>
              <a:rPr lang="en-GB" dirty="0" smtClean="0"/>
              <a:t>SQL Performance</a:t>
            </a:r>
          </a:p>
          <a:p>
            <a:pPr marL="715963" indent="-715963">
              <a:lnSpc>
                <a:spcPct val="120000"/>
              </a:lnSpc>
              <a:spcBef>
                <a:spcPts val="800"/>
              </a:spcBef>
              <a:spcAft>
                <a:spcPts val="100"/>
              </a:spcAft>
              <a:buFont typeface="+mj-lt"/>
              <a:buAutoNum type="arabicPeriod" startAt="8"/>
            </a:pPr>
            <a:r>
              <a:rPr lang="en-GB" dirty="0" smtClean="0"/>
              <a:t>Transactions</a:t>
            </a:r>
          </a:p>
          <a:p>
            <a:pPr marL="715963" indent="-715963">
              <a:lnSpc>
                <a:spcPct val="120000"/>
              </a:lnSpc>
              <a:spcBef>
                <a:spcPts val="800"/>
              </a:spcBef>
              <a:spcAft>
                <a:spcPts val="100"/>
              </a:spcAft>
              <a:buFont typeface="+mj-lt"/>
              <a:buAutoNum type="arabicPeriod" startAt="8"/>
            </a:pPr>
            <a:r>
              <a:rPr lang="en-GB" dirty="0" smtClean="0"/>
              <a:t>NoSQL Databases</a:t>
            </a:r>
          </a:p>
          <a:p>
            <a:pPr marL="715963" indent="-715963">
              <a:lnSpc>
                <a:spcPct val="120000"/>
              </a:lnSpc>
              <a:spcBef>
                <a:spcPts val="800"/>
              </a:spcBef>
              <a:spcAft>
                <a:spcPts val="100"/>
              </a:spcAft>
              <a:buFont typeface="+mj-lt"/>
              <a:buAutoNum type="arabicPeriod" startAt="8"/>
            </a:pPr>
            <a:r>
              <a:rPr lang="en-GB" dirty="0" smtClean="0"/>
              <a:t>MongoDb &amp; Redis</a:t>
            </a:r>
          </a:p>
          <a:p>
            <a:pPr marL="715963" indent="-715963">
              <a:lnSpc>
                <a:spcPct val="120000"/>
              </a:lnSpc>
              <a:spcBef>
                <a:spcPts val="800"/>
              </a:spcBef>
              <a:spcAft>
                <a:spcPts val="100"/>
              </a:spcAft>
              <a:buFont typeface="+mj-lt"/>
              <a:buAutoNum type="arabicPeriod" startAt="8"/>
            </a:pPr>
            <a:r>
              <a:rPr lang="en-GB" dirty="0" smtClean="0"/>
              <a:t>Lab</a:t>
            </a:r>
          </a:p>
          <a:p>
            <a:pPr marL="715963" indent="-715963">
              <a:lnSpc>
                <a:spcPct val="120000"/>
              </a:lnSpc>
              <a:spcBef>
                <a:spcPts val="800"/>
              </a:spcBef>
              <a:spcAft>
                <a:spcPts val="100"/>
              </a:spcAft>
              <a:buFont typeface="+mj-lt"/>
              <a:buAutoNum type="arabicPeriod" startAt="8"/>
            </a:pPr>
            <a:r>
              <a:rPr lang="en-GB" dirty="0" smtClean="0"/>
              <a:t>Exam Preparation</a:t>
            </a:r>
          </a:p>
          <a:p>
            <a:pPr marL="715963" indent="-715963">
              <a:lnSpc>
                <a:spcPct val="120000"/>
              </a:lnSpc>
              <a:spcBef>
                <a:spcPts val="800"/>
              </a:spcBef>
              <a:spcAft>
                <a:spcPts val="100"/>
              </a:spcAft>
              <a:buFont typeface="+mj-lt"/>
              <a:buAutoNum type="arabicPeriod" startAt="8"/>
            </a:pPr>
            <a:r>
              <a:rPr lang="en-GB" dirty="0" smtClean="0"/>
              <a:t>Practical Exam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2050" name="Picture 2" descr="http://files.softicons.com/download/application-icons/programmers-pack-icons-by-iconshock/png/512/databa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2" y="2428097"/>
            <a:ext cx="3581400" cy="358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00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Scoring System for the "Databases"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2" y="1764176"/>
            <a:ext cx="8594429" cy="388077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Текущ </a:t>
            </a:r>
            <a:r>
              <a:rPr lang="ru-RU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контрол 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tx1"/>
                </a:solidFill>
              </a:rPr>
              <a:t>-	Домашно номер  1 – 5%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tx1"/>
                </a:solidFill>
              </a:rPr>
              <a:t>-	Домашно номер  2 -  5%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tx1"/>
                </a:solidFill>
              </a:rPr>
              <a:t>-	Контролно номер  1 – 10%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tx1"/>
                </a:solidFill>
              </a:rPr>
              <a:t>-	Контролно номер 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 smtClean="0">
                <a:solidFill>
                  <a:schemeClr val="tx1"/>
                </a:solidFill>
              </a:rPr>
              <a:t>2 </a:t>
            </a:r>
            <a:r>
              <a:rPr lang="ru-RU" sz="3600" dirty="0">
                <a:solidFill>
                  <a:schemeClr val="tx1"/>
                </a:solidFill>
              </a:rPr>
              <a:t>– 10%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tx1"/>
                </a:solidFill>
              </a:rPr>
              <a:t>-	Проект – 10%</a:t>
            </a:r>
          </a:p>
          <a:p>
            <a:pPr marL="0" indent="0">
              <a:buNone/>
            </a:pPr>
            <a:r>
              <a:rPr lang="ru-RU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Изпити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tx1"/>
                </a:solidFill>
              </a:rPr>
              <a:t>-	Писмен изпит – 30%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tx1"/>
                </a:solidFill>
              </a:rPr>
              <a:t>-	Устен изпит – 30%</a:t>
            </a:r>
          </a:p>
          <a:p>
            <a:pPr marL="0" indent="0">
              <a:buNone/>
            </a:pPr>
            <a:r>
              <a:rPr lang="ru-RU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Скала за оценяване на обучаемите: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tx1"/>
                </a:solidFill>
              </a:rPr>
              <a:t>-	0 % - 40 % - Слаб  2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tx1"/>
                </a:solidFill>
              </a:rPr>
              <a:t>-	40 % - 55 %  -  Среден  3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tx1"/>
                </a:solidFill>
              </a:rPr>
              <a:t>-	55 %  -  70 %  -  Добър  4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tx1"/>
                </a:solidFill>
              </a:rPr>
              <a:t>-	70%   -   85 %  - Мн. Добър  5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tx1"/>
                </a:solidFill>
              </a:rPr>
              <a:t>-	85%  -  100 %   - Отличен  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12" y="3276600"/>
            <a:ext cx="3044332" cy="20107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02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5862" y="1900001"/>
            <a:ext cx="7086600" cy="820600"/>
          </a:xfrm>
        </p:spPr>
        <p:txBody>
          <a:bodyPr/>
          <a:lstStyle/>
          <a:p>
            <a:pPr algn="r"/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7662" y="2862680"/>
            <a:ext cx="7924800" cy="719034"/>
          </a:xfrm>
        </p:spPr>
        <p:txBody>
          <a:bodyPr/>
          <a:lstStyle/>
          <a:p>
            <a:pPr algn="r"/>
            <a:r>
              <a:rPr lang="en-US" dirty="0" smtClean="0"/>
              <a:t>What We Need Additionally?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62" y="3752788"/>
            <a:ext cx="3918458" cy="2600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438" y="3757290"/>
            <a:ext cx="1724025" cy="2595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1219200"/>
            <a:ext cx="16192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57200"/>
            <a:ext cx="1600199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42062" y="438149"/>
            <a:ext cx="9144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89862" y="609599"/>
            <a:ext cx="762000" cy="78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129" y="3990601"/>
            <a:ext cx="1734266" cy="2124386"/>
          </a:xfrm>
          <a:prstGeom prst="rect">
            <a:avLst/>
          </a:prstGeom>
          <a:noFill/>
          <a:effectLst>
            <a:glow rad="127000">
              <a:schemeClr val="accent4">
                <a:lumMod val="60000"/>
                <a:lumOff val="40000"/>
                <a:alpha val="2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2075">
            <a:off x="2646968" y="867926"/>
            <a:ext cx="1297553" cy="153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2.bp.blogspot.com/-yG-zPuNuVow/UC1sInLEyVI/AAAAAAAAACc/3Apwctm139Q/s1600/css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612" y="4495800"/>
            <a:ext cx="2374399" cy="1780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lipartbest.com/download?clipart=bcyrERxcL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353" y="1535370"/>
            <a:ext cx="2290916" cy="237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38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303213" y="1218621"/>
            <a:ext cx="11577624" cy="5502855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>
            <a:lvl1pPr marL="304747" indent="-304747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Char char="§"/>
              <a:defRPr sz="3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3600" dirty="0" smtClean="0"/>
              <a:t>Online SQL tutorial at W3 Schools</a:t>
            </a:r>
          </a:p>
          <a:p>
            <a:pPr lvl="1">
              <a:lnSpc>
                <a:spcPct val="90000"/>
              </a:lnSpc>
              <a:spcAft>
                <a:spcPts val="1800"/>
              </a:spcAft>
            </a:pPr>
            <a:r>
              <a:rPr lang="en-US" dirty="0">
                <a:hlinkClick r:id="rId2"/>
              </a:rPr>
              <a:t>http://www.w3schools.com/sql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dirty="0" smtClean="0"/>
              <a:t>SQL Zoo – interactive SQL tutorial</a:t>
            </a:r>
          </a:p>
          <a:p>
            <a:pPr lvl="1">
              <a:lnSpc>
                <a:spcPct val="90000"/>
              </a:lnSpc>
              <a:spcAft>
                <a:spcPts val="1800"/>
              </a:spcAft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sqlzoo.net</a:t>
            </a:r>
            <a:endParaRPr lang="en-US" dirty="0" smtClean="0"/>
          </a:p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dirty="0" smtClean="0"/>
              <a:t>SQL and Database Tutorial</a:t>
            </a:r>
          </a:p>
          <a:p>
            <a:pPr lvl="1">
              <a:lnSpc>
                <a:spcPct val="90000"/>
              </a:lnSpc>
              <a:spcAft>
                <a:spcPts val="1800"/>
              </a:spcAft>
            </a:pPr>
            <a:r>
              <a:rPr lang="en-US" dirty="0">
                <a:hlinkClick r:id="rId4"/>
              </a:rPr>
              <a:t>http://www.tutorialspoint.com/sql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Databases – Additional Resources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212" y="3505200"/>
            <a:ext cx="4066032" cy="12192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22879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Recommended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04747" lvl="1" indent="-304747">
              <a:lnSpc>
                <a:spcPct val="110000"/>
              </a:lnSpc>
              <a:buClr>
                <a:srgbClr val="F2B254"/>
              </a:buClr>
              <a:buSzPct val="100000"/>
            </a:pPr>
            <a:r>
              <a:rPr lang="en-US" dirty="0" smtClean="0"/>
              <a:t>Microsoft </a:t>
            </a:r>
            <a:r>
              <a:rPr lang="en-US" dirty="0" smtClean="0">
                <a:hlinkClick r:id="rId3"/>
              </a:rPr>
              <a:t>SQL Server 2014 </a:t>
            </a:r>
            <a:r>
              <a:rPr lang="en-US" dirty="0" smtClean="0"/>
              <a:t>(Express or Standard </a:t>
            </a:r>
            <a:r>
              <a:rPr lang="en-US" dirty="0"/>
              <a:t>Edition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+ </a:t>
            </a:r>
            <a:r>
              <a:rPr lang="en-US" dirty="0">
                <a:hlinkClick r:id="rId4"/>
              </a:rPr>
              <a:t>SQL Server Management Studio </a:t>
            </a:r>
            <a:r>
              <a:rPr lang="en-US" dirty="0" smtClean="0">
                <a:hlinkClick r:id="rId4"/>
              </a:rPr>
              <a:t>2014</a:t>
            </a:r>
            <a:endParaRPr lang="en-US" dirty="0" smtClean="0"/>
          </a:p>
          <a:p>
            <a:pPr lvl="1">
              <a:lnSpc>
                <a:spcPct val="110000"/>
              </a:lnSpc>
            </a:pPr>
            <a:r>
              <a:rPr lang="en-US" dirty="0"/>
              <a:t>SQL Server </a:t>
            </a:r>
            <a:r>
              <a:rPr lang="en-US" dirty="0" smtClean="0"/>
              <a:t>2012 may work as well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 smtClean="0">
                <a:hlinkClick r:id="rId5"/>
              </a:rPr>
              <a:t>MySQL 5.6</a:t>
            </a:r>
            <a:r>
              <a:rPr lang="en-US" dirty="0" smtClean="0"/>
              <a:t> + </a:t>
            </a:r>
            <a:r>
              <a:rPr lang="en-US" dirty="0" smtClean="0">
                <a:hlinkClick r:id="rId6"/>
              </a:rPr>
              <a:t>MySQL Workbench 6</a:t>
            </a: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>
                <a:hlinkClick r:id="rId7"/>
              </a:rPr>
              <a:t>Oracle 11g XE</a:t>
            </a:r>
            <a:r>
              <a:rPr lang="en-US" dirty="0" smtClean="0"/>
              <a:t> (Express Edition) + </a:t>
            </a:r>
            <a:r>
              <a:rPr lang="en-US" dirty="0" smtClean="0">
                <a:hlinkClick r:id="rId8"/>
              </a:rPr>
              <a:t>Oracle SQL Developer 4.0</a:t>
            </a: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>
                <a:hlinkClick r:id="rId9"/>
              </a:rPr>
              <a:t>MongoDB 2.6</a:t>
            </a:r>
            <a:r>
              <a:rPr lang="en-US" dirty="0" smtClean="0"/>
              <a:t> + </a:t>
            </a:r>
            <a:r>
              <a:rPr lang="en-US" dirty="0" smtClean="0">
                <a:hlinkClick r:id="rId10"/>
              </a:rPr>
              <a:t>Robomongo</a:t>
            </a: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>
                <a:hlinkClick r:id="rId11"/>
              </a:rPr>
              <a:t>SQLite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smtClean="0">
                <a:hlinkClick r:id="rId12"/>
              </a:rPr>
              <a:t>System.Data.SQLite.EF6</a:t>
            </a: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>
                <a:hlinkClick r:id="rId13"/>
              </a:rPr>
              <a:t>Visual Studio Community 2013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14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198</Words>
  <Application>Microsoft Office PowerPoint</Application>
  <PresentationFormat>Custom</PresentationFormat>
  <Paragraphs>75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Trebuchet MS</vt:lpstr>
      <vt:lpstr>Wingdings</vt:lpstr>
      <vt:lpstr>Wingdings 3</vt:lpstr>
      <vt:lpstr>Facet</vt:lpstr>
      <vt:lpstr>Databases</vt:lpstr>
      <vt:lpstr>Table of Contents</vt:lpstr>
      <vt:lpstr>Databases</vt:lpstr>
      <vt:lpstr>Databases – Course Program</vt:lpstr>
      <vt:lpstr>Databases – Course Program (2)</vt:lpstr>
      <vt:lpstr>Scoring System for the "Databases"</vt:lpstr>
      <vt:lpstr>Resources</vt:lpstr>
      <vt:lpstr>Databases – Additional Resources</vt:lpstr>
      <vt:lpstr>Recommended Software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Databases - Course Introduction</dc:title>
  <dc:subject>Software Development Course</dc:subject>
  <dc:creator/>
  <cp:keywords>Databases, SQL, programming, SoftUni, Software University, programming, software development, software engineering, course,</cp:keywords>
  <dc:description>Software University Foundation - http://softuni.org</dc:description>
  <cp:lastModifiedBy/>
  <cp:revision>1</cp:revision>
  <dcterms:created xsi:type="dcterms:W3CDTF">2014-01-02T17:00:34Z</dcterms:created>
  <dcterms:modified xsi:type="dcterms:W3CDTF">2016-05-15T18:12:46Z</dcterms:modified>
  <cp:category>Databases, SQL, programming, SoftUni, Software University, programming, software development, software engineering, course,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