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5"/>
  </p:notesMasterIdLst>
  <p:sldIdLst>
    <p:sldId id="444" r:id="rId2"/>
    <p:sldId id="445" r:id="rId3"/>
    <p:sldId id="446" r:id="rId4"/>
    <p:sldId id="447" r:id="rId5"/>
    <p:sldId id="449" r:id="rId6"/>
    <p:sldId id="459" r:id="rId7"/>
    <p:sldId id="467" r:id="rId8"/>
    <p:sldId id="450" r:id="rId9"/>
    <p:sldId id="460" r:id="rId10"/>
    <p:sldId id="451" r:id="rId11"/>
    <p:sldId id="461" r:id="rId12"/>
    <p:sldId id="468" r:id="rId13"/>
    <p:sldId id="452" r:id="rId14"/>
    <p:sldId id="464" r:id="rId15"/>
    <p:sldId id="453" r:id="rId16"/>
    <p:sldId id="465" r:id="rId17"/>
    <p:sldId id="454" r:id="rId18"/>
    <p:sldId id="466" r:id="rId19"/>
    <p:sldId id="455" r:id="rId20"/>
    <p:sldId id="462" r:id="rId21"/>
    <p:sldId id="456" r:id="rId22"/>
    <p:sldId id="463" r:id="rId23"/>
    <p:sldId id="45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83" d="100"/>
          <a:sy n="83" d="100"/>
        </p:scale>
        <p:origin x="662" y="7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21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18.8.2020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18.8.2020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805%20Tunnel%20II%20straight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Solutions/S0805%20Tunnel%20II%20crossed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Solutions/S0806%20Drone%20over%20city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Solutions/S0807%20Infinite%20tunnel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Solutions/S0809%20Rollercoaster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Solutions/S0810%20In%20rollercoaster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Exercises/S0803A%20Anaglyph%20color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804%20Tunnel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доц.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 err="1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№08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Тунел </a:t>
                </a:r>
                <a:r>
                  <a:rPr lang="en-US" dirty="0"/>
                  <a:t>II</a:t>
                </a:r>
                <a:endParaRPr lang="bg-BG" dirty="0"/>
              </a:p>
              <a:p>
                <a:pPr lvl="1"/>
                <a:r>
                  <a:rPr lang="bg-BG" dirty="0"/>
                  <a:t>Същият тунел като в задача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0804</m:t>
                    </m:r>
                  </m:oMath>
                </a14:m>
                <a:r>
                  <a:rPr lang="en-US" dirty="0"/>
                  <a:t>,</a:t>
                </a:r>
                <a:r>
                  <a:rPr lang="bg-BG" dirty="0"/>
                  <a:t> но с </a:t>
                </a:r>
                <a:r>
                  <a:rPr lang="bg-BG" dirty="0" err="1"/>
                  <a:t>паралаксна</a:t>
                </a:r>
                <a:r>
                  <a:rPr lang="bg-BG" dirty="0"/>
                  <a:t> графика</a:t>
                </a:r>
              </a:p>
              <a:p>
                <a:pPr lvl="1"/>
                <a:r>
                  <a:rPr lang="bg-BG" dirty="0"/>
                  <a:t>Вариант с право гледане</a:t>
                </a:r>
              </a:p>
              <a:p>
                <a:pPr lvl="1"/>
                <a:r>
                  <a:rPr lang="bg-BG" dirty="0"/>
                  <a:t>Вариант с кръстосано гледане</a:t>
                </a:r>
              </a:p>
              <a:p>
                <a:pPr lvl="1"/>
                <a:r>
                  <a:rPr lang="bg-BG" dirty="0"/>
                  <a:t>С по-голяма разлика между двата образа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Вариант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err="1"/>
                  <a:t>Паралаксен</a:t>
                </a:r>
                <a:r>
                  <a:rPr lang="bg-BG" dirty="0"/>
                  <a:t> тунел с право гледане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hlinkClick r:id="rId3" action="ppaction://hlinkfile"/>
            <a:extLst>
              <a:ext uri="{FF2B5EF4-FFF2-40B4-BE49-F238E27FC236}">
                <a16:creationId xmlns:a16="http://schemas.microsoft.com/office/drawing/2014/main" id="{525AAD95-444B-495B-9255-3102212CCB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20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6F0EB4E0-43F7-4A0C-A80A-30C0255BBF8D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Вариант 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err="1"/>
                  <a:t>Паралаксен</a:t>
                </a:r>
                <a:r>
                  <a:rPr lang="bg-BG" dirty="0"/>
                  <a:t> тунел с кръстосано гледане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6F0EB4E0-43F7-4A0C-A80A-30C0255BBF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hlinkClick r:id="rId3" action="ppaction://hlinkfile"/>
            <a:extLst>
              <a:ext uri="{FF2B5EF4-FFF2-40B4-BE49-F238E27FC236}">
                <a16:creationId xmlns:a16="http://schemas.microsoft.com/office/drawing/2014/main" id="{0FCA5958-B4D4-458A-A049-8C11367D98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981200"/>
            <a:ext cx="6400800" cy="420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48388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Задача №</a:t>
            </a:r>
            <a:r>
              <a:rPr lang="en-US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Дрон</a:t>
            </a:r>
            <a:r>
              <a:rPr lang="bg-BG" dirty="0"/>
              <a:t> над град</a:t>
            </a:r>
          </a:p>
          <a:p>
            <a:pPr lvl="1"/>
            <a:r>
              <a:rPr lang="bg-BG" dirty="0"/>
              <a:t>Направете град с небостъргачи</a:t>
            </a:r>
          </a:p>
          <a:p>
            <a:pPr lvl="1"/>
            <a:r>
              <a:rPr lang="bg-BG" dirty="0"/>
              <a:t>Гледната точка да се рее над града, като че ли се гледа от </a:t>
            </a:r>
            <a:r>
              <a:rPr lang="bg-BG" dirty="0" err="1"/>
              <a:t>дрон</a:t>
            </a:r>
            <a:endParaRPr lang="bg-BG" dirty="0"/>
          </a:p>
          <a:p>
            <a:pPr lvl="1"/>
            <a:r>
              <a:rPr lang="bg-BG" dirty="0"/>
              <a:t>Да се променя интерактивно </a:t>
            </a:r>
            <a:r>
              <a:rPr lang="bg-BG" dirty="0" err="1"/>
              <a:t>паралакса</a:t>
            </a:r>
            <a:r>
              <a:rPr lang="bg-BG" dirty="0"/>
              <a:t> на право и на кръстосано гледане</a:t>
            </a:r>
          </a:p>
          <a:p>
            <a:pPr lvl="1"/>
            <a:r>
              <a:rPr lang="bg-BG" dirty="0"/>
              <a:t>Да може дори да се създава без </a:t>
            </a:r>
            <a:r>
              <a:rPr lang="bg-BG" dirty="0" err="1"/>
              <a:t>паралакс</a:t>
            </a:r>
            <a:r>
              <a:rPr lang="bg-BG" dirty="0"/>
              <a:t> (т.е. ляв и десен образ са идентични)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9DA66B7A-3E42-45EF-8162-9EB73E0FF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820453"/>
            <a:ext cx="6400800" cy="419934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BACBBE4A-DDE2-4819-9078-7D19A3EB81AA}"/>
              </a:ext>
            </a:extLst>
          </p:cNvPr>
          <p:cNvGrpSpPr/>
          <p:nvPr/>
        </p:nvGrpSpPr>
        <p:grpSpPr>
          <a:xfrm>
            <a:off x="5410198" y="761999"/>
            <a:ext cx="1981203" cy="1828801"/>
            <a:chOff x="167061" y="6690470"/>
            <a:chExt cx="1981203" cy="1828801"/>
          </a:xfrm>
        </p:grpSpPr>
        <p:sp>
          <p:nvSpPr>
            <p:cNvPr id="5" name="Text Placeholder 2">
              <a:extLst>
                <a:ext uri="{FF2B5EF4-FFF2-40B4-BE49-F238E27FC236}">
                  <a16:creationId xmlns:a16="http://schemas.microsoft.com/office/drawing/2014/main" id="{B4336E9B-FD6B-4E91-BED3-23BC21ACBCF0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67061" y="6690470"/>
              <a:ext cx="1981199" cy="5865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</a:rPr>
                <a:t>Контрол на </a:t>
              </a:r>
              <a:r>
                <a:rPr lang="bg-BG" sz="1800" b="0" dirty="0" err="1">
                  <a:solidFill>
                    <a:schemeClr val="bg1"/>
                  </a:solidFill>
                </a:rPr>
                <a:t>паралакса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DEA50B7-FA16-43DE-B6B9-28965F90280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8260" y="6690472"/>
              <a:ext cx="4" cy="182879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Безкраен тунел</a:t>
                </a:r>
              </a:p>
              <a:p>
                <a:pPr lvl="1"/>
                <a:r>
                  <a:rPr lang="bg-BG" dirty="0"/>
                  <a:t>Тунел, като в задача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0804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Създаване на илюзия, че се движим в него</a:t>
                </a:r>
              </a:p>
              <a:p>
                <a:pPr lvl="1"/>
                <a:r>
                  <a:rPr lang="bg-BG" dirty="0"/>
                  <a:t>Тунелът изглежда безкраен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5262EDDA-7A2D-4858-B12E-5805B002C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35141"/>
            <a:ext cx="6400800" cy="418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Смартфон</a:t>
                </a:r>
              </a:p>
              <a:p>
                <a:pPr lvl="1"/>
                <a:r>
                  <a:rPr lang="bg-BG" dirty="0" err="1"/>
                  <a:t>Паралаксната</a:t>
                </a:r>
                <a:r>
                  <a:rPr lang="bg-BG" dirty="0"/>
                  <a:t> графика може да се използва и при смартфоните</a:t>
                </a:r>
              </a:p>
              <a:p>
                <a:pPr lvl="1"/>
                <a:r>
                  <a:rPr lang="bg-BG" dirty="0"/>
                  <a:t>Стерео-очила с отделение за смартфона</a:t>
                </a:r>
              </a:p>
              <a:p>
                <a:pPr lvl="1"/>
                <a:r>
                  <a:rPr lang="bg-BG" dirty="0"/>
                  <a:t>Показва се ляв и десен образ</a:t>
                </a:r>
              </a:p>
              <a:p>
                <a:r>
                  <a:rPr lang="bg-BG" dirty="0"/>
                  <a:t>Задача</a:t>
                </a:r>
              </a:p>
              <a:p>
                <a:pPr lvl="1"/>
                <a:r>
                  <a:rPr lang="bg-BG" dirty="0"/>
                  <a:t>Направете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0806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>
                    <a:solidFill>
                      <a:srgbClr val="FF388C"/>
                    </a:solidFill>
                  </a:rPr>
                  <a:t>Дрон над град </a:t>
                </a:r>
                <a:r>
                  <a:rPr lang="bg-BG" dirty="0"/>
                  <a:t>за смартфон (за гледане със стерео очила)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59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F823A5-DA7D-4CE0-995A-DE241B23D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078617"/>
            <a:ext cx="7315200" cy="360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Скоростно влакче</a:t>
            </a:r>
          </a:p>
          <a:p>
            <a:pPr lvl="1"/>
            <a:r>
              <a:rPr lang="bg-BG" dirty="0"/>
              <a:t>Направете усукан тунел за скоростно влакче, с подпори под него</a:t>
            </a:r>
          </a:p>
          <a:p>
            <a:pPr lvl="1"/>
            <a:r>
              <a:rPr lang="bg-BG" dirty="0"/>
              <a:t>Топче да се движи вътре в тунела</a:t>
            </a:r>
          </a:p>
          <a:p>
            <a:pPr lvl="1"/>
            <a:r>
              <a:rPr lang="bg-BG" dirty="0"/>
              <a:t>Гледната точка е отвън, но сцената е за стерео гледане (</a:t>
            </a:r>
            <a:r>
              <a:rPr lang="bg-BG" dirty="0" err="1"/>
              <a:t>анаглифно</a:t>
            </a:r>
            <a:r>
              <a:rPr lang="bg-BG" dirty="0"/>
              <a:t> или </a:t>
            </a:r>
            <a:r>
              <a:rPr lang="bg-BG" dirty="0" err="1"/>
              <a:t>паралаксно</a:t>
            </a:r>
            <a:r>
              <a:rPr lang="bg-BG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Дълбочина на </a:t>
                </a:r>
                <a:r>
                  <a:rPr lang="en-US" dirty="0"/>
                  <a:t>Z-</a:t>
                </a:r>
                <a:r>
                  <a:rPr lang="bg-BG" dirty="0"/>
                  <a:t>буфер</a:t>
                </a:r>
              </a:p>
              <a:p>
                <a:pPr lvl="1"/>
                <a:r>
                  <a:rPr lang="en-US" dirty="0"/>
                  <a:t>Z-</a:t>
                </a:r>
                <a:r>
                  <a:rPr lang="bg-BG" dirty="0"/>
                  <a:t>буфер е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</m:oMath>
                </a14:m>
                <a:r>
                  <a:rPr lang="bg-BG" dirty="0"/>
                  <a:t> бита</a:t>
                </a:r>
              </a:p>
              <a:p>
                <a:pPr lvl="1"/>
                <a:r>
                  <a:rPr lang="bg-BG" dirty="0"/>
                  <a:t>Сцената разполага обекти на разстояние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100</m:t>
                    </m:r>
                  </m:oMath>
                </a14:m>
                <a:r>
                  <a:rPr lang="bg-BG" dirty="0"/>
                  <a:t> единици спрямо гледната точка</a:t>
                </a:r>
              </a:p>
              <a:p>
                <a:pPr lvl="1"/>
                <a:r>
                  <a:rPr lang="bg-BG" dirty="0"/>
                  <a:t>Обектите са равномерно разпределени в дълбочина</a:t>
                </a:r>
              </a:p>
              <a:p>
                <a:pPr lvl="1"/>
                <a:r>
                  <a:rPr lang="bg-BG" dirty="0"/>
                  <a:t>Предложете разпределение – коя стойност на буфера на какви разстояния да съответства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E8D31716-6561-4B10-835E-CB71174AD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33500"/>
            <a:ext cx="64008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В скоростно влакче</a:t>
                </a:r>
              </a:p>
              <a:p>
                <a:pPr lvl="1"/>
                <a:r>
                  <a:rPr lang="bg-BG" dirty="0"/>
                  <a:t>Разширение на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0809</m:t>
                    </m:r>
                  </m:oMath>
                </a14:m>
                <a:r>
                  <a:rPr lang="en-US" dirty="0"/>
                  <a:t>,</a:t>
                </a:r>
                <a:r>
                  <a:rPr lang="bg-BG" dirty="0"/>
                  <a:t> като е добавено движение на камерата вътре в тунела</a:t>
                </a:r>
              </a:p>
              <a:p>
                <a:pPr lvl="1"/>
                <a:r>
                  <a:rPr lang="bg-BG" dirty="0"/>
                  <a:t>Допустими са промени по сцената (полупрозрачни стени, без подпори, подвижна светлина и т.н.)</a:t>
                </a: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07366F24-846E-47FC-BF0C-3E7D68C45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34676"/>
            <a:ext cx="6400800" cy="418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Ефективност</a:t>
            </a:r>
          </a:p>
          <a:p>
            <a:pPr lvl="1"/>
            <a:r>
              <a:rPr lang="bg-BG" dirty="0"/>
              <a:t>Стремете се така да разпределите интервалите, че да има колкото се може по-малък брой елементи с еднаква дълбочина</a:t>
            </a:r>
          </a:p>
          <a:p>
            <a:pPr lvl="1"/>
            <a:r>
              <a:rPr lang="bg-BG" dirty="0"/>
              <a:t>Пример за неефективно разпределение:</a:t>
            </a:r>
            <a:br>
              <a:rPr lang="bg-BG" dirty="0"/>
            </a:b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9272403"/>
                  </p:ext>
                </p:extLst>
              </p:nvPr>
            </p:nvGraphicFramePr>
            <p:xfrm>
              <a:off x="2895600" y="3048000"/>
              <a:ext cx="3352800" cy="206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4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90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Z-</a:t>
                          </a:r>
                          <a:r>
                            <a:rPr lang="bg-BG" dirty="0"/>
                            <a:t>буфер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dirty="0"/>
                            <a:t>Разстояние</a:t>
                          </a:r>
                        </a:p>
                        <a:p>
                          <a:pPr algn="ctr"/>
                          <a:r>
                            <a:rPr lang="bg-BG" sz="1400" b="0" dirty="0"/>
                            <a:t>от                     до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bg-BG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dirty="0" smtClean="0">
                                    <a:latin typeface="Cambria Math"/>
                                  </a:rPr>
                                  <m:t>11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smtClean="0">
                                    <a:latin typeface="Cambria Math"/>
                                    <a:ea typeface="Cambria Math"/>
                                  </a:rPr>
                                  <m:t>9.99</m:t>
                                </m:r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dirty="0" smtClean="0">
                                    <a:latin typeface="Cambria Math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19.99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smtClean="0">
                                    <a:latin typeface="Cambria Math"/>
                                  </a:rPr>
                                  <m:t>01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29.99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b="0" i="1" dirty="0" smtClean="0">
                                    <a:latin typeface="Cambria Math"/>
                                  </a:rPr>
                                  <m:t>00</m:t>
                                </m:r>
                              </m:oMath>
                            </m:oMathPara>
                          </a14:m>
                          <a:endParaRPr lang="bg-B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>
                              <a:latin typeface="Cambria" panose="02040503050406030204" pitchFamily="18" charset="0"/>
                            </a:rPr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49272403"/>
                  </p:ext>
                </p:extLst>
              </p:nvPr>
            </p:nvGraphicFramePr>
            <p:xfrm>
              <a:off x="2895600" y="3048000"/>
              <a:ext cx="3352800" cy="206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95400"/>
                    <a:gridCol w="1066800"/>
                    <a:gridCol w="990600"/>
                  </a:tblGrid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Z-</a:t>
                          </a:r>
                          <a:r>
                            <a:rPr lang="bg-BG" dirty="0" smtClean="0"/>
                            <a:t>буфер</a:t>
                          </a:r>
                          <a:endParaRPr lang="bg-BG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/>
                            <a:t>Разстояние</a:t>
                          </a:r>
                        </a:p>
                        <a:p>
                          <a:pPr algn="ctr"/>
                          <a:r>
                            <a:rPr lang="bg-BG" sz="1400" b="0" dirty="0" smtClean="0"/>
                            <a:t>от                     до</a:t>
                          </a:r>
                          <a:endParaRPr lang="bg-BG" sz="14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bg-BG" sz="16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63934" r="-158216" b="-3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21714" t="-163934" r="-92571" b="-3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39506" t="-163934" b="-32131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268333" r="-158216" b="-2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19.99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362295" r="-158216" b="-1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20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29.99</a:t>
                          </a:r>
                          <a:endParaRPr lang="bg-BG" dirty="0" smtClean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62295" r="-158216" b="-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endParaRPr lang="bg-BG" dirty="0" smtClean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Дълбочина и перспектива</a:t>
            </a:r>
          </a:p>
          <a:p>
            <a:pPr lvl="1"/>
            <a:r>
              <a:rPr lang="bg-BG" dirty="0"/>
              <a:t>Изследвайте какво се получава при използване на </a:t>
            </a:r>
            <a:r>
              <a:rPr lang="en-US" dirty="0" err="1">
                <a:solidFill>
                  <a:srgbClr val="FF388C"/>
                </a:solidFill>
              </a:rPr>
              <a:t>MeshDepthMaterial</a:t>
            </a:r>
            <a:r>
              <a:rPr lang="en-US" dirty="0"/>
              <a:t> </a:t>
            </a:r>
            <a:r>
              <a:rPr lang="bg-BG" dirty="0"/>
              <a:t>в сцена с перспективна проекция</a:t>
            </a:r>
          </a:p>
          <a:p>
            <a:pPr lvl="1"/>
            <a:r>
              <a:rPr lang="bg-BG" dirty="0"/>
              <a:t>От каква гледна точка може да се видят различни дълбочини?</a:t>
            </a:r>
          </a:p>
        </p:txBody>
      </p:sp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Анаглифен цвят</a:t>
                </a:r>
              </a:p>
              <a:p>
                <a:pPr lvl="1"/>
                <a:r>
                  <a:rPr lang="bg-BG" dirty="0"/>
                  <a:t>Пример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0803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показва  </a:t>
                </a:r>
                <a:r>
                  <a:rPr lang="bg-BG" dirty="0" err="1"/>
                  <a:t>анаглифен</a:t>
                </a:r>
                <a:r>
                  <a:rPr lang="bg-BG" dirty="0"/>
                  <a:t> пример с три цветни въртящи са куба</a:t>
                </a:r>
              </a:p>
              <a:p>
                <a:pPr lvl="1"/>
                <a:r>
                  <a:rPr lang="bg-BG" dirty="0"/>
                  <a:t>Цветовете са доста различни от очакваните</a:t>
                </a:r>
              </a:p>
              <a:p>
                <a:pPr lvl="1"/>
                <a:r>
                  <a:rPr lang="bg-BG" dirty="0"/>
                  <a:t>Разберете защо става и как да се поправи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r="-89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Текущ вид</a:t>
                </a:r>
              </a:p>
              <a:p>
                <a:pPr lvl="1"/>
                <a:r>
                  <a:rPr lang="bg-BG" dirty="0"/>
                  <a:t>Пример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0803</m:t>
                    </m:r>
                    <m:r>
                      <m:rPr>
                        <m:sty m:val="p"/>
                      </m:rPr>
                      <a:rPr lang="en-US" dirty="0">
                        <a:solidFill>
                          <a:srgbClr val="FF388C"/>
                        </a:solidFill>
                        <a:latin typeface="Cambria Math" panose="02040503050406030204" pitchFamily="18" charset="0"/>
                      </a:rPr>
                      <m:t>A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с неочаквани цветове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hlinkClick r:id="rId3" action="ppaction://hlinkfile"/>
            <a:extLst>
              <a:ext uri="{FF2B5EF4-FFF2-40B4-BE49-F238E27FC236}">
                <a16:creationId xmlns:a16="http://schemas.microsoft.com/office/drawing/2014/main" id="{DBC10764-1500-4B9D-BF81-12FE843F1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1600200"/>
            <a:ext cx="6400800" cy="42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DBD72B-E8A8-4AC1-9C9F-737FCD694D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Желан вид</a:t>
            </a:r>
          </a:p>
          <a:p>
            <a:pPr lvl="1"/>
            <a:r>
              <a:rPr lang="bg-BG" dirty="0"/>
              <a:t>Очакваните цветове не са толкова жълти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D6091A-4C20-4E0D-ADB9-B26314C89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00200"/>
            <a:ext cx="6400800" cy="421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93278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Тунел</a:t>
            </a:r>
          </a:p>
          <a:p>
            <a:pPr lvl="1"/>
            <a:r>
              <a:rPr lang="bg-BG" dirty="0"/>
              <a:t>Направете тунел от квадратни пръстени</a:t>
            </a:r>
          </a:p>
          <a:p>
            <a:pPr lvl="1"/>
            <a:r>
              <a:rPr lang="bg-BG" dirty="0"/>
              <a:t>Пръстените се въртят</a:t>
            </a:r>
          </a:p>
          <a:p>
            <a:pPr lvl="1"/>
            <a:r>
              <a:rPr lang="bg-BG" dirty="0"/>
              <a:t>С включена </a:t>
            </a:r>
            <a:r>
              <a:rPr lang="bg-BG" dirty="0" err="1"/>
              <a:t>анаглифна</a:t>
            </a:r>
            <a:r>
              <a:rPr lang="bg-BG" dirty="0"/>
              <a:t> графика</a:t>
            </a:r>
          </a:p>
        </p:txBody>
      </p:sp>
      <p:sp>
        <p:nvSpPr>
          <p:cNvPr id="5" name="Frame 4">
            <a:extLst>
              <a:ext uri="{FF2B5EF4-FFF2-40B4-BE49-F238E27FC236}">
                <a16:creationId xmlns:a16="http://schemas.microsoft.com/office/drawing/2014/main" id="{AAF1B01F-DBEE-48D1-AB7F-F997872EA21D}"/>
              </a:ext>
            </a:extLst>
          </p:cNvPr>
          <p:cNvSpPr/>
          <p:nvPr/>
        </p:nvSpPr>
        <p:spPr>
          <a:xfrm>
            <a:off x="4106024" y="4526281"/>
            <a:ext cx="914400" cy="914400"/>
          </a:xfrm>
          <a:prstGeom prst="frame">
            <a:avLst>
              <a:gd name="adj1" fmla="val 14521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3D00FFEB-68C5-4D17-A8A4-2579E9384BE8}"/>
              </a:ext>
            </a:extLst>
          </p:cNvPr>
          <p:cNvSpPr/>
          <p:nvPr/>
        </p:nvSpPr>
        <p:spPr>
          <a:xfrm>
            <a:off x="3801224" y="4215512"/>
            <a:ext cx="1524000" cy="1529967"/>
          </a:xfrm>
          <a:prstGeom prst="frame">
            <a:avLst>
              <a:gd name="adj1" fmla="val 11894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CF1245D6-5C40-4692-A3D9-57782EF004CE}"/>
              </a:ext>
            </a:extLst>
          </p:cNvPr>
          <p:cNvSpPr/>
          <p:nvPr/>
        </p:nvSpPr>
        <p:spPr>
          <a:xfrm>
            <a:off x="3389744" y="3810000"/>
            <a:ext cx="2346960" cy="2346960"/>
          </a:xfrm>
          <a:prstGeom prst="frame">
            <a:avLst>
              <a:gd name="adj1" fmla="val 11650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Frame 7">
            <a:extLst>
              <a:ext uri="{FF2B5EF4-FFF2-40B4-BE49-F238E27FC236}">
                <a16:creationId xmlns:a16="http://schemas.microsoft.com/office/drawing/2014/main" id="{45871E41-33A9-4992-AB19-2A16BFE62BA2}"/>
              </a:ext>
            </a:extLst>
          </p:cNvPr>
          <p:cNvSpPr/>
          <p:nvPr/>
        </p:nvSpPr>
        <p:spPr>
          <a:xfrm>
            <a:off x="4342463" y="4748865"/>
            <a:ext cx="469233" cy="469233"/>
          </a:xfrm>
          <a:prstGeom prst="frame">
            <a:avLst>
              <a:gd name="adj1" fmla="val 18561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79252D8F-2298-4032-B2F7-21A5C9A932C4}"/>
              </a:ext>
            </a:extLst>
          </p:cNvPr>
          <p:cNvSpPr/>
          <p:nvPr/>
        </p:nvSpPr>
        <p:spPr>
          <a:xfrm>
            <a:off x="3962400" y="3807494"/>
            <a:ext cx="2346960" cy="2346002"/>
          </a:xfrm>
          <a:prstGeom prst="arc">
            <a:avLst>
              <a:gd name="adj1" fmla="val 18900036"/>
              <a:gd name="adj2" fmla="val 2654624"/>
            </a:avLst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D7B8CA9B-4700-40EF-ACCC-7428D92E0B4A}"/>
              </a:ext>
            </a:extLst>
          </p:cNvPr>
          <p:cNvSpPr/>
          <p:nvPr/>
        </p:nvSpPr>
        <p:spPr>
          <a:xfrm rot="10800000">
            <a:off x="2821706" y="3812112"/>
            <a:ext cx="2346960" cy="2346002"/>
          </a:xfrm>
          <a:prstGeom prst="arc">
            <a:avLst>
              <a:gd name="adj1" fmla="val 18900036"/>
              <a:gd name="adj2" fmla="val 2654624"/>
            </a:avLst>
          </a:prstGeom>
          <a:ln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B7A5DD97-4709-43D9-B606-B03138565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335141"/>
            <a:ext cx="6400800" cy="4187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9320</TotalTime>
  <Words>439</Words>
  <Application>Microsoft Office PowerPoint</Application>
  <PresentationFormat>On-screen Show (4:3)</PresentationFormat>
  <Paragraphs>85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</vt:lpstr>
      <vt:lpstr>Arial Black</vt:lpstr>
      <vt:lpstr>Calibri</vt:lpstr>
      <vt:lpstr>Calibri Light</vt:lpstr>
      <vt:lpstr>Cambria</vt:lpstr>
      <vt:lpstr>Cambria Math</vt:lpstr>
      <vt:lpstr>Candara</vt:lpstr>
      <vt:lpstr>Verdana</vt:lpstr>
      <vt:lpstr>Wingdings</vt:lpstr>
      <vt:lpstr>Wingdings 2</vt:lpstr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Задача №3</vt:lpstr>
      <vt:lpstr>PowerPoint Presentation</vt:lpstr>
      <vt:lpstr>PowerPoint Presentation</vt:lpstr>
      <vt:lpstr>Задача №4</vt:lpstr>
      <vt:lpstr>PowerPoint Presentation</vt:lpstr>
      <vt:lpstr>Задача №5</vt:lpstr>
      <vt:lpstr>PowerPoint Presentation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558</cp:revision>
  <dcterms:created xsi:type="dcterms:W3CDTF">2013-12-13T09:03:57Z</dcterms:created>
  <dcterms:modified xsi:type="dcterms:W3CDTF">2020-08-18T15:09:41Z</dcterms:modified>
</cp:coreProperties>
</file>