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694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816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493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9080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96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092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2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51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127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6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2023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031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14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53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8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154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68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C205E-C8C8-49A5-A5C6-3F302B5BEFE7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B5660-35F8-47A4-8F9C-1605E74D3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905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Числа. Алгебра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Модул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770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355600"/>
            <a:ext cx="10310811" cy="1741488"/>
          </a:xfrm>
        </p:spPr>
        <p:txBody>
          <a:bodyPr>
            <a:normAutofit fontScale="90000"/>
          </a:bodyPr>
          <a:lstStyle/>
          <a:p>
            <a:r>
              <a:rPr lang="ru-RU" dirty="0"/>
              <a:t>Рационални числа. Действия с рационални числа. Свойства на числови равенства</a:t>
            </a:r>
            <a:br>
              <a:rPr lang="ru-RU" dirty="0"/>
            </a:br>
            <a:r>
              <a:rPr lang="ru-RU" dirty="0"/>
              <a:t>и неравенства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При дефиницията на рационални числа се използват двойки цели числа </a:t>
            </a:r>
            <a:endParaRPr lang="en-US" dirty="0" smtClean="0"/>
          </a:p>
          <a:p>
            <a:r>
              <a:rPr lang="en-US" dirty="0" err="1"/>
              <a:t>Множеството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рационалните</a:t>
            </a:r>
            <a:r>
              <a:rPr lang="en-US" dirty="0"/>
              <a:t> </a:t>
            </a:r>
            <a:r>
              <a:rPr lang="en-US" dirty="0" err="1"/>
              <a:t>числа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означава</a:t>
            </a:r>
            <a:r>
              <a:rPr lang="en-US" dirty="0"/>
              <a:t> с </a:t>
            </a:r>
            <a:r>
              <a:rPr lang="en-US" b="1" i="1" dirty="0"/>
              <a:t>Q</a:t>
            </a:r>
            <a:endParaRPr lang="en-US" dirty="0"/>
          </a:p>
          <a:p>
            <a:r>
              <a:rPr lang="bg-BG" dirty="0" smtClean="0"/>
              <a:t>И</a:t>
            </a:r>
            <a:r>
              <a:rPr lang="en-US" dirty="0" err="1" smtClean="0"/>
              <a:t>зпълнени</a:t>
            </a:r>
            <a:r>
              <a:rPr lang="bg-BG" dirty="0" smtClean="0"/>
              <a:t> са</a:t>
            </a:r>
            <a:r>
              <a:rPr lang="en-US" dirty="0" smtClean="0"/>
              <a:t> </a:t>
            </a:r>
            <a:r>
              <a:rPr lang="en-US" dirty="0" err="1"/>
              <a:t>комутативното</a:t>
            </a:r>
            <a:r>
              <a:rPr lang="en-US" dirty="0"/>
              <a:t>, </a:t>
            </a:r>
            <a:r>
              <a:rPr lang="en-US" dirty="0" err="1"/>
              <a:t>асоциативното</a:t>
            </a:r>
            <a:r>
              <a:rPr lang="en-US" dirty="0"/>
              <a:t> и </a:t>
            </a:r>
            <a:r>
              <a:rPr lang="en-US" dirty="0" err="1" smtClean="0"/>
              <a:t>дистрибутивното</a:t>
            </a:r>
            <a:r>
              <a:rPr lang="en-US" dirty="0" smtClean="0"/>
              <a:t> </a:t>
            </a:r>
            <a:r>
              <a:rPr lang="en-US" dirty="0" err="1"/>
              <a:t>свойства</a:t>
            </a:r>
            <a:r>
              <a:rPr lang="en-US" dirty="0" smtClean="0"/>
              <a:t>.</a:t>
            </a:r>
            <a:endParaRPr lang="bg-BG" dirty="0" smtClean="0"/>
          </a:p>
          <a:p>
            <a:r>
              <a:rPr lang="bg-BG" dirty="0" smtClean="0"/>
              <a:t>Възможни са действията събиране, изваждане, умножение деление</a:t>
            </a:r>
            <a:endParaRPr lang="en-US" dirty="0"/>
          </a:p>
        </p:txBody>
      </p:sp>
      <p:pic>
        <p:nvPicPr>
          <p:cNvPr id="13" name="Picture 12" descr="http://www1.znam.bg/zmonres/edu/Matematika_12_ORAK/math12/chisla/theory_clip_image021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200" y="2717801"/>
            <a:ext cx="1049337" cy="595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1628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Цели изрази. Тъждествени изрази. Формули за съкратено умножение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813" y="2073276"/>
            <a:ext cx="10428288" cy="4367213"/>
          </a:xfrm>
        </p:spPr>
        <p:txBody>
          <a:bodyPr>
            <a:normAutofit/>
          </a:bodyPr>
          <a:lstStyle/>
          <a:p>
            <a:r>
              <a:rPr lang="en-US" sz="2000" dirty="0" err="1"/>
              <a:t>Два</a:t>
            </a:r>
            <a:r>
              <a:rPr lang="en-US" sz="2000" dirty="0"/>
              <a:t> </a:t>
            </a:r>
            <a:r>
              <a:rPr lang="en-US" sz="2000" dirty="0" err="1"/>
              <a:t>цели</a:t>
            </a:r>
            <a:r>
              <a:rPr lang="en-US" sz="2000" dirty="0"/>
              <a:t> </a:t>
            </a:r>
            <a:r>
              <a:rPr lang="en-US" sz="2000" dirty="0" err="1"/>
              <a:t>израза</a:t>
            </a:r>
            <a:r>
              <a:rPr lang="en-US" sz="2000" dirty="0"/>
              <a:t> </a:t>
            </a:r>
            <a:r>
              <a:rPr lang="en-US" sz="2000" dirty="0" err="1"/>
              <a:t>се</a:t>
            </a:r>
            <a:r>
              <a:rPr lang="en-US" sz="2000" dirty="0"/>
              <a:t> </a:t>
            </a:r>
            <a:r>
              <a:rPr lang="en-US" sz="2000" dirty="0" err="1"/>
              <a:t>наричат</a:t>
            </a:r>
            <a:r>
              <a:rPr lang="en-US" sz="2000" dirty="0"/>
              <a:t> </a:t>
            </a:r>
            <a:r>
              <a:rPr lang="en-US" sz="2000" b="1" i="1" dirty="0" err="1"/>
              <a:t>тъждествено</a:t>
            </a:r>
            <a:r>
              <a:rPr lang="en-US" sz="2000" b="1" i="1" dirty="0"/>
              <a:t> </a:t>
            </a:r>
            <a:r>
              <a:rPr lang="en-US" sz="2000" b="1" i="1" dirty="0" err="1"/>
              <a:t>равни</a:t>
            </a:r>
            <a:r>
              <a:rPr lang="en-US" sz="2000" b="1" i="1" dirty="0"/>
              <a:t> (</a:t>
            </a:r>
            <a:r>
              <a:rPr lang="en-US" sz="2000" b="1" i="1" dirty="0" err="1"/>
              <a:t>тъждествени</a:t>
            </a:r>
            <a:r>
              <a:rPr lang="en-US" sz="2000" b="1" i="1" dirty="0"/>
              <a:t>, </a:t>
            </a:r>
            <a:r>
              <a:rPr lang="en-US" sz="2000" b="1" i="1" dirty="0" err="1"/>
              <a:t>равни</a:t>
            </a:r>
            <a:r>
              <a:rPr lang="en-US" sz="2000" b="1" i="1" dirty="0"/>
              <a:t>)</a:t>
            </a:r>
            <a:r>
              <a:rPr lang="en-US" sz="2000" i="1" dirty="0"/>
              <a:t>,</a:t>
            </a:r>
            <a:r>
              <a:rPr lang="en-US" sz="2000" dirty="0"/>
              <a:t> </a:t>
            </a:r>
            <a:r>
              <a:rPr lang="en-US" sz="2000" dirty="0" err="1"/>
              <a:t>ако</a:t>
            </a:r>
            <a:r>
              <a:rPr lang="en-US" sz="2000" dirty="0"/>
              <a:t> </a:t>
            </a:r>
            <a:r>
              <a:rPr lang="en-US" sz="2000" dirty="0" err="1"/>
              <a:t>за</a:t>
            </a:r>
            <a:r>
              <a:rPr lang="en-US" sz="2000" dirty="0"/>
              <a:t> </a:t>
            </a:r>
            <a:r>
              <a:rPr lang="en-US" sz="2000" dirty="0" err="1"/>
              <a:t>всички</a:t>
            </a:r>
            <a:r>
              <a:rPr lang="en-US" sz="2000" dirty="0"/>
              <a:t> </a:t>
            </a:r>
            <a:r>
              <a:rPr lang="en-US" sz="2000" dirty="0" err="1"/>
              <a:t>стойности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променливите</a:t>
            </a:r>
            <a:r>
              <a:rPr lang="en-US" sz="2000" dirty="0"/>
              <a:t> в </a:t>
            </a:r>
            <a:r>
              <a:rPr lang="en-US" sz="2000" dirty="0" err="1"/>
              <a:t>тях</a:t>
            </a:r>
            <a:r>
              <a:rPr lang="en-US" sz="2000" dirty="0"/>
              <a:t> </a:t>
            </a:r>
            <a:r>
              <a:rPr lang="en-US" sz="2000" dirty="0" err="1"/>
              <a:t>съответните</a:t>
            </a:r>
            <a:r>
              <a:rPr lang="en-US" sz="2000" dirty="0"/>
              <a:t> </a:t>
            </a:r>
            <a:r>
              <a:rPr lang="en-US" sz="2000" dirty="0" err="1"/>
              <a:t>им</a:t>
            </a:r>
            <a:r>
              <a:rPr lang="en-US" sz="2000" dirty="0"/>
              <a:t> </a:t>
            </a:r>
            <a:r>
              <a:rPr lang="en-US" sz="2000" dirty="0" err="1"/>
              <a:t>стойности</a:t>
            </a:r>
            <a:r>
              <a:rPr lang="en-US" sz="2000" dirty="0"/>
              <a:t> </a:t>
            </a:r>
            <a:r>
              <a:rPr lang="en-US" sz="2000" dirty="0" err="1"/>
              <a:t>са</a:t>
            </a:r>
            <a:r>
              <a:rPr lang="en-US" sz="2000" dirty="0"/>
              <a:t> </a:t>
            </a:r>
            <a:r>
              <a:rPr lang="en-US" sz="2000" dirty="0" err="1"/>
              <a:t>равни</a:t>
            </a:r>
            <a:r>
              <a:rPr lang="en-US" sz="2000" dirty="0" smtClean="0"/>
              <a:t>.</a:t>
            </a:r>
            <a:endParaRPr lang="bg-BG" sz="2000" dirty="0" smtClean="0"/>
          </a:p>
          <a:p>
            <a:r>
              <a:rPr lang="en-US" sz="2000" i="1" dirty="0" err="1"/>
              <a:t>Разместително</a:t>
            </a:r>
            <a:r>
              <a:rPr lang="en-US" sz="2000" i="1" dirty="0"/>
              <a:t> </a:t>
            </a:r>
            <a:r>
              <a:rPr lang="en-US" sz="2000" i="1" dirty="0" err="1" smtClean="0"/>
              <a:t>свойство</a:t>
            </a:r>
            <a:r>
              <a:rPr lang="bg-BG" sz="2000" i="1" dirty="0" smtClean="0"/>
              <a:t>: </a:t>
            </a:r>
            <a:r>
              <a:rPr lang="en-US" sz="2000" dirty="0" smtClean="0"/>
              <a:t>u  + v = v + u</a:t>
            </a:r>
            <a:r>
              <a:rPr lang="bg-BG" sz="2000" dirty="0" smtClean="0"/>
              <a:t>; </a:t>
            </a:r>
            <a:r>
              <a:rPr lang="en-US" sz="2000" dirty="0" smtClean="0"/>
              <a:t>u . v = v . u</a:t>
            </a:r>
          </a:p>
          <a:p>
            <a:r>
              <a:rPr lang="en-US" sz="2000" i="1" dirty="0" err="1" smtClean="0"/>
              <a:t>Съдружително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свойство</a:t>
            </a:r>
            <a:r>
              <a:rPr lang="bg-BG" sz="2000" i="1" dirty="0" smtClean="0"/>
              <a:t>: </a:t>
            </a:r>
            <a:r>
              <a:rPr lang="en-US" sz="2000" dirty="0" smtClean="0"/>
              <a:t>( u + v ) + w = u + ( v + w )</a:t>
            </a:r>
            <a:r>
              <a:rPr lang="bg-BG" sz="2000" dirty="0" smtClean="0"/>
              <a:t>; </a:t>
            </a:r>
            <a:r>
              <a:rPr lang="en-US" sz="2000" dirty="0" smtClean="0"/>
              <a:t>( u . v ) . w = u.( v . w )</a:t>
            </a:r>
            <a:endParaRPr lang="bg-BG" sz="2000" dirty="0" smtClean="0"/>
          </a:p>
          <a:p>
            <a:r>
              <a:rPr lang="en-US" sz="2000" i="1" dirty="0" err="1" smtClean="0"/>
              <a:t>Разпределително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свойство</a:t>
            </a:r>
            <a:r>
              <a:rPr lang="bg-BG" sz="2000" i="1" dirty="0" smtClean="0"/>
              <a:t>: </a:t>
            </a:r>
            <a:r>
              <a:rPr lang="en-US" sz="2000" dirty="0" smtClean="0"/>
              <a:t>( </a:t>
            </a:r>
            <a:r>
              <a:rPr lang="en-US" sz="2000" dirty="0"/>
              <a:t>u ± v ) . w = u . w ± v . </a:t>
            </a:r>
            <a:r>
              <a:rPr lang="en-US" sz="2000" dirty="0" smtClean="0"/>
              <a:t>W</a:t>
            </a:r>
            <a:r>
              <a:rPr lang="bg-BG" sz="2000" dirty="0" smtClean="0"/>
              <a:t>; </a:t>
            </a:r>
            <a:r>
              <a:rPr lang="en-US" sz="2000" dirty="0" smtClean="0"/>
              <a:t>( </a:t>
            </a:r>
            <a:r>
              <a:rPr lang="en-US" sz="2000" dirty="0"/>
              <a:t>u ± v ) : w = u : w ± v : w  ( w ≠ 0 )</a:t>
            </a:r>
          </a:p>
          <a:p>
            <a:r>
              <a:rPr lang="en-US" sz="1800" dirty="0" err="1"/>
              <a:t>Формулите</a:t>
            </a:r>
            <a:r>
              <a:rPr lang="en-US" sz="1800" dirty="0"/>
              <a:t> </a:t>
            </a:r>
            <a:r>
              <a:rPr lang="en-US" sz="1800" dirty="0" err="1"/>
              <a:t>за</a:t>
            </a:r>
            <a:r>
              <a:rPr lang="en-US" sz="1800" dirty="0"/>
              <a:t> </a:t>
            </a:r>
            <a:r>
              <a:rPr lang="en-US" sz="1800" dirty="0" err="1"/>
              <a:t>съкратено</a:t>
            </a:r>
            <a:r>
              <a:rPr lang="en-US" sz="1800" dirty="0"/>
              <a:t> </a:t>
            </a:r>
            <a:r>
              <a:rPr lang="en-US" sz="1800" dirty="0" err="1"/>
              <a:t>умножение</a:t>
            </a:r>
            <a:r>
              <a:rPr lang="en-US" sz="1800" dirty="0"/>
              <a:t> </a:t>
            </a:r>
            <a:r>
              <a:rPr lang="en-US" sz="1800" dirty="0" err="1"/>
              <a:t>обобщават</a:t>
            </a:r>
            <a:r>
              <a:rPr lang="en-US" sz="1800" dirty="0"/>
              <a:t> </a:t>
            </a:r>
            <a:r>
              <a:rPr lang="en-US" sz="1800" dirty="0" err="1"/>
              <a:t>често</a:t>
            </a:r>
            <a:r>
              <a:rPr lang="en-US" sz="1800" dirty="0"/>
              <a:t> </a:t>
            </a:r>
            <a:r>
              <a:rPr lang="en-US" sz="1800" dirty="0" err="1"/>
              <a:t>срещаните</a:t>
            </a:r>
            <a:r>
              <a:rPr lang="en-US" sz="1800" dirty="0"/>
              <a:t> </a:t>
            </a:r>
            <a:r>
              <a:rPr lang="en-US" sz="1800" dirty="0" err="1"/>
              <a:t>случаи</a:t>
            </a:r>
            <a:r>
              <a:rPr lang="en-US" sz="1800" dirty="0"/>
              <a:t> </a:t>
            </a:r>
            <a:r>
              <a:rPr lang="en-US" sz="1800" dirty="0" err="1"/>
              <a:t>за</a:t>
            </a:r>
            <a:r>
              <a:rPr lang="en-US" sz="1800" dirty="0"/>
              <a:t> </a:t>
            </a:r>
            <a:r>
              <a:rPr lang="en-US" sz="1800" dirty="0" err="1"/>
              <a:t>умножение</a:t>
            </a:r>
            <a:r>
              <a:rPr lang="en-US" sz="1800" dirty="0"/>
              <a:t> </a:t>
            </a:r>
            <a:r>
              <a:rPr lang="en-US" sz="1800" dirty="0" err="1"/>
              <a:t>на</a:t>
            </a:r>
            <a:r>
              <a:rPr lang="en-US" sz="1800" dirty="0"/>
              <a:t> </a:t>
            </a:r>
            <a:r>
              <a:rPr lang="en-US" sz="1800" dirty="0" err="1"/>
              <a:t>многочлени</a:t>
            </a:r>
            <a:r>
              <a:rPr lang="en-US" sz="1800" dirty="0"/>
              <a:t>. </a:t>
            </a:r>
            <a:endParaRPr lang="bg-BG" sz="1800" dirty="0" smtClean="0"/>
          </a:p>
          <a:p>
            <a:pPr marL="0" indent="0">
              <a:buNone/>
            </a:pPr>
            <a:r>
              <a:rPr lang="en-US" sz="1800" dirty="0" smtClean="0"/>
              <a:t>(x + y)</a:t>
            </a:r>
            <a:r>
              <a:rPr lang="en-US" sz="1800" baseline="30000" dirty="0" smtClean="0"/>
              <a:t>2</a:t>
            </a:r>
            <a:r>
              <a:rPr lang="en-US" sz="1800" dirty="0" smtClean="0"/>
              <a:t> = x</a:t>
            </a:r>
            <a:r>
              <a:rPr lang="en-US" sz="1800" baseline="30000" dirty="0" smtClean="0"/>
              <a:t>2</a:t>
            </a:r>
            <a:r>
              <a:rPr lang="en-US" sz="1800" dirty="0" smtClean="0"/>
              <a:t> + 2xy + y</a:t>
            </a:r>
            <a:r>
              <a:rPr lang="en-US" sz="1800" baseline="30000" dirty="0" smtClean="0"/>
              <a:t>2</a:t>
            </a:r>
            <a:r>
              <a:rPr lang="bg-BG" sz="1800" baseline="30000" dirty="0" smtClean="0"/>
              <a:t>                                         </a:t>
            </a:r>
            <a:r>
              <a:rPr lang="en-US" sz="1800" dirty="0"/>
              <a:t>(x + y)</a:t>
            </a:r>
            <a:r>
              <a:rPr lang="en-US" sz="1800" baseline="30000" dirty="0"/>
              <a:t>3</a:t>
            </a:r>
            <a:r>
              <a:rPr lang="en-US" sz="1800" dirty="0"/>
              <a:t> = x</a:t>
            </a:r>
            <a:r>
              <a:rPr lang="en-US" sz="1800" baseline="30000" dirty="0"/>
              <a:t>3</a:t>
            </a:r>
            <a:r>
              <a:rPr lang="en-US" sz="1800" dirty="0"/>
              <a:t> + 3x</a:t>
            </a:r>
            <a:r>
              <a:rPr lang="en-US" sz="1800" baseline="30000" dirty="0"/>
              <a:t>2</a:t>
            </a:r>
            <a:r>
              <a:rPr lang="en-US" sz="1800" dirty="0"/>
              <a:t>y + 3xy</a:t>
            </a:r>
            <a:r>
              <a:rPr lang="en-US" sz="1800" baseline="30000" dirty="0"/>
              <a:t>2</a:t>
            </a:r>
            <a:r>
              <a:rPr lang="en-US" sz="1800" dirty="0"/>
              <a:t> + y</a:t>
            </a:r>
            <a:r>
              <a:rPr lang="en-US" sz="1800" baseline="30000" dirty="0"/>
              <a:t>3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(x - y)</a:t>
            </a:r>
            <a:r>
              <a:rPr lang="en-US" sz="1800" baseline="30000" dirty="0" smtClean="0"/>
              <a:t>2</a:t>
            </a:r>
            <a:r>
              <a:rPr lang="en-US" sz="1800" dirty="0" smtClean="0"/>
              <a:t> = x</a:t>
            </a:r>
            <a:r>
              <a:rPr lang="en-US" sz="1800" baseline="30000" dirty="0" smtClean="0"/>
              <a:t>2</a:t>
            </a:r>
            <a:r>
              <a:rPr lang="en-US" sz="1800" dirty="0" smtClean="0"/>
              <a:t> - 2xy + y</a:t>
            </a:r>
            <a:r>
              <a:rPr lang="en-US" sz="1800" baseline="30000" dirty="0" smtClean="0"/>
              <a:t>2</a:t>
            </a:r>
            <a:r>
              <a:rPr lang="bg-BG" sz="1800" baseline="30000" dirty="0" smtClean="0"/>
              <a:t>                                            </a:t>
            </a:r>
            <a:r>
              <a:rPr lang="en-US" sz="1800" dirty="0"/>
              <a:t>(x - y)</a:t>
            </a:r>
            <a:r>
              <a:rPr lang="en-US" sz="1800" baseline="30000" dirty="0"/>
              <a:t>3</a:t>
            </a:r>
            <a:r>
              <a:rPr lang="en-US" sz="1800" dirty="0"/>
              <a:t> = x</a:t>
            </a:r>
            <a:r>
              <a:rPr lang="en-US" sz="1800" baseline="30000" dirty="0"/>
              <a:t>3</a:t>
            </a:r>
            <a:r>
              <a:rPr lang="en-US" sz="1800" dirty="0"/>
              <a:t> - 3x</a:t>
            </a:r>
            <a:r>
              <a:rPr lang="en-US" sz="1800" baseline="30000" dirty="0"/>
              <a:t>2</a:t>
            </a:r>
            <a:r>
              <a:rPr lang="en-US" sz="1800" dirty="0"/>
              <a:t>y + 3xy</a:t>
            </a:r>
            <a:r>
              <a:rPr lang="en-US" sz="1800" baseline="30000" dirty="0"/>
              <a:t>2</a:t>
            </a:r>
            <a:r>
              <a:rPr lang="en-US" sz="1800" dirty="0"/>
              <a:t> - </a:t>
            </a:r>
            <a:r>
              <a:rPr lang="en-US" sz="1800" dirty="0" smtClean="0"/>
              <a:t>y</a:t>
            </a:r>
            <a:r>
              <a:rPr lang="en-US" sz="1800" baseline="30000" dirty="0" smtClean="0"/>
              <a:t>3</a:t>
            </a:r>
            <a:endParaRPr lang="en-US" sz="1800" dirty="0"/>
          </a:p>
          <a:p>
            <a:endParaRPr lang="en-US" sz="1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474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Разлагане на многочлени на множители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10072688" cy="4278313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Разлагане</a:t>
            </a:r>
            <a:r>
              <a:rPr lang="en-US" b="1" dirty="0"/>
              <a:t> </a:t>
            </a:r>
            <a:r>
              <a:rPr lang="en-US" b="1" dirty="0" err="1"/>
              <a:t>чрез</a:t>
            </a:r>
            <a:r>
              <a:rPr lang="en-US" b="1" dirty="0"/>
              <a:t> </a:t>
            </a:r>
            <a:r>
              <a:rPr lang="en-US" b="1" dirty="0" err="1"/>
              <a:t>изнасяне</a:t>
            </a:r>
            <a:r>
              <a:rPr lang="en-US" b="1" dirty="0"/>
              <a:t> </a:t>
            </a:r>
            <a:r>
              <a:rPr lang="en-US" b="1" dirty="0" err="1"/>
              <a:t>на</a:t>
            </a:r>
            <a:r>
              <a:rPr lang="en-US" b="1" dirty="0"/>
              <a:t> </a:t>
            </a:r>
            <a:r>
              <a:rPr lang="en-US" b="1" dirty="0" err="1"/>
              <a:t>общ</a:t>
            </a:r>
            <a:r>
              <a:rPr lang="en-US" b="1" dirty="0"/>
              <a:t> </a:t>
            </a:r>
            <a:r>
              <a:rPr lang="en-US" b="1" dirty="0" err="1" smtClean="0"/>
              <a:t>множител</a:t>
            </a:r>
            <a:endParaRPr lang="bg-BG" b="1" dirty="0" smtClean="0"/>
          </a:p>
          <a:p>
            <a:pPr marL="0" indent="0">
              <a:buNone/>
            </a:pPr>
            <a:r>
              <a:rPr lang="bg-BG" dirty="0" smtClean="0"/>
              <a:t>	</a:t>
            </a:r>
            <a:r>
              <a:rPr lang="en-US" dirty="0" smtClean="0"/>
              <a:t>16x</a:t>
            </a:r>
            <a:r>
              <a:rPr lang="en-US" baseline="30000" dirty="0" smtClean="0"/>
              <a:t>2</a:t>
            </a:r>
            <a:r>
              <a:rPr lang="en-US" dirty="0" smtClean="0"/>
              <a:t>y</a:t>
            </a:r>
            <a:r>
              <a:rPr lang="en-US" baseline="30000" dirty="0" smtClean="0"/>
              <a:t>3</a:t>
            </a:r>
            <a:r>
              <a:rPr lang="en-US" dirty="0"/>
              <a:t> – 8xy</a:t>
            </a:r>
            <a:r>
              <a:rPr lang="en-US" baseline="30000" dirty="0"/>
              <a:t>2</a:t>
            </a:r>
            <a:r>
              <a:rPr lang="en-US" dirty="0"/>
              <a:t> – 12x</a:t>
            </a:r>
            <a:r>
              <a:rPr lang="en-US" baseline="30000" dirty="0"/>
              <a:t>3</a:t>
            </a:r>
            <a:r>
              <a:rPr lang="en-US" dirty="0"/>
              <a:t>y</a:t>
            </a:r>
            <a:r>
              <a:rPr lang="en-US" baseline="30000" dirty="0"/>
              <a:t>4</a:t>
            </a:r>
            <a:r>
              <a:rPr lang="en-US" dirty="0"/>
              <a:t> = 4xy</a:t>
            </a:r>
            <a:r>
              <a:rPr lang="en-US" baseline="30000" dirty="0"/>
              <a:t>2</a:t>
            </a:r>
            <a:r>
              <a:rPr lang="en-US" dirty="0"/>
              <a:t>(4xy – 2 – 3x</a:t>
            </a:r>
            <a:r>
              <a:rPr lang="en-US" baseline="30000" dirty="0"/>
              <a:t>2</a:t>
            </a:r>
            <a:r>
              <a:rPr lang="en-US" dirty="0"/>
              <a:t>y</a:t>
            </a:r>
            <a:r>
              <a:rPr lang="en-US" baseline="30000" dirty="0"/>
              <a:t>2</a:t>
            </a:r>
            <a:r>
              <a:rPr lang="en-US" dirty="0" smtClean="0"/>
              <a:t>).</a:t>
            </a:r>
            <a:endParaRPr lang="bg-BG" b="1" dirty="0" smtClean="0"/>
          </a:p>
          <a:p>
            <a:r>
              <a:rPr lang="en-US" b="1" dirty="0" err="1"/>
              <a:t>Разлагане</a:t>
            </a:r>
            <a:r>
              <a:rPr lang="en-US" b="1" dirty="0"/>
              <a:t> </a:t>
            </a:r>
            <a:r>
              <a:rPr lang="en-US" b="1" dirty="0" err="1" smtClean="0"/>
              <a:t>чрез</a:t>
            </a:r>
            <a:r>
              <a:rPr lang="en-US" b="1" dirty="0" smtClean="0"/>
              <a:t> </a:t>
            </a:r>
            <a:r>
              <a:rPr lang="en-US" b="1" dirty="0" err="1"/>
              <a:t>формулите</a:t>
            </a:r>
            <a:r>
              <a:rPr lang="en-US" b="1" dirty="0"/>
              <a:t> </a:t>
            </a:r>
            <a:r>
              <a:rPr lang="en-US" b="1" dirty="0" err="1"/>
              <a:t>за</a:t>
            </a:r>
            <a:r>
              <a:rPr lang="en-US" b="1" dirty="0"/>
              <a:t> </a:t>
            </a:r>
            <a:r>
              <a:rPr lang="en-US" b="1" dirty="0" err="1"/>
              <a:t>съкратено</a:t>
            </a:r>
            <a:r>
              <a:rPr lang="en-US" b="1" dirty="0"/>
              <a:t> </a:t>
            </a:r>
            <a:r>
              <a:rPr lang="en-US" b="1" dirty="0" err="1"/>
              <a:t>умножение</a:t>
            </a:r>
            <a:r>
              <a:rPr lang="en-US" dirty="0"/>
              <a:t> </a:t>
            </a:r>
            <a:endParaRPr lang="bg-BG" dirty="0" smtClean="0"/>
          </a:p>
          <a:p>
            <a:pPr marL="0" indent="0">
              <a:buNone/>
            </a:pPr>
            <a:r>
              <a:rPr lang="bg-BG" dirty="0"/>
              <a:t>	</a:t>
            </a:r>
            <a:r>
              <a:rPr lang="en-US" dirty="0"/>
              <a:t>9a</a:t>
            </a:r>
            <a:r>
              <a:rPr lang="en-US" baseline="30000" dirty="0"/>
              <a:t>2</a:t>
            </a:r>
            <a:r>
              <a:rPr lang="en-US" dirty="0"/>
              <a:t> – 12a + 4 = (3a)</a:t>
            </a:r>
            <a:r>
              <a:rPr lang="en-US" baseline="30000" dirty="0"/>
              <a:t>2</a:t>
            </a:r>
            <a:r>
              <a:rPr lang="en-US" dirty="0"/>
              <a:t> – 2.3a.2 + 2</a:t>
            </a:r>
            <a:r>
              <a:rPr lang="en-US" baseline="30000" dirty="0"/>
              <a:t>2</a:t>
            </a:r>
            <a:r>
              <a:rPr lang="en-US" dirty="0"/>
              <a:t> = (3a – 2)</a:t>
            </a:r>
            <a:r>
              <a:rPr lang="en-US" baseline="30000" dirty="0"/>
              <a:t>2</a:t>
            </a:r>
            <a:r>
              <a:rPr lang="en-US" dirty="0"/>
              <a:t> = (2 – 3a)</a:t>
            </a:r>
            <a:r>
              <a:rPr lang="en-US" baseline="30000" dirty="0"/>
              <a:t>2</a:t>
            </a:r>
            <a:r>
              <a:rPr lang="en-US" dirty="0"/>
              <a:t>.</a:t>
            </a:r>
            <a:endParaRPr lang="bg-BG" dirty="0" smtClean="0"/>
          </a:p>
          <a:p>
            <a:r>
              <a:rPr lang="en-US" b="1" dirty="0" err="1"/>
              <a:t>Разлагане</a:t>
            </a:r>
            <a:r>
              <a:rPr lang="en-US" b="1" dirty="0"/>
              <a:t> </a:t>
            </a:r>
            <a:r>
              <a:rPr lang="en-US" b="1" dirty="0" err="1"/>
              <a:t>чрез</a:t>
            </a:r>
            <a:r>
              <a:rPr lang="en-US" b="1" dirty="0"/>
              <a:t> </a:t>
            </a:r>
            <a:r>
              <a:rPr lang="en-US" b="1" dirty="0" err="1"/>
              <a:t>групиране</a:t>
            </a:r>
            <a:r>
              <a:rPr lang="en-US" dirty="0"/>
              <a:t> </a:t>
            </a:r>
            <a:endParaRPr lang="bg-BG" dirty="0" smtClean="0"/>
          </a:p>
          <a:p>
            <a:pPr marL="0" indent="0">
              <a:buNone/>
            </a:pPr>
            <a:r>
              <a:rPr lang="bg-BG" dirty="0"/>
              <a:t>	</a:t>
            </a:r>
            <a:r>
              <a:rPr lang="en-US" dirty="0"/>
              <a:t>3a(a – 1) + 2(a – 1) = (a – 1)(3a + 2).</a:t>
            </a:r>
            <a:endParaRPr lang="bg-BG" dirty="0" smtClean="0"/>
          </a:p>
          <a:p>
            <a:r>
              <a:rPr lang="en-US" b="1" dirty="0" err="1"/>
              <a:t>Разлагане</a:t>
            </a:r>
            <a:r>
              <a:rPr lang="en-US" b="1" dirty="0"/>
              <a:t> </a:t>
            </a:r>
            <a:r>
              <a:rPr lang="en-US" b="1" dirty="0" err="1"/>
              <a:t>чрез</a:t>
            </a:r>
            <a:r>
              <a:rPr lang="en-US" b="1" dirty="0"/>
              <a:t> </a:t>
            </a:r>
            <a:r>
              <a:rPr lang="en-US" b="1" dirty="0" err="1"/>
              <a:t>комбинирано</a:t>
            </a:r>
            <a:r>
              <a:rPr lang="en-US" b="1" dirty="0"/>
              <a:t> </a:t>
            </a:r>
            <a:r>
              <a:rPr lang="en-US" b="1" dirty="0" err="1"/>
              <a:t>използване</a:t>
            </a:r>
            <a:r>
              <a:rPr lang="en-US" b="1" dirty="0"/>
              <a:t> </a:t>
            </a:r>
            <a:r>
              <a:rPr lang="en-US" b="1" dirty="0" err="1"/>
              <a:t>на</a:t>
            </a:r>
            <a:r>
              <a:rPr lang="en-US" b="1" dirty="0"/>
              <a:t> </a:t>
            </a:r>
            <a:r>
              <a:rPr lang="en-US" b="1" dirty="0" err="1"/>
              <a:t>различни</a:t>
            </a:r>
            <a:r>
              <a:rPr lang="en-US" b="1" dirty="0"/>
              <a:t> </a:t>
            </a:r>
            <a:r>
              <a:rPr lang="en-US" b="1" dirty="0" err="1" smtClean="0"/>
              <a:t>методи</a:t>
            </a:r>
            <a:endParaRPr lang="bg-BG" b="1" dirty="0" smtClean="0"/>
          </a:p>
          <a:p>
            <a:pPr marL="457200" lvl="1" indent="0">
              <a:buNone/>
            </a:pPr>
            <a:r>
              <a:rPr lang="bg-BG" b="1" dirty="0"/>
              <a:t>	</a:t>
            </a:r>
            <a:r>
              <a:rPr lang="en-US" dirty="0"/>
              <a:t>3x</a:t>
            </a:r>
            <a:r>
              <a:rPr lang="en-US" baseline="30000" dirty="0"/>
              <a:t>2</a:t>
            </a:r>
            <a:r>
              <a:rPr lang="en-US" dirty="0"/>
              <a:t> – 6x + 3 = 3(x</a:t>
            </a:r>
            <a:r>
              <a:rPr lang="en-US" baseline="30000" dirty="0"/>
              <a:t>2</a:t>
            </a:r>
            <a:r>
              <a:rPr lang="en-US" dirty="0"/>
              <a:t> – 2x + 1) = 3(x – 1)</a:t>
            </a:r>
            <a:r>
              <a:rPr lang="en-US" baseline="30000" dirty="0"/>
              <a:t>2</a:t>
            </a:r>
            <a:r>
              <a:rPr lang="en-US" dirty="0"/>
              <a:t> = 3(1 – x)</a:t>
            </a:r>
            <a:r>
              <a:rPr lang="en-US" baseline="30000" dirty="0"/>
              <a:t>2</a:t>
            </a:r>
            <a:r>
              <a:rPr lang="en-US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373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Линейни уравнения с едно неизвестно ax+ b =c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Уравнение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вида</a:t>
            </a:r>
            <a:r>
              <a:rPr lang="en-US" dirty="0"/>
              <a:t> </a:t>
            </a:r>
            <a:r>
              <a:rPr lang="en-US" b="1" i="1" dirty="0"/>
              <a:t>ax + b = 0</a:t>
            </a:r>
            <a:r>
              <a:rPr lang="en-US" dirty="0"/>
              <a:t>, </a:t>
            </a:r>
            <a:r>
              <a:rPr lang="en-US" dirty="0" err="1"/>
              <a:t>където</a:t>
            </a:r>
            <a:r>
              <a:rPr lang="en-US" dirty="0"/>
              <a:t> </a:t>
            </a:r>
            <a:r>
              <a:rPr lang="en-US" b="1" i="1" dirty="0"/>
              <a:t>a, b</a:t>
            </a:r>
            <a:r>
              <a:rPr lang="en-US" dirty="0"/>
              <a:t> 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дадени</a:t>
            </a:r>
            <a:r>
              <a:rPr lang="en-US" dirty="0"/>
              <a:t> </a:t>
            </a:r>
            <a:r>
              <a:rPr lang="en-US" dirty="0" err="1"/>
              <a:t>числа</a:t>
            </a:r>
            <a:r>
              <a:rPr lang="en-US" dirty="0"/>
              <a:t>,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 </a:t>
            </a:r>
            <a:r>
              <a:rPr lang="en-US" b="1" dirty="0" err="1"/>
              <a:t>уравнение</a:t>
            </a:r>
            <a:r>
              <a:rPr lang="en-US" b="1" dirty="0"/>
              <a:t> </a:t>
            </a:r>
            <a:r>
              <a:rPr lang="en-US" b="1" dirty="0" err="1"/>
              <a:t>от</a:t>
            </a:r>
            <a:r>
              <a:rPr lang="en-US" b="1" dirty="0"/>
              <a:t> </a:t>
            </a:r>
            <a:r>
              <a:rPr lang="en-US" b="1" dirty="0" err="1"/>
              <a:t>първа</a:t>
            </a:r>
            <a:r>
              <a:rPr lang="en-US" b="1" dirty="0"/>
              <a:t> </a:t>
            </a:r>
            <a:r>
              <a:rPr lang="en-US" b="1" dirty="0" err="1"/>
              <a:t>степен</a:t>
            </a:r>
            <a:r>
              <a:rPr lang="en-US" dirty="0"/>
              <a:t> 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отношение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неизвестното</a:t>
            </a:r>
            <a:r>
              <a:rPr lang="en-US" dirty="0"/>
              <a:t> </a:t>
            </a:r>
            <a:r>
              <a:rPr lang="en-US" b="1" i="1" dirty="0"/>
              <a:t>х</a:t>
            </a:r>
            <a:r>
              <a:rPr lang="en-US" dirty="0" smtClean="0"/>
              <a:t>.</a:t>
            </a:r>
          </a:p>
          <a:p>
            <a:r>
              <a:rPr lang="en-US" dirty="0" err="1"/>
              <a:t>Решенията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уравнението</a:t>
            </a:r>
            <a:r>
              <a:rPr lang="en-US" dirty="0"/>
              <a:t> ax + b = 0 </a:t>
            </a:r>
            <a:r>
              <a:rPr lang="en-US" dirty="0" err="1"/>
              <a:t>зависят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константата</a:t>
            </a:r>
            <a:r>
              <a:rPr lang="en-US" dirty="0"/>
              <a:t> a:</a:t>
            </a:r>
          </a:p>
          <a:p>
            <a:pPr marL="0" indent="0">
              <a:buNone/>
            </a:pPr>
            <a:r>
              <a:rPr lang="en-US" dirty="0" smtClean="0"/>
              <a:t>	1. a </a:t>
            </a:r>
            <a:r>
              <a:rPr lang="en-US" dirty="0"/>
              <a:t>≠ </a:t>
            </a:r>
            <a:r>
              <a:rPr lang="en-US" dirty="0" smtClean="0"/>
              <a:t>0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2. a = 0, b </a:t>
            </a:r>
            <a:r>
              <a:rPr lang="en-US" dirty="0"/>
              <a:t>≠ </a:t>
            </a:r>
            <a:r>
              <a:rPr lang="en-US" dirty="0" smtClean="0"/>
              <a:t>0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3. a = 0, b =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075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Модулно линейно уравнение от вида </a:t>
            </a:r>
            <a:r>
              <a:rPr lang="en-US" dirty="0" smtClean="0"/>
              <a:t>|Ax + b| =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i="1" dirty="0"/>
              <a:t>|a| = a</a:t>
            </a:r>
            <a:r>
              <a:rPr lang="en-US" b="1" dirty="0"/>
              <a:t> </a:t>
            </a:r>
            <a:r>
              <a:rPr lang="en-US" b="1" dirty="0" err="1"/>
              <a:t>при</a:t>
            </a:r>
            <a:r>
              <a:rPr lang="en-US" b="1" dirty="0"/>
              <a:t> </a:t>
            </a:r>
            <a:r>
              <a:rPr lang="en-US" b="1" i="1" dirty="0"/>
              <a:t>a ≥ = 0</a:t>
            </a:r>
            <a:r>
              <a:rPr lang="en-US" b="1" dirty="0"/>
              <a:t> </a:t>
            </a:r>
            <a:r>
              <a:rPr lang="en-US" b="1" dirty="0" smtClean="0"/>
              <a:t> </a:t>
            </a:r>
            <a:r>
              <a:rPr lang="bg-BG" b="1" dirty="0" smtClean="0"/>
              <a:t>и </a:t>
            </a:r>
            <a:r>
              <a:rPr lang="en-US" b="1" i="1" dirty="0" smtClean="0"/>
              <a:t>|</a:t>
            </a:r>
            <a:r>
              <a:rPr lang="en-US" b="1" i="1" dirty="0"/>
              <a:t>a| = -a</a:t>
            </a:r>
            <a:r>
              <a:rPr lang="en-US" b="1" dirty="0"/>
              <a:t> </a:t>
            </a:r>
            <a:r>
              <a:rPr lang="en-US" b="1" dirty="0" err="1"/>
              <a:t>при</a:t>
            </a:r>
            <a:r>
              <a:rPr lang="en-US" b="1" dirty="0"/>
              <a:t> </a:t>
            </a:r>
            <a:r>
              <a:rPr lang="en-US" b="1" i="1" dirty="0"/>
              <a:t>a &lt; </a:t>
            </a:r>
            <a:r>
              <a:rPr lang="en-US" b="1" i="1" dirty="0" smtClean="0"/>
              <a:t>0</a:t>
            </a:r>
            <a:endParaRPr lang="bg-BG" b="1" i="1" dirty="0" smtClean="0"/>
          </a:p>
          <a:p>
            <a:r>
              <a:rPr lang="en-US" dirty="0" err="1"/>
              <a:t>При</a:t>
            </a:r>
            <a:r>
              <a:rPr lang="en-US" dirty="0"/>
              <a:t> c &gt; 0 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b="1" dirty="0" smtClean="0"/>
              <a:t>ax </a:t>
            </a:r>
            <a:r>
              <a:rPr lang="en-US" b="1" dirty="0"/>
              <a:t>+ b = c </a:t>
            </a:r>
            <a:r>
              <a:rPr lang="en-US" b="1" dirty="0">
                <a:sym typeface="Wingdings" panose="05000000000000000000" pitchFamily="2" charset="2"/>
              </a:rPr>
              <a:t></a:t>
            </a:r>
            <a:r>
              <a:rPr lang="en-US" b="1" dirty="0"/>
              <a:t> ax = c – b </a:t>
            </a:r>
            <a:r>
              <a:rPr lang="en-US" b="1" dirty="0">
                <a:sym typeface="Wingdings" panose="05000000000000000000" pitchFamily="2" charset="2"/>
              </a:rPr>
              <a:t></a:t>
            </a:r>
            <a:r>
              <a:rPr lang="en-US" b="1" dirty="0"/>
              <a:t> x</a:t>
            </a:r>
            <a:r>
              <a:rPr lang="en-US" b="1" baseline="-25000" dirty="0"/>
              <a:t>1</a:t>
            </a:r>
            <a:r>
              <a:rPr lang="en-US" b="1" dirty="0"/>
              <a:t> = (c – b) / </a:t>
            </a:r>
            <a:r>
              <a:rPr lang="en-US" b="1" dirty="0" smtClean="0"/>
              <a:t>a </a:t>
            </a:r>
          </a:p>
          <a:p>
            <a:pPr marL="0" indent="0">
              <a:buNone/>
            </a:pPr>
            <a:r>
              <a:rPr lang="en-US" dirty="0" err="1" smtClean="0"/>
              <a:t>или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b="1" dirty="0" smtClean="0"/>
              <a:t>ax </a:t>
            </a:r>
            <a:r>
              <a:rPr lang="en-US" b="1" dirty="0"/>
              <a:t>+ b = – c </a:t>
            </a:r>
            <a:r>
              <a:rPr lang="en-US" b="1" dirty="0">
                <a:sym typeface="Wingdings" panose="05000000000000000000" pitchFamily="2" charset="2"/>
              </a:rPr>
              <a:t></a:t>
            </a:r>
            <a:r>
              <a:rPr lang="en-US" b="1" dirty="0"/>
              <a:t> ax = - c – b </a:t>
            </a:r>
            <a:r>
              <a:rPr lang="en-US" b="1" dirty="0">
                <a:sym typeface="Wingdings" panose="05000000000000000000" pitchFamily="2" charset="2"/>
              </a:rPr>
              <a:t></a:t>
            </a:r>
            <a:r>
              <a:rPr lang="en-US" b="1" dirty="0"/>
              <a:t> x</a:t>
            </a:r>
            <a:r>
              <a:rPr lang="en-US" b="1" baseline="-25000" dirty="0"/>
              <a:t>2</a:t>
            </a:r>
            <a:r>
              <a:rPr lang="en-US" b="1" dirty="0"/>
              <a:t> = ( c + b) / </a:t>
            </a:r>
            <a:r>
              <a:rPr lang="en-US" b="1" dirty="0" smtClean="0"/>
              <a:t>a</a:t>
            </a:r>
            <a:r>
              <a:rPr lang="en-US" dirty="0" smtClean="0"/>
              <a:t> ; </a:t>
            </a:r>
            <a:r>
              <a:rPr lang="en-US" dirty="0" err="1" smtClean="0"/>
              <a:t>т.е</a:t>
            </a:r>
            <a:r>
              <a:rPr lang="en-US" dirty="0"/>
              <a:t>. </a:t>
            </a:r>
            <a:r>
              <a:rPr lang="en-US" dirty="0" err="1"/>
              <a:t>уравнението</a:t>
            </a:r>
            <a:r>
              <a:rPr lang="en-US" dirty="0"/>
              <a:t> </a:t>
            </a:r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корена</a:t>
            </a:r>
            <a:r>
              <a:rPr lang="en-US" dirty="0"/>
              <a:t> </a:t>
            </a:r>
          </a:p>
          <a:p>
            <a:r>
              <a:rPr lang="en-US" dirty="0" err="1" smtClean="0"/>
              <a:t>При</a:t>
            </a:r>
            <a:r>
              <a:rPr lang="en-US" dirty="0" smtClean="0"/>
              <a:t> </a:t>
            </a:r>
            <a:r>
              <a:rPr lang="en-US" dirty="0"/>
              <a:t>c = 0 </a:t>
            </a:r>
            <a:r>
              <a:rPr lang="en-US" dirty="0" err="1"/>
              <a:t>модулното</a:t>
            </a:r>
            <a:r>
              <a:rPr lang="en-US" dirty="0"/>
              <a:t> </a:t>
            </a:r>
            <a:r>
              <a:rPr lang="en-US" dirty="0" err="1"/>
              <a:t>уравнение</a:t>
            </a:r>
            <a:r>
              <a:rPr lang="en-US" dirty="0"/>
              <a:t> е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вида</a:t>
            </a:r>
            <a:r>
              <a:rPr lang="en-US" dirty="0"/>
              <a:t> |ax + b| = 0 и </a:t>
            </a:r>
            <a:r>
              <a:rPr lang="en-US" dirty="0" err="1"/>
              <a:t>решението</a:t>
            </a:r>
            <a:r>
              <a:rPr lang="en-US" dirty="0"/>
              <a:t> </a:t>
            </a:r>
            <a:r>
              <a:rPr lang="en-US" dirty="0" err="1"/>
              <a:t>му</a:t>
            </a:r>
            <a:r>
              <a:rPr lang="en-US" dirty="0"/>
              <a:t> е:</a:t>
            </a:r>
            <a:br>
              <a:rPr lang="en-US" dirty="0"/>
            </a:br>
            <a:r>
              <a:rPr lang="en-US" dirty="0"/>
              <a:t>ax + b = 0 =&gt;  ax = – b =&gt;  x = – b / a,</a:t>
            </a:r>
            <a:br>
              <a:rPr lang="en-US" dirty="0"/>
            </a:br>
            <a:r>
              <a:rPr lang="en-US" dirty="0" err="1"/>
              <a:t>т.е</a:t>
            </a:r>
            <a:r>
              <a:rPr lang="en-US" dirty="0"/>
              <a:t>. </a:t>
            </a:r>
            <a:r>
              <a:rPr lang="en-US" dirty="0" err="1"/>
              <a:t>при</a:t>
            </a:r>
            <a:r>
              <a:rPr lang="en-US" dirty="0"/>
              <a:t> c = 0 </a:t>
            </a:r>
            <a:r>
              <a:rPr lang="en-US" dirty="0" err="1"/>
              <a:t>уравнението</a:t>
            </a:r>
            <a:r>
              <a:rPr lang="en-US" dirty="0"/>
              <a:t> </a:t>
            </a:r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един</a:t>
            </a:r>
            <a:r>
              <a:rPr lang="en-US" dirty="0"/>
              <a:t> </a:t>
            </a:r>
            <a:r>
              <a:rPr lang="en-US" dirty="0" err="1"/>
              <a:t>корен</a:t>
            </a:r>
            <a:r>
              <a:rPr lang="en-US" dirty="0"/>
              <a:t> x = – b / a.</a:t>
            </a:r>
          </a:p>
          <a:p>
            <a:r>
              <a:rPr lang="en-US" dirty="0"/>
              <a:t>• </a:t>
            </a:r>
            <a:r>
              <a:rPr lang="en-US" dirty="0" err="1"/>
              <a:t>При</a:t>
            </a:r>
            <a:r>
              <a:rPr lang="en-US" dirty="0"/>
              <a:t> c &lt; 0 </a:t>
            </a:r>
            <a:r>
              <a:rPr lang="en-US" dirty="0" err="1"/>
              <a:t>модулното</a:t>
            </a:r>
            <a:r>
              <a:rPr lang="en-US" dirty="0"/>
              <a:t> </a:t>
            </a:r>
            <a:r>
              <a:rPr lang="en-US" dirty="0" err="1"/>
              <a:t>уравнение</a:t>
            </a:r>
            <a:r>
              <a:rPr lang="en-US" dirty="0"/>
              <a:t> </a:t>
            </a:r>
            <a:r>
              <a:rPr lang="en-US" dirty="0" err="1"/>
              <a:t>няма</a:t>
            </a:r>
            <a:r>
              <a:rPr lang="en-US" dirty="0"/>
              <a:t> </a:t>
            </a:r>
            <a:r>
              <a:rPr lang="en-US" dirty="0" err="1"/>
              <a:t>решение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218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Линейни неравенства с едно неизвестно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41500"/>
            <a:ext cx="10590211" cy="4521199"/>
          </a:xfrm>
        </p:spPr>
        <p:txBody>
          <a:bodyPr>
            <a:normAutofit lnSpcReduction="10000"/>
          </a:bodyPr>
          <a:lstStyle/>
          <a:p>
            <a:r>
              <a:rPr lang="en-US" sz="1600" dirty="0" err="1"/>
              <a:t>Неравенство</a:t>
            </a:r>
            <a:r>
              <a:rPr lang="en-US" sz="1600" dirty="0"/>
              <a:t> </a:t>
            </a:r>
            <a:r>
              <a:rPr lang="en-US" sz="1600" dirty="0" err="1"/>
              <a:t>между</a:t>
            </a:r>
            <a:r>
              <a:rPr lang="en-US" sz="1600" dirty="0"/>
              <a:t> </a:t>
            </a:r>
            <a:r>
              <a:rPr lang="en-US" sz="1600" dirty="0" err="1"/>
              <a:t>изрази</a:t>
            </a:r>
            <a:r>
              <a:rPr lang="en-US" sz="1600" dirty="0"/>
              <a:t> с </a:t>
            </a:r>
            <a:r>
              <a:rPr lang="en-US" sz="1600" dirty="0" err="1"/>
              <a:t>една</a:t>
            </a:r>
            <a:r>
              <a:rPr lang="en-US" sz="1600" dirty="0"/>
              <a:t> </a:t>
            </a:r>
            <a:r>
              <a:rPr lang="en-US" sz="1600" dirty="0" err="1"/>
              <a:t>променлива</a:t>
            </a:r>
            <a:r>
              <a:rPr lang="en-US" sz="1600" dirty="0"/>
              <a:t>  </a:t>
            </a:r>
            <a:r>
              <a:rPr lang="en-US" sz="1600" dirty="0" err="1" smtClean="0"/>
              <a:t>наричаме</a:t>
            </a:r>
            <a:r>
              <a:rPr lang="en-US" sz="1600" dirty="0"/>
              <a:t> </a:t>
            </a:r>
            <a:r>
              <a:rPr lang="en-US" sz="1600" b="1" dirty="0" err="1"/>
              <a:t>неравенство</a:t>
            </a:r>
            <a:r>
              <a:rPr lang="en-US" sz="1600" b="1" dirty="0"/>
              <a:t> с </a:t>
            </a:r>
            <a:r>
              <a:rPr lang="en-US" sz="1600" b="1" dirty="0" err="1"/>
              <a:t>едно</a:t>
            </a:r>
            <a:r>
              <a:rPr lang="en-US" sz="1600" b="1" dirty="0"/>
              <a:t> </a:t>
            </a:r>
            <a:r>
              <a:rPr lang="en-US" sz="1600" b="1" dirty="0" err="1"/>
              <a:t>неизвестно</a:t>
            </a:r>
            <a:r>
              <a:rPr lang="en-US" sz="1600" b="1" dirty="0" smtClean="0"/>
              <a:t>.</a:t>
            </a:r>
            <a:r>
              <a:rPr lang="en-US" sz="1600" b="1" dirty="0"/>
              <a:t> </a:t>
            </a:r>
            <a:endParaRPr lang="en-US" sz="1600" b="1" dirty="0" smtClean="0"/>
          </a:p>
          <a:p>
            <a:pPr marL="914400" lvl="2" indent="0">
              <a:buNone/>
            </a:pPr>
            <a:r>
              <a:rPr lang="en-US" sz="1000" b="1" dirty="0"/>
              <a:t>		</a:t>
            </a:r>
            <a:r>
              <a:rPr lang="en-US" sz="1000" b="1" dirty="0" smtClean="0"/>
              <a:t>		</a:t>
            </a:r>
            <a:r>
              <a:rPr lang="en-US" dirty="0" err="1" smtClean="0"/>
              <a:t>а.x</a:t>
            </a:r>
            <a:r>
              <a:rPr lang="en-US" dirty="0" smtClean="0"/>
              <a:t> </a:t>
            </a:r>
            <a:r>
              <a:rPr lang="en-US" dirty="0"/>
              <a:t>+ b </a:t>
            </a:r>
            <a:r>
              <a:rPr lang="en-US" i="1" u="sng" dirty="0"/>
              <a:t>&gt;</a:t>
            </a:r>
            <a:r>
              <a:rPr lang="en-US" dirty="0"/>
              <a:t>0  </a:t>
            </a:r>
            <a:endParaRPr lang="en-US" b="1" dirty="0" smtClean="0"/>
          </a:p>
          <a:p>
            <a:r>
              <a:rPr lang="en-US" sz="1600" b="1" dirty="0" err="1" smtClean="0"/>
              <a:t>Теорема</a:t>
            </a:r>
            <a:r>
              <a:rPr lang="en-US" sz="1600" b="1" dirty="0" smtClean="0"/>
              <a:t> </a:t>
            </a:r>
            <a:r>
              <a:rPr lang="en-US" sz="1600" b="1" dirty="0"/>
              <a:t>1:</a:t>
            </a:r>
            <a:r>
              <a:rPr lang="en-US" sz="1600" dirty="0"/>
              <a:t> </a:t>
            </a:r>
            <a:r>
              <a:rPr lang="en-US" sz="1600" dirty="0" err="1"/>
              <a:t>Ако</a:t>
            </a:r>
            <a:r>
              <a:rPr lang="en-US" sz="1600" dirty="0"/>
              <a:t> в </a:t>
            </a:r>
            <a:r>
              <a:rPr lang="en-US" sz="1600" dirty="0" err="1"/>
              <a:t>неравенство</a:t>
            </a:r>
            <a:r>
              <a:rPr lang="en-US" sz="1600" dirty="0"/>
              <a:t> </a:t>
            </a:r>
            <a:r>
              <a:rPr lang="en-US" sz="1600" dirty="0" err="1"/>
              <a:t>един</a:t>
            </a:r>
            <a:r>
              <a:rPr lang="en-US" sz="1600" dirty="0"/>
              <a:t> </a:t>
            </a:r>
            <a:r>
              <a:rPr lang="en-US" sz="1600" dirty="0" err="1"/>
              <a:t>израз</a:t>
            </a:r>
            <a:r>
              <a:rPr lang="en-US" sz="1600" dirty="0"/>
              <a:t> </a:t>
            </a:r>
            <a:r>
              <a:rPr lang="en-US" sz="1600" dirty="0" err="1"/>
              <a:t>се</a:t>
            </a:r>
            <a:r>
              <a:rPr lang="en-US" sz="1600" dirty="0"/>
              <a:t> </a:t>
            </a:r>
            <a:r>
              <a:rPr lang="en-US" sz="1600" dirty="0" err="1"/>
              <a:t>замени</a:t>
            </a:r>
            <a:r>
              <a:rPr lang="en-US" sz="1600" dirty="0"/>
              <a:t> с </a:t>
            </a:r>
            <a:r>
              <a:rPr lang="en-US" sz="1600" dirty="0" err="1"/>
              <a:t>еквивалентен</a:t>
            </a:r>
            <a:r>
              <a:rPr lang="en-US" sz="1600" dirty="0"/>
              <a:t> </a:t>
            </a:r>
            <a:r>
              <a:rPr lang="en-US" sz="1600" dirty="0" err="1"/>
              <a:t>на</a:t>
            </a:r>
            <a:r>
              <a:rPr lang="en-US" sz="1600" dirty="0"/>
              <a:t> </a:t>
            </a:r>
            <a:r>
              <a:rPr lang="en-US" sz="1600" dirty="0" err="1"/>
              <a:t>него</a:t>
            </a:r>
            <a:r>
              <a:rPr lang="en-US" sz="1600" dirty="0"/>
              <a:t>  </a:t>
            </a:r>
            <a:r>
              <a:rPr lang="en-US" sz="1600" dirty="0" err="1"/>
              <a:t>израз</a:t>
            </a:r>
            <a:r>
              <a:rPr lang="en-US" sz="1600" dirty="0"/>
              <a:t> , </a:t>
            </a:r>
            <a:r>
              <a:rPr lang="en-US" sz="1600" dirty="0" err="1"/>
              <a:t>то</a:t>
            </a:r>
            <a:r>
              <a:rPr lang="en-US" sz="1600" dirty="0"/>
              <a:t> </a:t>
            </a:r>
            <a:r>
              <a:rPr lang="en-US" sz="1600" dirty="0" err="1"/>
              <a:t>получаваме</a:t>
            </a:r>
            <a:r>
              <a:rPr lang="en-US" sz="1600" dirty="0"/>
              <a:t> </a:t>
            </a:r>
            <a:r>
              <a:rPr lang="en-US" sz="1600" dirty="0" err="1"/>
              <a:t>неравенство</a:t>
            </a:r>
            <a:r>
              <a:rPr lang="en-US" sz="1600" dirty="0"/>
              <a:t> ,</a:t>
            </a:r>
            <a:r>
              <a:rPr lang="en-US" sz="1600" dirty="0" err="1"/>
              <a:t>еквивалентно</a:t>
            </a:r>
            <a:r>
              <a:rPr lang="en-US" sz="1600" dirty="0"/>
              <a:t>  </a:t>
            </a:r>
            <a:r>
              <a:rPr lang="en-US" sz="1600" dirty="0" err="1"/>
              <a:t>на</a:t>
            </a:r>
            <a:r>
              <a:rPr lang="en-US" sz="1600" dirty="0"/>
              <a:t> </a:t>
            </a:r>
            <a:r>
              <a:rPr lang="en-US" sz="1600" dirty="0" err="1"/>
              <a:t>даденото</a:t>
            </a:r>
            <a:r>
              <a:rPr lang="en-US" sz="1600" dirty="0"/>
              <a:t> </a:t>
            </a:r>
          </a:p>
          <a:p>
            <a:r>
              <a:rPr lang="en-US" sz="1600" b="1" dirty="0" err="1"/>
              <a:t>Теорема</a:t>
            </a:r>
            <a:r>
              <a:rPr lang="en-US" sz="1600" b="1" dirty="0"/>
              <a:t> 2 :</a:t>
            </a:r>
            <a:r>
              <a:rPr lang="en-US" sz="1600" dirty="0"/>
              <a:t> </a:t>
            </a:r>
            <a:r>
              <a:rPr lang="en-US" sz="1600" dirty="0" err="1"/>
              <a:t>Ако</a:t>
            </a:r>
            <a:r>
              <a:rPr lang="en-US" sz="1600" dirty="0"/>
              <a:t> </a:t>
            </a:r>
            <a:r>
              <a:rPr lang="en-US" sz="1600" dirty="0" err="1"/>
              <a:t>прехвърлим</a:t>
            </a:r>
            <a:r>
              <a:rPr lang="en-US" sz="1600" dirty="0"/>
              <a:t> </a:t>
            </a:r>
            <a:r>
              <a:rPr lang="en-US" sz="1600" dirty="0" err="1"/>
              <a:t>число</a:t>
            </a:r>
            <a:r>
              <a:rPr lang="en-US" sz="1600" dirty="0"/>
              <a:t> </a:t>
            </a:r>
            <a:r>
              <a:rPr lang="en-US" sz="1600" dirty="0" err="1"/>
              <a:t>или</a:t>
            </a:r>
            <a:r>
              <a:rPr lang="en-US" sz="1600" dirty="0"/>
              <a:t>  </a:t>
            </a:r>
            <a:r>
              <a:rPr lang="en-US" sz="1600" dirty="0" err="1"/>
              <a:t>израз</a:t>
            </a:r>
            <a:r>
              <a:rPr lang="en-US" sz="1600" dirty="0"/>
              <a:t>  </a:t>
            </a:r>
            <a:r>
              <a:rPr lang="en-US" sz="1600" dirty="0" err="1"/>
              <a:t>от</a:t>
            </a:r>
            <a:r>
              <a:rPr lang="en-US" sz="1600" dirty="0"/>
              <a:t> </a:t>
            </a:r>
            <a:r>
              <a:rPr lang="en-US" sz="1600" dirty="0" err="1"/>
              <a:t>едната</a:t>
            </a:r>
            <a:r>
              <a:rPr lang="en-US" sz="1600" dirty="0"/>
              <a:t> в </a:t>
            </a:r>
            <a:r>
              <a:rPr lang="en-US" sz="1600" dirty="0" err="1"/>
              <a:t>другата</a:t>
            </a:r>
            <a:r>
              <a:rPr lang="en-US" sz="1600" dirty="0"/>
              <a:t> </a:t>
            </a:r>
            <a:r>
              <a:rPr lang="en-US" sz="1600" dirty="0" err="1"/>
              <a:t>страна</a:t>
            </a:r>
            <a:r>
              <a:rPr lang="en-US" sz="1600" dirty="0"/>
              <a:t> </a:t>
            </a:r>
            <a:r>
              <a:rPr lang="en-US" sz="1600" dirty="0" err="1"/>
              <a:t>на</a:t>
            </a:r>
            <a:r>
              <a:rPr lang="en-US" sz="1600" dirty="0"/>
              <a:t> </a:t>
            </a:r>
            <a:r>
              <a:rPr lang="en-US" sz="1600" dirty="0" err="1"/>
              <a:t>неравенството</a:t>
            </a:r>
            <a:r>
              <a:rPr lang="en-US" sz="1600" dirty="0"/>
              <a:t>  с </a:t>
            </a:r>
            <a:r>
              <a:rPr lang="en-US" sz="1600" dirty="0" err="1"/>
              <a:t>обратен</a:t>
            </a:r>
            <a:r>
              <a:rPr lang="en-US" sz="1600" dirty="0"/>
              <a:t>( </a:t>
            </a:r>
            <a:r>
              <a:rPr lang="en-US" sz="1600" dirty="0" err="1"/>
              <a:t>противоположен</a:t>
            </a:r>
            <a:r>
              <a:rPr lang="en-US" sz="1600" dirty="0"/>
              <a:t> ) </a:t>
            </a:r>
            <a:r>
              <a:rPr lang="en-US" sz="1600" dirty="0" err="1"/>
              <a:t>знак</a:t>
            </a:r>
            <a:r>
              <a:rPr lang="en-US" sz="1600" dirty="0"/>
              <a:t>, </a:t>
            </a:r>
            <a:r>
              <a:rPr lang="en-US" sz="1600" dirty="0" err="1"/>
              <a:t>то</a:t>
            </a:r>
            <a:r>
              <a:rPr lang="en-US" sz="1600" dirty="0"/>
              <a:t> </a:t>
            </a:r>
            <a:r>
              <a:rPr lang="en-US" sz="1600" dirty="0" err="1"/>
              <a:t>се</a:t>
            </a:r>
            <a:r>
              <a:rPr lang="en-US" sz="1600" dirty="0"/>
              <a:t> </a:t>
            </a:r>
            <a:r>
              <a:rPr lang="en-US" sz="1600" dirty="0" err="1"/>
              <a:t>получава</a:t>
            </a:r>
            <a:r>
              <a:rPr lang="en-US" sz="1600" dirty="0"/>
              <a:t> </a:t>
            </a:r>
            <a:r>
              <a:rPr lang="en-US" sz="1600" dirty="0" err="1"/>
              <a:t>еквивалентно</a:t>
            </a:r>
            <a:r>
              <a:rPr lang="en-US" sz="1600" dirty="0"/>
              <a:t> </a:t>
            </a:r>
            <a:r>
              <a:rPr lang="en-US" sz="1600" dirty="0" err="1"/>
              <a:t>неравенство</a:t>
            </a:r>
            <a:r>
              <a:rPr lang="en-US" sz="1600" dirty="0"/>
              <a:t>.</a:t>
            </a:r>
          </a:p>
          <a:p>
            <a:r>
              <a:rPr lang="en-US" sz="1600" b="1" dirty="0" err="1"/>
              <a:t>Теорема</a:t>
            </a:r>
            <a:r>
              <a:rPr lang="en-US" sz="1600" b="1" dirty="0"/>
              <a:t> 3 :</a:t>
            </a:r>
            <a:r>
              <a:rPr lang="en-US" sz="1600" dirty="0"/>
              <a:t> </a:t>
            </a:r>
            <a:r>
              <a:rPr lang="en-US" sz="1600" dirty="0" err="1"/>
              <a:t>Ако</a:t>
            </a:r>
            <a:r>
              <a:rPr lang="en-US" sz="1600" dirty="0"/>
              <a:t> </a:t>
            </a:r>
            <a:r>
              <a:rPr lang="en-US" sz="1600" dirty="0" err="1"/>
              <a:t>умножим</a:t>
            </a:r>
            <a:r>
              <a:rPr lang="en-US" sz="1600" dirty="0"/>
              <a:t> </a:t>
            </a:r>
            <a:r>
              <a:rPr lang="en-US" sz="1600" dirty="0" err="1"/>
              <a:t>двете</a:t>
            </a:r>
            <a:r>
              <a:rPr lang="en-US" sz="1600" dirty="0"/>
              <a:t> </a:t>
            </a:r>
            <a:r>
              <a:rPr lang="en-US" sz="1600" dirty="0" err="1"/>
              <a:t>страни</a:t>
            </a:r>
            <a:r>
              <a:rPr lang="en-US" sz="1600" dirty="0"/>
              <a:t> </a:t>
            </a:r>
            <a:r>
              <a:rPr lang="en-US" sz="1600" dirty="0" err="1"/>
              <a:t>на</a:t>
            </a:r>
            <a:r>
              <a:rPr lang="en-US" sz="1600" dirty="0"/>
              <a:t> </a:t>
            </a:r>
            <a:r>
              <a:rPr lang="en-US" sz="1600" dirty="0" err="1"/>
              <a:t>неравенство</a:t>
            </a:r>
            <a:r>
              <a:rPr lang="en-US" sz="1600" dirty="0"/>
              <a:t> с </a:t>
            </a:r>
            <a:r>
              <a:rPr lang="en-US" sz="1600" dirty="0" err="1"/>
              <a:t>положително</a:t>
            </a:r>
            <a:r>
              <a:rPr lang="en-US" sz="1600" dirty="0"/>
              <a:t> </a:t>
            </a:r>
            <a:r>
              <a:rPr lang="en-US" sz="1600" dirty="0" err="1"/>
              <a:t>число</a:t>
            </a:r>
            <a:r>
              <a:rPr lang="en-US" sz="1600" dirty="0"/>
              <a:t> </a:t>
            </a:r>
            <a:r>
              <a:rPr lang="en-US" sz="1600" dirty="0" err="1"/>
              <a:t>или</a:t>
            </a:r>
            <a:r>
              <a:rPr lang="en-US" sz="1600" dirty="0"/>
              <a:t> </a:t>
            </a:r>
            <a:r>
              <a:rPr lang="en-US" sz="1600" dirty="0" err="1"/>
              <a:t>израз</a:t>
            </a:r>
            <a:r>
              <a:rPr lang="en-US" sz="1600" dirty="0"/>
              <a:t>, </a:t>
            </a:r>
            <a:r>
              <a:rPr lang="en-US" sz="1600" dirty="0" err="1"/>
              <a:t>който</a:t>
            </a:r>
            <a:r>
              <a:rPr lang="en-US" sz="1600" dirty="0"/>
              <a:t> </a:t>
            </a:r>
            <a:r>
              <a:rPr lang="en-US" sz="1600" dirty="0" err="1"/>
              <a:t>приема</a:t>
            </a:r>
            <a:r>
              <a:rPr lang="en-US" sz="1600" dirty="0"/>
              <a:t> </a:t>
            </a:r>
            <a:r>
              <a:rPr lang="en-US" sz="1600" dirty="0" err="1"/>
              <a:t>само</a:t>
            </a:r>
            <a:r>
              <a:rPr lang="en-US" sz="1600" dirty="0"/>
              <a:t> </a:t>
            </a:r>
            <a:r>
              <a:rPr lang="en-US" sz="1600" dirty="0" err="1"/>
              <a:t>положителни</a:t>
            </a:r>
            <a:r>
              <a:rPr lang="en-US" sz="1600" dirty="0"/>
              <a:t> </a:t>
            </a:r>
            <a:r>
              <a:rPr lang="en-US" sz="1600" dirty="0" err="1"/>
              <a:t>стойности</a:t>
            </a:r>
            <a:r>
              <a:rPr lang="en-US" sz="1600" dirty="0"/>
              <a:t> , </a:t>
            </a:r>
            <a:r>
              <a:rPr lang="en-US" sz="1600" dirty="0" err="1"/>
              <a:t>то</a:t>
            </a:r>
            <a:r>
              <a:rPr lang="en-US" sz="1600" dirty="0"/>
              <a:t> </a:t>
            </a:r>
            <a:r>
              <a:rPr lang="en-US" sz="1600" dirty="0" err="1"/>
              <a:t>получаваме</a:t>
            </a:r>
            <a:r>
              <a:rPr lang="en-US" sz="1600" dirty="0"/>
              <a:t> </a:t>
            </a:r>
            <a:r>
              <a:rPr lang="en-US" sz="1600" dirty="0" err="1"/>
              <a:t>неравенство</a:t>
            </a:r>
            <a:r>
              <a:rPr lang="en-US" sz="1600" dirty="0"/>
              <a:t> </a:t>
            </a:r>
            <a:r>
              <a:rPr lang="en-US" sz="1600" dirty="0" err="1"/>
              <a:t>еквивалентно</a:t>
            </a:r>
            <a:r>
              <a:rPr lang="en-US" sz="1600" dirty="0"/>
              <a:t> </a:t>
            </a:r>
            <a:r>
              <a:rPr lang="en-US" sz="1600" dirty="0" err="1"/>
              <a:t>на</a:t>
            </a:r>
            <a:r>
              <a:rPr lang="en-US" sz="1600" dirty="0"/>
              <a:t> </a:t>
            </a:r>
            <a:r>
              <a:rPr lang="en-US" sz="1600" dirty="0" err="1"/>
              <a:t>даденото</a:t>
            </a:r>
            <a:endParaRPr lang="en-US" sz="1600" dirty="0"/>
          </a:p>
          <a:p>
            <a:r>
              <a:rPr lang="en-US" sz="1600" b="1" dirty="0" err="1"/>
              <a:t>Теорема</a:t>
            </a:r>
            <a:r>
              <a:rPr lang="en-US" sz="1600" b="1" dirty="0"/>
              <a:t>  4:</a:t>
            </a:r>
            <a:r>
              <a:rPr lang="en-US" sz="1600" dirty="0"/>
              <a:t> </a:t>
            </a:r>
            <a:r>
              <a:rPr lang="en-US" sz="1600" dirty="0" err="1"/>
              <a:t>Ако</a:t>
            </a:r>
            <a:r>
              <a:rPr lang="en-US" sz="1600" dirty="0"/>
              <a:t> </a:t>
            </a:r>
            <a:r>
              <a:rPr lang="en-US" sz="1600" dirty="0" err="1"/>
              <a:t>умножим</a:t>
            </a:r>
            <a:r>
              <a:rPr lang="en-US" sz="1600" dirty="0"/>
              <a:t> </a:t>
            </a:r>
            <a:r>
              <a:rPr lang="en-US" sz="1600" dirty="0" err="1"/>
              <a:t>двете</a:t>
            </a:r>
            <a:r>
              <a:rPr lang="en-US" sz="1600" dirty="0"/>
              <a:t> </a:t>
            </a:r>
            <a:r>
              <a:rPr lang="en-US" sz="1600" dirty="0" err="1"/>
              <a:t>страни</a:t>
            </a:r>
            <a:r>
              <a:rPr lang="en-US" sz="1600" dirty="0"/>
              <a:t> </a:t>
            </a:r>
            <a:r>
              <a:rPr lang="en-US" sz="1600" dirty="0" err="1"/>
              <a:t>на</a:t>
            </a:r>
            <a:r>
              <a:rPr lang="en-US" sz="1600" dirty="0"/>
              <a:t> </a:t>
            </a:r>
            <a:r>
              <a:rPr lang="en-US" sz="1600" dirty="0" err="1"/>
              <a:t>неравенство</a:t>
            </a:r>
            <a:r>
              <a:rPr lang="en-US" sz="1600" dirty="0"/>
              <a:t> с </a:t>
            </a:r>
            <a:r>
              <a:rPr lang="en-US" sz="1600" dirty="0" err="1"/>
              <a:t>отрицателно</a:t>
            </a:r>
            <a:r>
              <a:rPr lang="en-US" sz="1600" dirty="0"/>
              <a:t> </a:t>
            </a:r>
            <a:r>
              <a:rPr lang="en-US" sz="1600" dirty="0" err="1"/>
              <a:t>число</a:t>
            </a:r>
            <a:r>
              <a:rPr lang="en-US" sz="1600" dirty="0"/>
              <a:t> </a:t>
            </a:r>
            <a:r>
              <a:rPr lang="en-US" sz="1600" dirty="0" err="1"/>
              <a:t>или</a:t>
            </a:r>
            <a:r>
              <a:rPr lang="en-US" sz="1600" dirty="0"/>
              <a:t> </a:t>
            </a:r>
            <a:r>
              <a:rPr lang="en-US" sz="1600" dirty="0" err="1"/>
              <a:t>израз</a:t>
            </a:r>
            <a:r>
              <a:rPr lang="en-US" sz="1600" dirty="0"/>
              <a:t> </a:t>
            </a:r>
            <a:r>
              <a:rPr lang="en-US" sz="1600" dirty="0" err="1"/>
              <a:t>който</a:t>
            </a:r>
            <a:r>
              <a:rPr lang="en-US" sz="1600" dirty="0"/>
              <a:t> </a:t>
            </a:r>
            <a:r>
              <a:rPr lang="en-US" sz="1600" dirty="0" err="1"/>
              <a:t>приема</a:t>
            </a:r>
            <a:r>
              <a:rPr lang="en-US" sz="1600" dirty="0"/>
              <a:t> </a:t>
            </a:r>
            <a:r>
              <a:rPr lang="en-US" sz="1600" dirty="0" err="1"/>
              <a:t>само</a:t>
            </a:r>
            <a:r>
              <a:rPr lang="en-US" sz="1600" dirty="0"/>
              <a:t> </a:t>
            </a:r>
            <a:r>
              <a:rPr lang="en-US" sz="1600" dirty="0" err="1"/>
              <a:t>отрицателни</a:t>
            </a:r>
            <a:r>
              <a:rPr lang="en-US" sz="1600" dirty="0"/>
              <a:t> </a:t>
            </a:r>
            <a:r>
              <a:rPr lang="en-US" sz="1600" dirty="0" err="1"/>
              <a:t>стойности</a:t>
            </a:r>
            <a:r>
              <a:rPr lang="en-US" sz="1600" dirty="0"/>
              <a:t> , </a:t>
            </a:r>
            <a:r>
              <a:rPr lang="en-US" sz="1600" dirty="0" err="1"/>
              <a:t>то</a:t>
            </a:r>
            <a:r>
              <a:rPr lang="en-US" sz="1600" dirty="0"/>
              <a:t> </a:t>
            </a:r>
            <a:r>
              <a:rPr lang="en-US" sz="1600" dirty="0" err="1"/>
              <a:t>неравенството</a:t>
            </a:r>
            <a:r>
              <a:rPr lang="en-US" sz="1600" dirty="0"/>
              <a:t> </a:t>
            </a:r>
            <a:r>
              <a:rPr lang="en-US" sz="1600" dirty="0" err="1"/>
              <a:t>променя</a:t>
            </a:r>
            <a:r>
              <a:rPr lang="en-US" sz="1600" dirty="0"/>
              <a:t> </a:t>
            </a:r>
            <a:r>
              <a:rPr lang="en-US" sz="1600" dirty="0" err="1"/>
              <a:t>знака</a:t>
            </a:r>
            <a:r>
              <a:rPr lang="en-US" sz="1600" dirty="0"/>
              <a:t> </a:t>
            </a:r>
            <a:r>
              <a:rPr lang="en-US" sz="1600" dirty="0" err="1"/>
              <a:t>си</a:t>
            </a:r>
            <a:r>
              <a:rPr lang="en-US" sz="1600" dirty="0"/>
              <a:t>.</a:t>
            </a:r>
          </a:p>
          <a:p>
            <a:r>
              <a:rPr lang="en-US" sz="1600" b="1" dirty="0" smtClean="0"/>
              <a:t> </a:t>
            </a:r>
            <a:r>
              <a:rPr lang="en-US" sz="1600" dirty="0" err="1" smtClean="0"/>
              <a:t>Първи</a:t>
            </a:r>
            <a:r>
              <a:rPr lang="en-US" sz="1600" dirty="0" smtClean="0"/>
              <a:t> </a:t>
            </a:r>
            <a:r>
              <a:rPr lang="en-US" sz="1600" dirty="0" err="1"/>
              <a:t>вид</a:t>
            </a:r>
            <a:r>
              <a:rPr lang="en-US" sz="1600" dirty="0"/>
              <a:t> </a:t>
            </a:r>
            <a:r>
              <a:rPr lang="en-US" sz="1600" dirty="0" err="1"/>
              <a:t>задачи</a:t>
            </a:r>
            <a:r>
              <a:rPr lang="en-US" sz="1600" dirty="0"/>
              <a:t> – </a:t>
            </a:r>
            <a:r>
              <a:rPr lang="en-US" sz="1600" dirty="0" err="1"/>
              <a:t>това</a:t>
            </a:r>
            <a:r>
              <a:rPr lang="en-US" sz="1600" dirty="0"/>
              <a:t> </a:t>
            </a:r>
            <a:r>
              <a:rPr lang="en-US" sz="1600" dirty="0" err="1"/>
              <a:t>са</a:t>
            </a:r>
            <a:r>
              <a:rPr lang="en-US" sz="1600" dirty="0"/>
              <a:t> </a:t>
            </a:r>
            <a:r>
              <a:rPr lang="en-US" sz="1600" dirty="0" err="1"/>
              <a:t>задачи</a:t>
            </a:r>
            <a:r>
              <a:rPr lang="en-US" sz="1600" dirty="0"/>
              <a:t>, в </a:t>
            </a:r>
            <a:r>
              <a:rPr lang="en-US" sz="1600" dirty="0" err="1"/>
              <a:t>които</a:t>
            </a:r>
            <a:r>
              <a:rPr lang="en-US" sz="1600" dirty="0"/>
              <a:t> </a:t>
            </a:r>
            <a:r>
              <a:rPr lang="en-US" sz="1600" dirty="0" err="1"/>
              <a:t>се</a:t>
            </a:r>
            <a:r>
              <a:rPr lang="en-US" sz="1600" dirty="0"/>
              <a:t> </a:t>
            </a:r>
            <a:r>
              <a:rPr lang="en-US" sz="1600" dirty="0" err="1"/>
              <a:t>иска</a:t>
            </a:r>
            <a:r>
              <a:rPr lang="en-US" sz="1600" dirty="0"/>
              <a:t> </a:t>
            </a:r>
            <a:r>
              <a:rPr lang="en-US" sz="1600" dirty="0" err="1"/>
              <a:t>да</a:t>
            </a:r>
            <a:r>
              <a:rPr lang="en-US" sz="1600" dirty="0"/>
              <a:t> </a:t>
            </a:r>
            <a:r>
              <a:rPr lang="en-US" sz="1600" dirty="0" err="1"/>
              <a:t>се</a:t>
            </a:r>
            <a:r>
              <a:rPr lang="en-US" sz="1600" dirty="0"/>
              <a:t>  </a:t>
            </a:r>
            <a:r>
              <a:rPr lang="en-US" sz="1600" dirty="0" err="1"/>
              <a:t>реши</a:t>
            </a:r>
            <a:r>
              <a:rPr lang="en-US" sz="1600" dirty="0"/>
              <a:t>  </a:t>
            </a:r>
            <a:r>
              <a:rPr lang="en-US" sz="1600" dirty="0" err="1"/>
              <a:t>дадено</a:t>
            </a:r>
            <a:r>
              <a:rPr lang="en-US" sz="1600" dirty="0"/>
              <a:t> </a:t>
            </a:r>
            <a:r>
              <a:rPr lang="en-US" sz="1600" dirty="0" err="1"/>
              <a:t>неравенство</a:t>
            </a:r>
            <a:r>
              <a:rPr lang="en-US" sz="1600" dirty="0" smtClean="0"/>
              <a:t>.</a:t>
            </a:r>
          </a:p>
          <a:p>
            <a:r>
              <a:rPr lang="en-US" sz="1600" dirty="0" err="1"/>
              <a:t>Втори</a:t>
            </a:r>
            <a:r>
              <a:rPr lang="en-US" sz="1600" dirty="0"/>
              <a:t>   </a:t>
            </a:r>
            <a:r>
              <a:rPr lang="en-US" sz="1600" dirty="0" err="1"/>
              <a:t>вид</a:t>
            </a:r>
            <a:r>
              <a:rPr lang="en-US" sz="1600" dirty="0"/>
              <a:t> </a:t>
            </a:r>
            <a:r>
              <a:rPr lang="en-US" sz="1600" dirty="0" err="1"/>
              <a:t>задачи</a:t>
            </a:r>
            <a:r>
              <a:rPr lang="en-US" sz="1600" dirty="0"/>
              <a:t>- </a:t>
            </a:r>
            <a:r>
              <a:rPr lang="en-US" sz="1600" dirty="0" err="1"/>
              <a:t>това</a:t>
            </a:r>
            <a:r>
              <a:rPr lang="en-US" sz="1600" dirty="0"/>
              <a:t> </a:t>
            </a:r>
            <a:r>
              <a:rPr lang="en-US" sz="1600" dirty="0" err="1"/>
              <a:t>са</a:t>
            </a:r>
            <a:r>
              <a:rPr lang="en-US" sz="1600" dirty="0"/>
              <a:t>  </a:t>
            </a:r>
            <a:r>
              <a:rPr lang="en-US" sz="1600" dirty="0" err="1"/>
              <a:t>задачи</a:t>
            </a:r>
            <a:r>
              <a:rPr lang="en-US" sz="1600" dirty="0"/>
              <a:t>  , в </a:t>
            </a:r>
            <a:r>
              <a:rPr lang="en-US" sz="1600" dirty="0" err="1"/>
              <a:t>които</a:t>
            </a:r>
            <a:r>
              <a:rPr lang="en-US" sz="1600" dirty="0"/>
              <a:t> </a:t>
            </a:r>
            <a:r>
              <a:rPr lang="en-US" sz="1600" dirty="0" err="1"/>
              <a:t>търсим</a:t>
            </a:r>
            <a:r>
              <a:rPr lang="en-US" sz="1600" dirty="0"/>
              <a:t> ,</a:t>
            </a:r>
            <a:r>
              <a:rPr lang="en-US" sz="1600" dirty="0" err="1"/>
              <a:t>не</a:t>
            </a:r>
            <a:r>
              <a:rPr lang="en-US" sz="1600" dirty="0"/>
              <a:t> </a:t>
            </a:r>
            <a:r>
              <a:rPr lang="en-US" sz="1600" dirty="0" err="1"/>
              <a:t>всички</a:t>
            </a:r>
            <a:r>
              <a:rPr lang="en-US" sz="1600" dirty="0"/>
              <a:t> </a:t>
            </a:r>
            <a:r>
              <a:rPr lang="en-US" sz="1600" dirty="0" err="1"/>
              <a:t>решения</a:t>
            </a:r>
            <a:r>
              <a:rPr lang="en-US" sz="1600" dirty="0"/>
              <a:t>  , а </a:t>
            </a:r>
            <a:r>
              <a:rPr lang="en-US" sz="1600" dirty="0" err="1"/>
              <a:t>отговори</a:t>
            </a:r>
            <a:r>
              <a:rPr lang="en-US" sz="1600" dirty="0"/>
              <a:t>  , </a:t>
            </a:r>
            <a:r>
              <a:rPr lang="en-US" sz="1600" dirty="0" err="1"/>
              <a:t>които</a:t>
            </a:r>
            <a:r>
              <a:rPr lang="en-US" sz="1600" dirty="0"/>
              <a:t>   </a:t>
            </a:r>
            <a:r>
              <a:rPr lang="en-US" sz="1600" dirty="0" err="1"/>
              <a:t>удовлетворяват</a:t>
            </a:r>
            <a:r>
              <a:rPr lang="en-US" sz="1600" dirty="0"/>
              <a:t>  </a:t>
            </a:r>
            <a:r>
              <a:rPr lang="en-US" sz="1600" dirty="0" err="1"/>
              <a:t>посочени</a:t>
            </a:r>
            <a:r>
              <a:rPr lang="en-US" sz="1600" dirty="0"/>
              <a:t>  </a:t>
            </a:r>
            <a:r>
              <a:rPr lang="en-US" sz="1600" dirty="0" err="1"/>
              <a:t>допълнителни</a:t>
            </a:r>
            <a:r>
              <a:rPr lang="en-US" sz="1600" dirty="0"/>
              <a:t>   </a:t>
            </a:r>
            <a:r>
              <a:rPr lang="en-US" sz="1600" dirty="0" err="1"/>
              <a:t>условия</a:t>
            </a:r>
            <a:r>
              <a:rPr lang="en-US" sz="1600" dirty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79201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Благодарим за вниманието!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307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25</TotalTime>
  <Words>105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Trebuchet MS</vt:lpstr>
      <vt:lpstr>Tw Cen MT</vt:lpstr>
      <vt:lpstr>Wingdings</vt:lpstr>
      <vt:lpstr>Circuit</vt:lpstr>
      <vt:lpstr>Числа. Алгебра</vt:lpstr>
      <vt:lpstr>Рационални числа. Действия с рационални числа. Свойства на числови равенства и неравенства</vt:lpstr>
      <vt:lpstr>Цели изрази. Тъждествени изрази. Формули за съкратено умножение</vt:lpstr>
      <vt:lpstr>Разлагане на многочлени на множители</vt:lpstr>
      <vt:lpstr>Линейни уравнения с едно неизвестно ax+ b =c</vt:lpstr>
      <vt:lpstr>Модулно линейно уравнение от вида |Ax + b| = c</vt:lpstr>
      <vt:lpstr>Линейни неравенства с едно неизвестно</vt:lpstr>
      <vt:lpstr>Благодарим за вниманието!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Числа. Алгебра</dc:title>
  <dc:creator>Jordan Atanasov</dc:creator>
  <cp:lastModifiedBy>Jordan Atanasov</cp:lastModifiedBy>
  <cp:revision>7</cp:revision>
  <dcterms:created xsi:type="dcterms:W3CDTF">2017-06-14T10:00:42Z</dcterms:created>
  <dcterms:modified xsi:type="dcterms:W3CDTF">2017-06-14T10:26:24Z</dcterms:modified>
</cp:coreProperties>
</file>