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4" r:id="rId5"/>
    <p:sldId id="265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Щракнете, за да редактирате стила на подзаглавията в образеца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о заглавие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Правоъгъл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ъгъл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ъгъл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7" name="Правоъгъл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ъгъл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ъгъл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2" name="Контейнер за 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13" name="Контейнер за номер на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Контейнер за долния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8" name="Контейнер за 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10" name="Контейнер за номер на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Контейнер за долния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0" name="Контейнер за 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12" name="Контейнер за номер на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Контейнер за долния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Текстов контейне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15" name="Текстов контейне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</p:txBody>
      </p:sp>
      <p:sp>
        <p:nvSpPr>
          <p:cNvPr id="8" name="Правоъгъл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ъгъл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Контейнер за 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13" name="Контейнер за номер на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Контейнер за долния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bg-BG" smtClean="0"/>
              <a:t>Щракнете, за да редактирате стила на заглавието в образеца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Щракн., за да ред. стил на загл. в обр.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0EB7C27-4D77-410E-82D6-8B2101318051}" type="datetimeFigureOut">
              <a:rPr lang="en-US" smtClean="0"/>
              <a:pPr/>
              <a:t>10/31/2011</a:t>
            </a:fld>
            <a:endParaRPr lang="en-US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авоъгъл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авоъгъл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авоъгъл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E858263-5268-4C5B-9F33-E72DE41E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W</a:t>
            </a:r>
            <a:r>
              <a:rPr lang="en-US" sz="6000" cap="none" dirty="0" smtClean="0"/>
              <a:t>ork</a:t>
            </a:r>
            <a:r>
              <a:rPr lang="en-US" sz="6000" dirty="0" smtClean="0"/>
              <a:t>M</a:t>
            </a:r>
            <a:r>
              <a:rPr lang="en-US" sz="6000" cap="none" dirty="0" smtClean="0"/>
              <a:t>atch</a:t>
            </a:r>
            <a:endParaRPr lang="en-US" sz="6000" cap="none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Описание на обхвата</a:t>
            </a:r>
            <a:r>
              <a:rPr lang="en-US" dirty="0" smtClean="0"/>
              <a:t> </a:t>
            </a:r>
            <a:r>
              <a:rPr lang="bg-BG" dirty="0" smtClean="0"/>
              <a:t>на проекта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Дефиниция на обхвата </a:t>
            </a:r>
            <a:endParaRPr lang="en-US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bg-BG" dirty="0" smtClean="0"/>
              <a:t>Създадаване  </a:t>
            </a:r>
            <a:r>
              <a:rPr lang="en-US" dirty="0" smtClean="0"/>
              <a:t>web-</a:t>
            </a:r>
            <a:r>
              <a:rPr lang="bg-BG" dirty="0" smtClean="0"/>
              <a:t>базирана система  за предлагане и търсене на работа и обучение.</a:t>
            </a:r>
          </a:p>
          <a:p>
            <a:pPr lvl="0"/>
            <a:r>
              <a:rPr lang="bg-BG" dirty="0" smtClean="0"/>
              <a:t> Системата ще реализира приходи от  електронни плащания на потребителите (предлагащи работа и обучение ) както и от рекламодатели.  </a:t>
            </a:r>
          </a:p>
          <a:p>
            <a:pPr lvl="0"/>
            <a:r>
              <a:rPr lang="bg-BG" dirty="0" smtClean="0"/>
              <a:t>За контрол и поддръжка на системата е предвиден администраторски център.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Бизнес цели </a:t>
            </a:r>
            <a:endParaRPr lang="en-US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bg-BG" sz="2600" dirty="0" smtClean="0"/>
              <a:t>Популяризиране на системата </a:t>
            </a:r>
            <a:endParaRPr lang="en-US" sz="2600" dirty="0" smtClean="0"/>
          </a:p>
          <a:p>
            <a:pPr lvl="0"/>
            <a:r>
              <a:rPr lang="bg-BG" sz="2600" dirty="0" smtClean="0"/>
              <a:t>Л</a:t>
            </a:r>
            <a:r>
              <a:rPr lang="en-US" sz="2600" dirty="0" smtClean="0"/>
              <a:t>есно адаптира</a:t>
            </a:r>
            <a:r>
              <a:rPr lang="bg-BG" sz="2600" dirty="0" smtClean="0"/>
              <a:t>не</a:t>
            </a:r>
            <a:r>
              <a:rPr lang="en-US" sz="2600" dirty="0" smtClean="0"/>
              <a:t> към промените и динамиката на трудовия пазар</a:t>
            </a:r>
          </a:p>
          <a:p>
            <a:pPr lvl="0"/>
            <a:r>
              <a:rPr lang="bg-BG" sz="2600" dirty="0" smtClean="0"/>
              <a:t>Извоюване на пазарен дял в сферата на рекламния бизнес</a:t>
            </a:r>
            <a:endParaRPr lang="en-US" sz="2600" dirty="0" smtClean="0"/>
          </a:p>
          <a:p>
            <a:pPr lvl="0"/>
            <a:r>
              <a:rPr lang="bg-BG" sz="2600" dirty="0" smtClean="0"/>
              <a:t>Брой потребители (за 1 година) - 30% от трудоспособните хора в България</a:t>
            </a:r>
            <a:endParaRPr lang="en-US" sz="2600" dirty="0" smtClean="0"/>
          </a:p>
          <a:p>
            <a:pPr lvl="0"/>
            <a:r>
              <a:rPr lang="bg-BG" sz="2600" dirty="0" smtClean="0"/>
              <a:t>Топ позиция сред конкурентите</a:t>
            </a:r>
            <a:endParaRPr lang="en-US" sz="2600" dirty="0" smtClean="0"/>
          </a:p>
          <a:p>
            <a:pPr lvl="0"/>
            <a:r>
              <a:rPr lang="bg-BG" sz="2600" dirty="0" smtClean="0"/>
              <a:t>Възвращаемост на  инвестициите - до 2 години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Проектни цели</a:t>
            </a:r>
            <a:endParaRPr lang="en-US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sz="2400" dirty="0" smtClean="0"/>
              <a:t>Готов прокукт </a:t>
            </a:r>
            <a:r>
              <a:rPr lang="en-US" sz="2400" dirty="0" smtClean="0"/>
              <a:t> </a:t>
            </a:r>
            <a:r>
              <a:rPr lang="bg-BG" sz="2400" dirty="0" smtClean="0"/>
              <a:t>в 12 месечен </a:t>
            </a:r>
            <a:r>
              <a:rPr lang="bg-BG" sz="2400" dirty="0" smtClean="0"/>
              <a:t>срок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sz="2400" dirty="0" smtClean="0"/>
              <a:t>Вместване в бюджетните </a:t>
            </a:r>
            <a:r>
              <a:rPr lang="bg-BG" sz="2400" dirty="0" smtClean="0"/>
              <a:t>рамки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sz="2400" dirty="0" smtClean="0"/>
              <a:t>Характеристика на </a:t>
            </a:r>
            <a:r>
              <a:rPr lang="bg-BG" sz="2400" dirty="0" smtClean="0"/>
              <a:t>пролижението: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 pitchFamily="2" charset="2"/>
              <a:buChar char="q"/>
            </a:pPr>
            <a:r>
              <a:rPr lang="bg-BG" sz="2000" i="1" dirty="0" smtClean="0"/>
              <a:t>Н</a:t>
            </a:r>
            <a:r>
              <a:rPr lang="en-GB" sz="2000" i="1" dirty="0" smtClean="0"/>
              <a:t>адеждно</a:t>
            </a:r>
            <a:r>
              <a:rPr lang="bg-BG" sz="2000" i="1" dirty="0" smtClean="0"/>
              <a:t>ст  </a:t>
            </a:r>
            <a:r>
              <a:rPr lang="bg-BG" sz="2000" dirty="0" smtClean="0"/>
              <a:t>- криптирана вр</a:t>
            </a:r>
            <a:r>
              <a:rPr lang="en-US" sz="2000" dirty="0" smtClean="0"/>
              <a:t>ъ</a:t>
            </a:r>
            <a:r>
              <a:rPr lang="bg-BG" sz="2000" dirty="0" smtClean="0"/>
              <a:t>зка със </a:t>
            </a:r>
            <a:r>
              <a:rPr lang="bg-BG" sz="2000" dirty="0" smtClean="0"/>
              <a:t>сървъра</a:t>
            </a:r>
          </a:p>
          <a:p>
            <a:pPr marL="594360" lvl="2" indent="-320040">
              <a:spcBef>
                <a:spcPts val="700"/>
              </a:spcBef>
              <a:buSzPct val="60000"/>
              <a:buFont typeface="Wingdings" pitchFamily="2" charset="2"/>
              <a:buChar char="q"/>
            </a:pPr>
            <a:r>
              <a:rPr lang="bg-BG" sz="2000" i="1" dirty="0" smtClean="0"/>
              <a:t>Бързодействие</a:t>
            </a:r>
            <a:r>
              <a:rPr lang="bg-BG" sz="2000" dirty="0" smtClean="0"/>
              <a:t> </a:t>
            </a:r>
            <a:r>
              <a:rPr lang="bg-BG" sz="2000" dirty="0" smtClean="0"/>
              <a:t>- п</a:t>
            </a:r>
            <a:r>
              <a:rPr lang="en-US" sz="2000" dirty="0" smtClean="0"/>
              <a:t>риключване на транзакция за по-малко от 1 минута в 90% </a:t>
            </a:r>
            <a:r>
              <a:rPr lang="en-US" sz="2000" dirty="0" smtClean="0"/>
              <a:t>от </a:t>
            </a:r>
            <a:r>
              <a:rPr lang="en-US" sz="2000" dirty="0" smtClean="0"/>
              <a:t>случаите </a:t>
            </a:r>
            <a:endParaRPr lang="bg-BG" sz="2000" dirty="0" smtClean="0"/>
          </a:p>
          <a:p>
            <a:pPr marL="594360" lvl="2" indent="-320040">
              <a:spcBef>
                <a:spcPts val="700"/>
              </a:spcBef>
              <a:buSzPct val="60000"/>
              <a:buFont typeface="Wingdings" pitchFamily="2" charset="2"/>
              <a:buChar char="q"/>
            </a:pPr>
            <a:r>
              <a:rPr lang="bg-BG" sz="2000" i="1" dirty="0" smtClean="0"/>
              <a:t>У</a:t>
            </a:r>
            <a:r>
              <a:rPr lang="en-GB" sz="2000" i="1" dirty="0" smtClean="0"/>
              <a:t>стойчиво</a:t>
            </a:r>
            <a:r>
              <a:rPr lang="bg-BG" sz="2000" i="1" dirty="0" smtClean="0"/>
              <a:t>ст </a:t>
            </a:r>
            <a:r>
              <a:rPr lang="bg-BG" sz="2000" dirty="0" smtClean="0"/>
              <a:t>- </a:t>
            </a:r>
            <a:r>
              <a:rPr lang="en-US" sz="2000" dirty="0" smtClean="0"/>
              <a:t>поне 30 000 потребители едновременно включени в системата </a:t>
            </a:r>
            <a:endParaRPr lang="bg-BG" sz="2000" dirty="0" smtClean="0"/>
          </a:p>
          <a:p>
            <a:pPr marL="594360" lvl="2" indent="-320040">
              <a:spcBef>
                <a:spcPts val="700"/>
              </a:spcBef>
              <a:buSzPct val="60000"/>
              <a:buFont typeface="Wingdings" pitchFamily="2" charset="2"/>
              <a:buChar char="q"/>
            </a:pPr>
            <a:r>
              <a:rPr lang="bg-BG" sz="2000" i="1" dirty="0" smtClean="0"/>
              <a:t>Достъп </a:t>
            </a:r>
            <a:r>
              <a:rPr lang="bg-BG" sz="2000" dirty="0" smtClean="0"/>
              <a:t>– през цялото </a:t>
            </a:r>
            <a:r>
              <a:rPr lang="bg-BG" sz="2000" dirty="0" smtClean="0"/>
              <a:t>денонощие</a:t>
            </a:r>
          </a:p>
          <a:p>
            <a:pPr marL="320040" lvl="1" indent="-320040"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bg-BG" sz="2400" dirty="0" smtClean="0"/>
              <a:t>Висококачествена  </a:t>
            </a:r>
            <a:r>
              <a:rPr lang="bg-BG" sz="2400" dirty="0" smtClean="0"/>
              <a:t>п</a:t>
            </a:r>
            <a:r>
              <a:rPr lang="en-US" sz="2400" dirty="0" smtClean="0"/>
              <a:t>оддръжка от </a:t>
            </a:r>
            <a:r>
              <a:rPr lang="bg-BG" sz="2400" dirty="0" smtClean="0"/>
              <a:t> специализиран  едминистраторски </a:t>
            </a:r>
            <a:r>
              <a:rPr lang="en-US" sz="2400" dirty="0" smtClean="0"/>
              <a:t>екип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en-US" sz="2400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Получени резултати</a:t>
            </a:r>
            <a:endParaRPr lang="en-US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 smtClean="0"/>
              <a:t>Документ</a:t>
            </a:r>
            <a:r>
              <a:rPr lang="bg-BG" dirty="0" smtClean="0"/>
              <a:t>ация на</a:t>
            </a:r>
            <a:r>
              <a:rPr lang="en-US" dirty="0" smtClean="0"/>
              <a:t> </a:t>
            </a:r>
            <a:r>
              <a:rPr lang="en-US" dirty="0" smtClean="0"/>
              <a:t>изискванията</a:t>
            </a:r>
            <a:endParaRPr lang="bg-BG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dirty="0" smtClean="0"/>
              <a:t>Проектиране </a:t>
            </a:r>
            <a:r>
              <a:rPr lang="bg-BG" dirty="0" smtClean="0"/>
              <a:t>на </a:t>
            </a:r>
            <a:r>
              <a:rPr lang="bg-BG" dirty="0" smtClean="0"/>
              <a:t>системата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dirty="0" smtClean="0"/>
              <a:t>Имплементиран софтуер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dirty="0" smtClean="0"/>
              <a:t>Интеграция </a:t>
            </a:r>
            <a:r>
              <a:rPr lang="bg-BG" dirty="0" smtClean="0"/>
              <a:t>със система за </a:t>
            </a:r>
            <a:r>
              <a:rPr lang="bg-BG" dirty="0" smtClean="0"/>
              <a:t>плащания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dirty="0" smtClean="0"/>
              <a:t>Инсталация </a:t>
            </a:r>
            <a:r>
              <a:rPr lang="bg-BG" dirty="0" smtClean="0"/>
              <a:t>на продукта и конфигурация на прилежаща </a:t>
            </a:r>
            <a:r>
              <a:rPr lang="bg-BG" dirty="0" smtClean="0"/>
              <a:t>БД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dirty="0" smtClean="0"/>
              <a:t>Договор </a:t>
            </a:r>
            <a:r>
              <a:rPr lang="bg-BG" dirty="0" smtClean="0"/>
              <a:t>за поддръжка на приложението и базата </a:t>
            </a:r>
            <a:r>
              <a:rPr lang="bg-BG" dirty="0" smtClean="0"/>
              <a:t>данни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dirty="0" smtClean="0"/>
              <a:t>Догвор </a:t>
            </a:r>
            <a:r>
              <a:rPr lang="bg-BG" dirty="0" smtClean="0"/>
              <a:t>с интернет доставчик </a:t>
            </a:r>
            <a:endParaRPr lang="bg-BG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dirty="0" smtClean="0"/>
              <a:t>Догвор  </a:t>
            </a:r>
            <a:r>
              <a:rPr lang="bg-BG" dirty="0" smtClean="0"/>
              <a:t>с доставчик  на </a:t>
            </a:r>
            <a:r>
              <a:rPr lang="bg-BG" dirty="0" smtClean="0"/>
              <a:t>хардуер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bg-BG" dirty="0" smtClean="0"/>
              <a:t>Договор </a:t>
            </a:r>
            <a:r>
              <a:rPr lang="bg-BG" dirty="0" smtClean="0"/>
              <a:t>с рекламодатели</a:t>
            </a:r>
            <a:endParaRPr lang="en-US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bg-BG" sz="2800" dirty="0" smtClean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09600" y="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bg-BG" sz="4900" dirty="0" smtClean="0"/>
              <a:t>Изключения</a:t>
            </a:r>
            <a:endParaRPr lang="en-US" sz="4900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609600" y="2362200"/>
            <a:ext cx="8153400" cy="2971800"/>
          </a:xfrm>
        </p:spPr>
        <p:txBody>
          <a:bodyPr/>
          <a:lstStyle/>
          <a:p>
            <a:pPr lvl="0"/>
            <a:r>
              <a:rPr lang="bg-BG" dirty="0" smtClean="0"/>
              <a:t>Не се включва осигуряване и поддръжка на хардуер</a:t>
            </a:r>
          </a:p>
          <a:p>
            <a:pPr lvl="0">
              <a:buNone/>
            </a:pPr>
            <a:endParaRPr lang="en-US" dirty="0" smtClean="0"/>
          </a:p>
          <a:p>
            <a:pPr lvl="0"/>
            <a:r>
              <a:rPr lang="bg-BG" dirty="0" smtClean="0"/>
              <a:t>Не се предвижда защита от физически и мрежови атаки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153400" cy="533400"/>
          </a:xfrm>
        </p:spPr>
        <p:txBody>
          <a:bodyPr>
            <a:normAutofit fontScale="90000"/>
          </a:bodyPr>
          <a:lstStyle/>
          <a:p>
            <a:r>
              <a:rPr lang="bg-BG" sz="4900" dirty="0" smtClean="0"/>
              <a:t>Ограничения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GB" dirty="0" smtClean="0"/>
              <a:t>Първоначалната инвестиция не трябва да надвишава 1 000</a:t>
            </a:r>
            <a:r>
              <a:rPr lang="bg-BG" dirty="0" smtClean="0"/>
              <a:t> 000 лв.</a:t>
            </a:r>
          </a:p>
          <a:p>
            <a:pPr lvl="0"/>
            <a:endParaRPr lang="en-US" dirty="0" smtClean="0"/>
          </a:p>
          <a:p>
            <a:pPr lvl="0"/>
            <a:r>
              <a:rPr lang="bg-BG" dirty="0" smtClean="0"/>
              <a:t>Сайтът трябва да бъде имплементиран и пуснат на пазара до 12 месеца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Пла</a:t>
            </a:r>
            <a:r>
              <a:rPr lang="bg-BG" dirty="0" smtClean="0"/>
              <a:t>щ</a:t>
            </a:r>
            <a:r>
              <a:rPr lang="en-US" dirty="0" smtClean="0"/>
              <a:t>ане – само </a:t>
            </a:r>
            <a:r>
              <a:rPr lang="bg-BG" dirty="0" smtClean="0"/>
              <a:t>по електронен път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Допускания</a:t>
            </a:r>
            <a:endParaRPr lang="en-US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Електричество</a:t>
            </a:r>
          </a:p>
          <a:p>
            <a:r>
              <a:rPr lang="bg-BG" sz="2400" dirty="0" smtClean="0"/>
              <a:t>Достъп до Интернет мрежата</a:t>
            </a:r>
          </a:p>
          <a:p>
            <a:r>
              <a:rPr lang="bg-BG" sz="2400" dirty="0" smtClean="0"/>
              <a:t>Защитено помещение за техниката</a:t>
            </a:r>
          </a:p>
          <a:p>
            <a:r>
              <a:rPr lang="bg-BG" sz="2400" dirty="0" smtClean="0"/>
              <a:t>Осигурена инфраструктура с поне 2 физ. сървъра</a:t>
            </a:r>
          </a:p>
          <a:p>
            <a:pPr lvl="1">
              <a:buClr>
                <a:schemeClr val="accent2"/>
              </a:buClr>
              <a:buFont typeface="Wingdings" pitchFamily="2" charset="2"/>
              <a:buChar char="q"/>
            </a:pPr>
            <a:r>
              <a:rPr lang="bg-BG" sz="2000" dirty="0" smtClean="0"/>
              <a:t>64</a:t>
            </a:r>
            <a:r>
              <a:rPr lang="en-US" sz="2000" dirty="0" smtClean="0"/>
              <a:t>bit Quad-core </a:t>
            </a:r>
            <a:r>
              <a:rPr lang="bg-BG" sz="2000" dirty="0" smtClean="0"/>
              <a:t>процесор, 2.5</a:t>
            </a:r>
            <a:r>
              <a:rPr lang="en-US" sz="2000" dirty="0" smtClean="0"/>
              <a:t>GHz </a:t>
            </a:r>
            <a:r>
              <a:rPr lang="bg-BG" sz="2000" dirty="0" smtClean="0"/>
              <a:t>на ядро</a:t>
            </a:r>
          </a:p>
          <a:p>
            <a:pPr lvl="1">
              <a:buClr>
                <a:schemeClr val="accent2"/>
              </a:buClr>
              <a:buFont typeface="Wingdings" pitchFamily="2" charset="2"/>
              <a:buChar char="q"/>
            </a:pPr>
            <a:r>
              <a:rPr lang="bg-BG" sz="2000" dirty="0" smtClean="0"/>
              <a:t>8</a:t>
            </a:r>
            <a:r>
              <a:rPr lang="en-US" sz="2000" dirty="0" smtClean="0"/>
              <a:t>GB RAM</a:t>
            </a:r>
            <a:r>
              <a:rPr lang="bg-BG" sz="2000" dirty="0" smtClean="0"/>
              <a:t> (или повече)</a:t>
            </a:r>
            <a:endParaRPr lang="en-US" sz="2000" dirty="0" smtClean="0"/>
          </a:p>
          <a:p>
            <a:pPr lvl="1">
              <a:buClr>
                <a:schemeClr val="accent2"/>
              </a:buClr>
              <a:buFont typeface="Wingdings" pitchFamily="2" charset="2"/>
              <a:buChar char="q"/>
            </a:pPr>
            <a:r>
              <a:rPr lang="en-US" sz="2000" dirty="0" smtClean="0"/>
              <a:t>80GB HDD </a:t>
            </a:r>
            <a:r>
              <a:rPr lang="bg-BG" sz="2000" dirty="0" smtClean="0"/>
              <a:t>за </a:t>
            </a:r>
            <a:r>
              <a:rPr lang="en-US" sz="2000" dirty="0" smtClean="0"/>
              <a:t>web</a:t>
            </a:r>
            <a:r>
              <a:rPr lang="bg-BG" sz="2000" dirty="0" smtClean="0"/>
              <a:t>-</a:t>
            </a:r>
            <a:r>
              <a:rPr lang="en-US" sz="2000" dirty="0" smtClean="0"/>
              <a:t>server, 1TB RAID5 </a:t>
            </a:r>
            <a:r>
              <a:rPr lang="bg-BG" sz="2000" dirty="0" smtClean="0"/>
              <a:t>за сървър за БД</a:t>
            </a:r>
          </a:p>
          <a:p>
            <a:r>
              <a:rPr lang="bg-BG" sz="2400" dirty="0" smtClean="0"/>
              <a:t>Осигурена защита от външни атаки</a:t>
            </a:r>
          </a:p>
          <a:p>
            <a:r>
              <a:rPr lang="bg-BG" sz="2400" dirty="0" smtClean="0"/>
              <a:t>Дизайнът на рекламите ще бъде осигурен от рекламодателите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диана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диана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644</TotalTime>
  <Words>300</Words>
  <Application>Microsoft Office PowerPoint</Application>
  <PresentationFormat>Презентация на цял екран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9" baseType="lpstr">
      <vt:lpstr>Медиана</vt:lpstr>
      <vt:lpstr>WorkMatch</vt:lpstr>
      <vt:lpstr>Дефиниция на обхвата </vt:lpstr>
      <vt:lpstr>Бизнес цели </vt:lpstr>
      <vt:lpstr>Проектни цели</vt:lpstr>
      <vt:lpstr>Получени резултати</vt:lpstr>
      <vt:lpstr> Изключения</vt:lpstr>
      <vt:lpstr>Ограничения </vt:lpstr>
      <vt:lpstr>Допускания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Описание на обхвата на проекта</dc:title>
  <dc:creator>Mimi</dc:creator>
  <cp:lastModifiedBy>Mimi</cp:lastModifiedBy>
  <cp:revision>51</cp:revision>
  <dcterms:created xsi:type="dcterms:W3CDTF">2011-10-25T11:31:03Z</dcterms:created>
  <dcterms:modified xsi:type="dcterms:W3CDTF">2011-10-31T15:23:01Z</dcterms:modified>
</cp:coreProperties>
</file>