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935" r:id="rId4"/>
    <p:sldId id="936" r:id="rId5"/>
    <p:sldId id="937" r:id="rId6"/>
    <p:sldId id="938" r:id="rId7"/>
    <p:sldId id="894" r:id="rId8"/>
    <p:sldId id="939" r:id="rId9"/>
    <p:sldId id="807" r:id="rId10"/>
    <p:sldId id="940" r:id="rId11"/>
    <p:sldId id="941" r:id="rId12"/>
    <p:sldId id="942" r:id="rId13"/>
    <p:sldId id="943" r:id="rId14"/>
    <p:sldId id="944" r:id="rId15"/>
    <p:sldId id="945" r:id="rId16"/>
    <p:sldId id="946" r:id="rId17"/>
    <p:sldId id="947" r:id="rId18"/>
    <p:sldId id="948" r:id="rId19"/>
    <p:sldId id="949" r:id="rId20"/>
    <p:sldId id="950" r:id="rId21"/>
    <p:sldId id="951" r:id="rId22"/>
    <p:sldId id="952" r:id="rId23"/>
    <p:sldId id="953" r:id="rId24"/>
    <p:sldId id="954" r:id="rId25"/>
    <p:sldId id="955" r:id="rId26"/>
    <p:sldId id="956" r:id="rId27"/>
    <p:sldId id="957" r:id="rId28"/>
    <p:sldId id="959" r:id="rId29"/>
    <p:sldId id="958" r:id="rId30"/>
    <p:sldId id="960" r:id="rId31"/>
    <p:sldId id="961" r:id="rId32"/>
    <p:sldId id="962" r:id="rId33"/>
    <p:sldId id="963" r:id="rId34"/>
    <p:sldId id="964" r:id="rId35"/>
    <p:sldId id="965" r:id="rId36"/>
    <p:sldId id="966" r:id="rId37"/>
    <p:sldId id="967" r:id="rId38"/>
    <p:sldId id="969" r:id="rId39"/>
    <p:sldId id="970" r:id="rId40"/>
    <p:sldId id="971" r:id="rId41"/>
    <p:sldId id="972" r:id="rId42"/>
    <p:sldId id="974" r:id="rId43"/>
    <p:sldId id="975" r:id="rId44"/>
    <p:sldId id="976" r:id="rId45"/>
    <p:sldId id="977" r:id="rId46"/>
    <p:sldId id="978" r:id="rId47"/>
    <p:sldId id="318" r:id="rId48"/>
    <p:sldId id="968" r:id="rId49"/>
    <p:sldId id="973" r:id="rId50"/>
    <p:sldId id="261" r:id="rId51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99"/>
    <a:srgbClr val="D9E3EB"/>
    <a:srgbClr val="638CAE"/>
    <a:srgbClr val="E3E5ED"/>
    <a:srgbClr val="000000"/>
    <a:srgbClr val="AAB0C8"/>
    <a:srgbClr val="727CA3"/>
    <a:srgbClr val="D39FA0"/>
    <a:srgbClr val="8B8B9D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5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88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SUICA 2015\Lectures(EN)\logo-en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85750"/>
            <a:ext cx="2438400" cy="247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2002%20All%20axes/Example-2002%20All%20axes.html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2003%20Named%20axes/Example-2003%20Named%20axes.html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Example-2004%20Axes%20grid/Example-2004%20Axes%20grid.html" TargetMode="External"/><Relationship Id="rId2" Type="http://schemas.openxmlformats.org/officeDocument/2006/relationships/hyperlink" Target="Example-2004%20Axes%20net/Example-2004%20Axes%20net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2005%202D%20segments/Example-2005%202D%20segments.html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2006%203D%20segments/Example-2006%203D%20segments.html" TargetMode="Externa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2007%202D%20vectors/Example-2007%202D%20vectors.html" TargetMode="Externa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2008%203D%20vectors/Example-2008%203D%20vectors.html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2009%20Reusing%20objects/Example-2009%20Reusing%20objects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2010%20Sphere/Example-2010%20Sphere.html" TargetMode="Externa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2011%20Cylinder/Example-2011%20Cylinder.html" TargetMode="Externa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2012%20Cone/Example-2012%20Cone.html" TargetMode="Externa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2013%20Torus%20of%20vertical%20slices/Example-2013%20Torus%20of%20vertical%20slices.html" TargetMode="Externa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2014%20Torus%20of%20horizontal%20slices/Example-2014%20Torus%20of%20horizontal%20slices.html" TargetMode="Externa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Example-2015%20Wireframe%20torus/Example-2015%20Wireframe%20torus.html" TargetMode="Externa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2001%20Axes%20arrows/Example-2001%20Axes%20arrows.html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Geometric visualization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Lesson</a:t>
            </a:r>
            <a:r>
              <a:rPr lang="bg-BG" noProof="0" dirty="0" smtClean="0"/>
              <a:t> </a:t>
            </a:r>
            <a:r>
              <a:rPr lang="bg-BG" noProof="0" dirty="0" smtClean="0"/>
              <a:t>№</a:t>
            </a:r>
            <a:r>
              <a:rPr lang="bg-BG" dirty="0" smtClean="0"/>
              <a:t>20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axes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Positive and negative axes</a:t>
            </a:r>
            <a:endParaRPr lang="bg-BG" dirty="0" smtClean="0"/>
          </a:p>
          <a:p>
            <a:pPr lvl="1"/>
            <a:r>
              <a:rPr lang="en-US" dirty="0" smtClean="0"/>
              <a:t>Alternative solution (because of several same objects)</a:t>
            </a:r>
            <a:endParaRPr lang="bg-BG" dirty="0" smtClean="0"/>
          </a:p>
          <a:p>
            <a:pPr lvl="1"/>
            <a:r>
              <a:rPr lang="en-US" dirty="0" smtClean="0"/>
              <a:t>Creating a group object</a:t>
            </a:r>
            <a:endParaRPr lang="bg-BG" dirty="0"/>
          </a:p>
          <a:p>
            <a:pPr lvl="1"/>
            <a:r>
              <a:rPr lang="en-US" dirty="0" smtClean="0"/>
              <a:t>The group has black </a:t>
            </a:r>
            <a:r>
              <a:rPr lang="en-US" dirty="0" err="1" smtClean="0"/>
              <a:t>colour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3028945"/>
            <a:ext cx="7223681" cy="1920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g </a:t>
            </a:r>
            <a:r>
              <a:rPr lang="en-US" dirty="0"/>
              <a:t>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group</a:t>
            </a:r>
            <a:r>
              <a:rPr lang="en-US" dirty="0"/>
              <a:t>([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  <a:r>
              <a:rPr lang="en-US" dirty="0"/>
              <a:t>([0,0,0],[0,0,30]),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cone</a:t>
            </a:r>
            <a:r>
              <a:rPr lang="en-US" dirty="0"/>
              <a:t>([0,0,30],1,4)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</a:t>
            </a:r>
            <a:r>
              <a:rPr lang="en-US" dirty="0" smtClean="0"/>
              <a:t>]);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g.color</a:t>
            </a:r>
            <a:r>
              <a:rPr lang="en-US" dirty="0" smtClean="0"/>
              <a:t> </a:t>
            </a:r>
            <a:r>
              <a:rPr lang="en-US" dirty="0"/>
              <a:t>= [0,0,0];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g.mergeColor</a:t>
            </a:r>
            <a:r>
              <a:rPr lang="en-US" dirty="0"/>
              <a:t>();</a:t>
            </a:r>
          </a:p>
        </p:txBody>
      </p:sp>
    </p:spTree>
    <p:extLst>
      <p:ext uri="{BB962C8B-B14F-4D97-AF65-F5344CB8AC3E}">
        <p14:creationId xmlns:p14="http://schemas.microsoft.com/office/powerpoint/2010/main" val="243079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Creating axes</a:t>
            </a:r>
            <a:endParaRPr lang="bg-BG" dirty="0" smtClean="0"/>
          </a:p>
          <a:p>
            <a:pPr lvl="1"/>
            <a:r>
              <a:rPr lang="en-US" dirty="0" smtClean="0"/>
              <a:t>Cloning 5 times the vertical axis</a:t>
            </a:r>
          </a:p>
          <a:p>
            <a:pPr lvl="1"/>
            <a:r>
              <a:rPr lang="en-US" dirty="0" smtClean="0"/>
              <a:t>Changing groups orientations, so that axes point to their directions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2937506"/>
            <a:ext cx="7223681" cy="2011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r>
              <a:rPr lang="en-US" dirty="0" smtClean="0"/>
              <a:t>(g</a:t>
            </a:r>
            <a:r>
              <a:rPr lang="en-US" dirty="0"/>
              <a:t>).custom({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focus:[1,0,0]</a:t>
            </a:r>
            <a:r>
              <a:rPr lang="en-US" dirty="0"/>
              <a:t>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sameAs</a:t>
            </a:r>
            <a:r>
              <a:rPr lang="en-US" dirty="0" smtClean="0"/>
              <a:t>(g</a:t>
            </a:r>
            <a:r>
              <a:rPr lang="en-US" dirty="0"/>
              <a:t>).custom({focus:[0,1,0</a:t>
            </a:r>
            <a:r>
              <a:rPr lang="en-US" dirty="0" smtClean="0"/>
              <a:t>]});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sameAs</a:t>
            </a:r>
            <a:r>
              <a:rPr lang="en-US" dirty="0" smtClean="0"/>
              <a:t>(g</a:t>
            </a:r>
            <a:r>
              <a:rPr lang="en-US" dirty="0"/>
              <a:t>).custom({focus:[-1,0,0]});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sameAs</a:t>
            </a:r>
            <a:r>
              <a:rPr lang="en-US" dirty="0" smtClean="0"/>
              <a:t>(g</a:t>
            </a:r>
            <a:r>
              <a:rPr lang="en-US" dirty="0"/>
              <a:t>).custom({focus:[0,-1,0]});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sameAs</a:t>
            </a:r>
            <a:r>
              <a:rPr lang="en-US" dirty="0" smtClean="0"/>
              <a:t>(g</a:t>
            </a:r>
            <a:r>
              <a:rPr lang="en-US" dirty="0"/>
              <a:t>).custom({focus:[0,0,-1</a:t>
            </a:r>
            <a:r>
              <a:rPr lang="en-US" dirty="0" smtClean="0"/>
              <a:t>]});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29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818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Axes with labels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Labels with the name of axis</a:t>
            </a:r>
            <a:endParaRPr lang="bg-BG" dirty="0" smtClean="0"/>
          </a:p>
          <a:p>
            <a:pPr lvl="1"/>
            <a:r>
              <a:rPr lang="en-US" dirty="0" smtClean="0"/>
              <a:t>The label is HTML</a:t>
            </a:r>
            <a:r>
              <a:rPr lang="bg-BG" dirty="0" smtClean="0"/>
              <a:t> </a:t>
            </a:r>
            <a:r>
              <a:rPr lang="en-US" dirty="0" smtClean="0"/>
              <a:t>element with </a:t>
            </a:r>
            <a:r>
              <a:rPr lang="en-US" dirty="0" err="1" smtClean="0"/>
              <a:t>CSS</a:t>
            </a:r>
            <a:r>
              <a:rPr lang="en-US" dirty="0" smtClean="0"/>
              <a:t> formatting</a:t>
            </a:r>
          </a:p>
          <a:p>
            <a:pPr lvl="1"/>
            <a:r>
              <a:rPr lang="en-US" dirty="0" smtClean="0"/>
              <a:t>Absolute position and </a:t>
            </a:r>
            <a:r>
              <a:rPr lang="en-US" dirty="0" smtClean="0"/>
              <a:t>a vertical index to position the label above the canvas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3028945"/>
            <a:ext cx="7223681" cy="1920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.label </a:t>
            </a:r>
            <a:r>
              <a:rPr lang="en-US" dirty="0"/>
              <a:t>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position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absolute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z-index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10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background-color: transparent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: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91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Positioning</a:t>
            </a:r>
            <a:endParaRPr lang="bg-BG" dirty="0" smtClean="0"/>
          </a:p>
          <a:p>
            <a:pPr lvl="1"/>
            <a:r>
              <a:rPr lang="en-US" dirty="0" smtClean="0"/>
              <a:t>For axis X </a:t>
            </a:r>
            <a:r>
              <a:rPr lang="en-US" dirty="0" smtClean="0"/>
              <a:t>–</a:t>
            </a:r>
            <a:r>
              <a:rPr lang="bg-BG" dirty="0" smtClean="0"/>
              <a:t> </a:t>
            </a:r>
            <a:r>
              <a:rPr lang="en-US" dirty="0" smtClean="0"/>
              <a:t>finding screen position of 3D point [35,0,0] with function</a:t>
            </a:r>
            <a:r>
              <a:rPr lang="bg-BG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getPosition</a:t>
            </a:r>
            <a:endParaRPr lang="bg-BG" dirty="0" smtClean="0"/>
          </a:p>
          <a:p>
            <a:pPr lvl="1"/>
            <a:r>
              <a:rPr lang="en-US" dirty="0" smtClean="0"/>
              <a:t>Calculated position is in pixels</a:t>
            </a:r>
            <a:endParaRPr lang="bg-BG" dirty="0" smtClean="0"/>
          </a:p>
          <a:p>
            <a:pPr lvl="1"/>
            <a:r>
              <a:rPr lang="en-US" dirty="0" smtClean="0"/>
              <a:t>Transferring position to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style.left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style.top</a:t>
            </a:r>
            <a:r>
              <a:rPr lang="bg-BG" dirty="0"/>
              <a:t> </a:t>
            </a:r>
            <a:r>
              <a:rPr lang="en-US" dirty="0" smtClean="0"/>
              <a:t>(+ </a:t>
            </a:r>
            <a:r>
              <a:rPr lang="en-US" dirty="0" err="1" smtClean="0"/>
              <a:t>suffic</a:t>
            </a:r>
            <a:r>
              <a:rPr lang="en-US" dirty="0" smtClean="0"/>
              <a:t> “</a:t>
            </a:r>
            <a:r>
              <a:rPr lang="en-US" dirty="0" err="1" smtClean="0"/>
              <a:t>px</a:t>
            </a:r>
            <a:r>
              <a:rPr lang="en-US" dirty="0" smtClean="0"/>
              <a:t>”)</a:t>
            </a:r>
            <a:endParaRPr lang="bg-BG" dirty="0" smtClean="0"/>
          </a:p>
          <a:p>
            <a:pPr lvl="1"/>
            <a:r>
              <a:rPr lang="en-US" dirty="0" smtClean="0"/>
              <a:t>The other axes are done in the same manner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2937506"/>
            <a:ext cx="7223681" cy="2011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e = </a:t>
            </a:r>
            <a:r>
              <a:rPr lang="en-US" dirty="0" err="1"/>
              <a:t>document.getElementById</a:t>
            </a:r>
            <a:r>
              <a:rPr lang="en-US" dirty="0"/>
              <a:t>('x</a:t>
            </a:r>
            <a:r>
              <a:rPr lang="en-US" dirty="0" smtClean="0"/>
              <a:t>');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/>
              <a:t>pos</a:t>
            </a:r>
            <a:r>
              <a:rPr lang="en-US" dirty="0"/>
              <a:t> =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getPosition</a:t>
            </a:r>
            <a:r>
              <a:rPr lang="en-US" dirty="0"/>
              <a:t>([35,0,0]);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e.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style.left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pos</a:t>
            </a:r>
            <a:r>
              <a:rPr lang="en-US" dirty="0"/>
              <a:t>[0]+"</a:t>
            </a:r>
            <a:r>
              <a:rPr lang="en-US" dirty="0" err="1"/>
              <a:t>px</a:t>
            </a:r>
            <a:r>
              <a:rPr lang="en-US" dirty="0"/>
              <a:t>";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e.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style.top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pos</a:t>
            </a:r>
            <a:r>
              <a:rPr lang="en-US" dirty="0"/>
              <a:t>[1]+"</a:t>
            </a:r>
            <a:r>
              <a:rPr lang="en-US" dirty="0" err="1"/>
              <a:t>px</a:t>
            </a:r>
            <a:r>
              <a:rPr lang="en-US" dirty="0" smtClean="0"/>
              <a:t>";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37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937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Coordinate grid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grid of segments</a:t>
            </a:r>
            <a:endParaRPr lang="bg-BG" dirty="0" smtClean="0"/>
          </a:p>
          <a:p>
            <a:pPr lvl="1"/>
            <a:r>
              <a:rPr lang="en-US" dirty="0" smtClean="0"/>
              <a:t>Generating two groups of segments in plane </a:t>
            </a:r>
            <a:r>
              <a:rPr lang="en-US" dirty="0" err="1" smtClean="0"/>
              <a:t>XY</a:t>
            </a:r>
            <a:r>
              <a:rPr lang="en-US" dirty="0" smtClean="0"/>
              <a:t>:</a:t>
            </a:r>
            <a:r>
              <a:rPr lang="bg-BG" dirty="0" smtClean="0"/>
              <a:t> </a:t>
            </a:r>
            <a:r>
              <a:rPr lang="en-US" dirty="0" smtClean="0"/>
              <a:t>one group with segment parallel to X axis, and another one – to Y axis</a:t>
            </a:r>
          </a:p>
          <a:p>
            <a:pPr lvl="1"/>
            <a:r>
              <a:rPr lang="en-US" dirty="0" smtClean="0"/>
              <a:t>Similar segments in the other planes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3028945"/>
            <a:ext cx="7223681" cy="1920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&lt;=30; </a:t>
            </a:r>
            <a:r>
              <a:rPr lang="en-US" dirty="0" err="1"/>
              <a:t>i</a:t>
            </a:r>
            <a:r>
              <a:rPr lang="en-US" dirty="0"/>
              <a:t>+=2.5)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segment(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i,0,0</a:t>
            </a:r>
            <a:r>
              <a:rPr lang="en-US" dirty="0"/>
              <a:t>],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i,30,0</a:t>
            </a:r>
            <a:r>
              <a:rPr lang="en-US" dirty="0" smtClean="0"/>
              <a:t>]);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segment(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0,i,0</a:t>
            </a:r>
            <a:r>
              <a:rPr lang="en-US" dirty="0"/>
              <a:t>],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30,i,0</a:t>
            </a:r>
            <a:r>
              <a:rPr lang="en-US" dirty="0" smtClean="0"/>
              <a:t>]);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:</a:t>
            </a:r>
            <a:endParaRPr lang="en-US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80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493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Segment and vector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22081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Segment and vector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Default visualization</a:t>
            </a:r>
            <a:endParaRPr lang="bg-BG" dirty="0" smtClean="0"/>
          </a:p>
          <a:p>
            <a:pPr lvl="1"/>
            <a:r>
              <a:rPr lang="en-US" dirty="0" smtClean="0"/>
              <a:t>With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</a:p>
          <a:p>
            <a:r>
              <a:rPr lang="en-US" dirty="0" smtClean="0"/>
              <a:t>Missing elements</a:t>
            </a:r>
            <a:endParaRPr lang="bg-BG" dirty="0"/>
          </a:p>
          <a:p>
            <a:pPr lvl="1"/>
            <a:r>
              <a:rPr lang="en-US" dirty="0" smtClean="0"/>
              <a:t>End points</a:t>
            </a:r>
          </a:p>
          <a:p>
            <a:pPr lvl="1"/>
            <a:r>
              <a:rPr lang="en-US" dirty="0" smtClean="0"/>
              <a:t>Arrow for the vector</a:t>
            </a:r>
          </a:p>
          <a:p>
            <a:pPr lvl="1"/>
            <a:r>
              <a:rPr lang="en-US" dirty="0" smtClean="0"/>
              <a:t>Volume (width)</a:t>
            </a:r>
          </a:p>
          <a:p>
            <a:pPr lvl="1"/>
            <a:r>
              <a:rPr lang="en-US" dirty="0" smtClean="0"/>
              <a:t>Label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816722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en-US" dirty="0" smtClean="0"/>
              <a:t>Goals and issues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Random segments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2D segments</a:t>
            </a:r>
            <a:endParaRPr lang="bg-BG" dirty="0" smtClean="0"/>
          </a:p>
          <a:p>
            <a:pPr lvl="1"/>
            <a:r>
              <a:rPr lang="en-US" dirty="0" smtClean="0"/>
              <a:t>Lines are standard segments</a:t>
            </a:r>
          </a:p>
          <a:p>
            <a:pPr lvl="1"/>
            <a:r>
              <a:rPr lang="en-US" dirty="0" smtClean="0"/>
              <a:t>End points are thick points</a:t>
            </a:r>
            <a:r>
              <a:rPr lang="en-US" dirty="0" smtClean="0"/>
              <a:t> </a:t>
            </a:r>
            <a:r>
              <a:rPr lang="bg-BG" dirty="0" smtClean="0"/>
              <a:t>(</a:t>
            </a:r>
            <a:r>
              <a:rPr lang="en-US" dirty="0" smtClean="0"/>
              <a:t>with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pointSize</a:t>
            </a:r>
            <a:r>
              <a:rPr lang="en-US" dirty="0" smtClean="0"/>
              <a:t>)</a:t>
            </a:r>
            <a:r>
              <a:rPr lang="bg-BG" dirty="0" smtClean="0"/>
              <a:t> </a:t>
            </a:r>
            <a:r>
              <a:rPr lang="en-US" dirty="0" smtClean="0"/>
              <a:t>or small circles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2754628"/>
            <a:ext cx="7315120" cy="21945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black = {color:[0,0,0]};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&lt;100;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p=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circle</a:t>
            </a:r>
            <a:r>
              <a:rPr lang="en-US" dirty="0"/>
              <a:t>([random(-350,350</a:t>
            </a:r>
            <a:r>
              <a:rPr lang="en-US" dirty="0" smtClean="0"/>
              <a:t>),</a:t>
            </a:r>
            <a:r>
              <a:rPr lang="bg-BG" dirty="0" smtClean="0"/>
              <a:t>...</a:t>
            </a:r>
            <a:r>
              <a:rPr lang="en-US" dirty="0" smtClean="0"/>
              <a:t>],</a:t>
            </a:r>
            <a:r>
              <a:rPr lang="en-US" dirty="0"/>
              <a:t>3).custom(black);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q=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circle</a:t>
            </a:r>
            <a:r>
              <a:rPr lang="en-US" dirty="0"/>
              <a:t>([random(-350,350</a:t>
            </a:r>
            <a:r>
              <a:rPr lang="en-US" dirty="0" smtClean="0"/>
              <a:t>),</a:t>
            </a:r>
            <a:r>
              <a:rPr lang="bg-BG" dirty="0" smtClean="0"/>
              <a:t>...</a:t>
            </a:r>
            <a:r>
              <a:rPr lang="en-US" dirty="0" smtClean="0"/>
              <a:t>],</a:t>
            </a:r>
            <a:r>
              <a:rPr lang="en-US" dirty="0"/>
              <a:t>3).custom(black);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  <a:r>
              <a:rPr lang="en-US" dirty="0"/>
              <a:t>(</a:t>
            </a:r>
            <a:r>
              <a:rPr lang="en-US" dirty="0" err="1"/>
              <a:t>p.center,q.center</a:t>
            </a:r>
            <a:r>
              <a:rPr lang="en-US" dirty="0"/>
              <a:t>).custom(black);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47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834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3D segments</a:t>
            </a:r>
            <a:endParaRPr lang="bg-BG" dirty="0" smtClean="0"/>
          </a:p>
          <a:p>
            <a:pPr lvl="1"/>
            <a:r>
              <a:rPr lang="en-US" dirty="0" smtClean="0"/>
              <a:t>Lines are cylinders of sufficient length</a:t>
            </a:r>
          </a:p>
          <a:p>
            <a:pPr lvl="1"/>
            <a:r>
              <a:rPr lang="en-US" dirty="0" smtClean="0"/>
              <a:t>End points are spheres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1748800"/>
            <a:ext cx="7497998" cy="32003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color = {color:[0.1,0.7,0.8]};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&lt;30;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p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</a:t>
            </a:r>
            <a:r>
              <a:rPr lang="en-US" dirty="0"/>
              <a:t>([random(-50,50</a:t>
            </a:r>
            <a:r>
              <a:rPr lang="en-US" dirty="0" smtClean="0"/>
              <a:t>),</a:t>
            </a:r>
            <a:r>
              <a:rPr lang="bg-BG" dirty="0" smtClean="0"/>
              <a:t>...</a:t>
            </a:r>
            <a:r>
              <a:rPr lang="en-US" dirty="0" smtClean="0"/>
              <a:t>],</a:t>
            </a:r>
            <a:r>
              <a:rPr lang="en-US" dirty="0"/>
              <a:t>3).custom(color);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q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</a:t>
            </a:r>
            <a:r>
              <a:rPr lang="en-US" dirty="0"/>
              <a:t>([random(-50,50</a:t>
            </a:r>
            <a:r>
              <a:rPr lang="en-US" dirty="0" smtClean="0"/>
              <a:t>),</a:t>
            </a:r>
            <a:r>
              <a:rPr lang="bg-BG" dirty="0" smtClean="0"/>
              <a:t>...</a:t>
            </a:r>
            <a:r>
              <a:rPr lang="en-US" dirty="0" smtClean="0"/>
              <a:t>],</a:t>
            </a:r>
            <a:r>
              <a:rPr lang="en-US" dirty="0"/>
              <a:t>3).custom(color</a:t>
            </a:r>
            <a:r>
              <a:rPr lang="en-US" dirty="0" smtClean="0"/>
              <a:t>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v = </a:t>
            </a:r>
            <a:r>
              <a:rPr lang="en-US" dirty="0" err="1"/>
              <a:t>vectorPoints</a:t>
            </a:r>
            <a:r>
              <a:rPr lang="en-US" dirty="0"/>
              <a:t>(</a:t>
            </a:r>
            <a:r>
              <a:rPr lang="en-US" dirty="0" err="1"/>
              <a:t>q.center,p.center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cylinder</a:t>
            </a:r>
            <a:r>
              <a:rPr lang="en-US" dirty="0"/>
              <a:t>(p.center,1,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Math.sqrt(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scalarProduct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v,v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))</a:t>
            </a:r>
            <a:r>
              <a:rPr lang="en-US" dirty="0" smtClean="0"/>
              <a:t>)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            </a:t>
            </a:r>
            <a:r>
              <a:rPr lang="en-US" dirty="0" smtClean="0"/>
              <a:t>.</a:t>
            </a:r>
            <a:r>
              <a:rPr lang="en-US" dirty="0"/>
              <a:t>custom(color).custom({</a:t>
            </a:r>
            <a:r>
              <a:rPr lang="en-US" dirty="0" err="1"/>
              <a:t>focus:v</a:t>
            </a:r>
            <a:r>
              <a:rPr lang="en-US" dirty="0"/>
              <a:t>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59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557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Random vectors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Note</a:t>
            </a:r>
            <a:endParaRPr lang="bg-BG" dirty="0" smtClean="0"/>
          </a:p>
          <a:p>
            <a:pPr lvl="1"/>
            <a:r>
              <a:rPr lang="en-US" dirty="0" smtClean="0"/>
              <a:t>End objects are at the ends of a segment</a:t>
            </a:r>
            <a:endParaRPr lang="bg-BG" dirty="0" smtClean="0"/>
          </a:p>
          <a:p>
            <a:pPr lvl="1"/>
            <a:r>
              <a:rPr lang="en-US" dirty="0" smtClean="0"/>
              <a:t>For vectors the arrow must be shifted, so the sharp vertex is at the end</a:t>
            </a:r>
            <a:endParaRPr lang="bg-BG" dirty="0" smtClean="0"/>
          </a:p>
        </p:txBody>
      </p:sp>
      <p:sp>
        <p:nvSpPr>
          <p:cNvPr id="5" name="Oval 4"/>
          <p:cNvSpPr/>
          <p:nvPr/>
        </p:nvSpPr>
        <p:spPr>
          <a:xfrm>
            <a:off x="1554513" y="3945474"/>
            <a:ext cx="4846267" cy="548635"/>
          </a:xfrm>
          <a:custGeom>
            <a:avLst/>
            <a:gdLst/>
            <a:ahLst/>
            <a:cxnLst/>
            <a:rect l="l" t="t" r="r" b="b"/>
            <a:pathLst>
              <a:path w="4846267" h="548635">
                <a:moveTo>
                  <a:pt x="4206194" y="0"/>
                </a:moveTo>
                <a:lnTo>
                  <a:pt x="4846267" y="274318"/>
                </a:lnTo>
                <a:lnTo>
                  <a:pt x="4206194" y="548635"/>
                </a:lnTo>
                <a:lnTo>
                  <a:pt x="4206194" y="365756"/>
                </a:lnTo>
                <a:lnTo>
                  <a:pt x="437897" y="365756"/>
                </a:lnTo>
                <a:cubicBezTo>
                  <a:pt x="402832" y="446540"/>
                  <a:pt x="322298" y="502915"/>
                  <a:pt x="228598" y="502915"/>
                </a:cubicBezTo>
                <a:cubicBezTo>
                  <a:pt x="102347" y="502915"/>
                  <a:pt x="0" y="400568"/>
                  <a:pt x="0" y="274317"/>
                </a:cubicBezTo>
                <a:cubicBezTo>
                  <a:pt x="0" y="148066"/>
                  <a:pt x="102347" y="45719"/>
                  <a:pt x="228598" y="45719"/>
                </a:cubicBezTo>
                <a:cubicBezTo>
                  <a:pt x="322298" y="45719"/>
                  <a:pt x="402832" y="102094"/>
                  <a:pt x="437897" y="182878"/>
                </a:cubicBezTo>
                <a:lnTo>
                  <a:pt x="4206194" y="182878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Oval 8"/>
          <p:cNvSpPr/>
          <p:nvPr/>
        </p:nvSpPr>
        <p:spPr>
          <a:xfrm>
            <a:off x="1554512" y="3120384"/>
            <a:ext cx="5069338" cy="459334"/>
          </a:xfrm>
          <a:custGeom>
            <a:avLst/>
            <a:gdLst/>
            <a:ahLst/>
            <a:cxnLst/>
            <a:rect l="l" t="t" r="r" b="b"/>
            <a:pathLst>
              <a:path w="5069338" h="459334">
                <a:moveTo>
                  <a:pt x="4840740" y="0"/>
                </a:moveTo>
                <a:cubicBezTo>
                  <a:pt x="4966991" y="0"/>
                  <a:pt x="5069338" y="102347"/>
                  <a:pt x="5069338" y="228598"/>
                </a:cubicBezTo>
                <a:cubicBezTo>
                  <a:pt x="5069338" y="354849"/>
                  <a:pt x="4966991" y="457196"/>
                  <a:pt x="4840740" y="457196"/>
                </a:cubicBezTo>
                <a:cubicBezTo>
                  <a:pt x="4747902" y="457196"/>
                  <a:pt x="4667989" y="401853"/>
                  <a:pt x="4632602" y="322175"/>
                </a:cubicBezTo>
                <a:lnTo>
                  <a:pt x="437897" y="322175"/>
                </a:lnTo>
                <a:cubicBezTo>
                  <a:pt x="402832" y="402959"/>
                  <a:pt x="322298" y="459334"/>
                  <a:pt x="228598" y="459334"/>
                </a:cubicBezTo>
                <a:cubicBezTo>
                  <a:pt x="102347" y="459334"/>
                  <a:pt x="0" y="356987"/>
                  <a:pt x="0" y="230736"/>
                </a:cubicBezTo>
                <a:cubicBezTo>
                  <a:pt x="0" y="104485"/>
                  <a:pt x="102347" y="2138"/>
                  <a:pt x="228598" y="2138"/>
                </a:cubicBezTo>
                <a:cubicBezTo>
                  <a:pt x="322298" y="2138"/>
                  <a:pt x="402832" y="58513"/>
                  <a:pt x="437897" y="139297"/>
                </a:cubicBezTo>
                <a:lnTo>
                  <a:pt x="4630281" y="139297"/>
                </a:lnTo>
                <a:cubicBezTo>
                  <a:pt x="4665030" y="57414"/>
                  <a:pt x="4746181" y="0"/>
                  <a:pt x="484074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Oval 11"/>
          <p:cNvSpPr/>
          <p:nvPr/>
        </p:nvSpPr>
        <p:spPr>
          <a:xfrm>
            <a:off x="6237999" y="4064918"/>
            <a:ext cx="316648" cy="316648"/>
          </a:xfrm>
          <a:prstGeom prst="ellipse">
            <a:avLst/>
          </a:prstGeom>
          <a:noFill/>
          <a:ln w="95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Oval 12"/>
          <p:cNvSpPr/>
          <p:nvPr/>
        </p:nvSpPr>
        <p:spPr>
          <a:xfrm>
            <a:off x="1625856" y="4061467"/>
            <a:ext cx="316648" cy="316648"/>
          </a:xfrm>
          <a:prstGeom prst="ellipse">
            <a:avLst/>
          </a:prstGeom>
          <a:noFill/>
          <a:ln w="95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4" name="Oval 13"/>
          <p:cNvSpPr/>
          <p:nvPr/>
        </p:nvSpPr>
        <p:spPr>
          <a:xfrm>
            <a:off x="6235859" y="3191727"/>
            <a:ext cx="316648" cy="316648"/>
          </a:xfrm>
          <a:prstGeom prst="ellipse">
            <a:avLst/>
          </a:prstGeom>
          <a:noFill/>
          <a:ln w="95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5" name="Oval 14"/>
          <p:cNvSpPr/>
          <p:nvPr/>
        </p:nvSpPr>
        <p:spPr>
          <a:xfrm>
            <a:off x="1623716" y="3198324"/>
            <a:ext cx="316648" cy="316648"/>
          </a:xfrm>
          <a:prstGeom prst="ellipse">
            <a:avLst/>
          </a:prstGeom>
          <a:noFill/>
          <a:ln w="95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3850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2D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smtClean="0"/>
              <a:t>3D</a:t>
            </a:r>
            <a:r>
              <a:rPr lang="bg-BG" dirty="0" smtClean="0"/>
              <a:t> </a:t>
            </a:r>
            <a:r>
              <a:rPr lang="en-US" dirty="0" smtClean="0"/>
              <a:t>vectors</a:t>
            </a:r>
            <a:endParaRPr lang="bg-BG" dirty="0" smtClean="0"/>
          </a:p>
          <a:p>
            <a:pPr lvl="1"/>
            <a:r>
              <a:rPr lang="en-US" dirty="0" smtClean="0"/>
              <a:t>Arrow drawn with cone</a:t>
            </a:r>
          </a:p>
          <a:p>
            <a:pPr lvl="1"/>
            <a:r>
              <a:rPr lang="en-US" dirty="0" smtClean="0"/>
              <a:t>Cone offset makes its origin in the vertex </a:t>
            </a:r>
            <a:r>
              <a:rPr lang="en-US" dirty="0" smtClean="0"/>
              <a:t>, i.e. origin</a:t>
            </a:r>
            <a:r>
              <a:rPr lang="bg-BG" dirty="0" smtClean="0"/>
              <a:t> </a:t>
            </a:r>
            <a:r>
              <a:rPr lang="bg-BG" dirty="0" smtClean="0"/>
              <a:t>= </a:t>
            </a:r>
            <a:r>
              <a:rPr lang="en-US" dirty="0" smtClean="0"/>
              <a:t>[0,0,1]</a:t>
            </a:r>
          </a:p>
          <a:p>
            <a:r>
              <a:rPr lang="en-US" dirty="0" smtClean="0"/>
              <a:t>Vector body</a:t>
            </a:r>
            <a:endParaRPr lang="bg-BG" dirty="0" smtClean="0"/>
          </a:p>
          <a:p>
            <a:pPr lvl="1"/>
            <a:r>
              <a:rPr lang="en-US" dirty="0" smtClean="0"/>
              <a:t>If the body is wide, it will show up </a:t>
            </a:r>
            <a:r>
              <a:rPr lang="en-US" dirty="0" smtClean="0"/>
              <a:t>where the arrow is</a:t>
            </a:r>
            <a:endParaRPr lang="bg-BG" dirty="0" smtClean="0"/>
          </a:p>
        </p:txBody>
      </p:sp>
      <p:sp>
        <p:nvSpPr>
          <p:cNvPr id="2" name="Rectangle 1"/>
          <p:cNvSpPr/>
          <p:nvPr/>
        </p:nvSpPr>
        <p:spPr>
          <a:xfrm>
            <a:off x="2287470" y="3748269"/>
            <a:ext cx="3383243" cy="3779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Rectangle 8"/>
          <p:cNvSpPr/>
          <p:nvPr/>
        </p:nvSpPr>
        <p:spPr>
          <a:xfrm>
            <a:off x="5670713" y="3748269"/>
            <a:ext cx="1184249" cy="377943"/>
          </a:xfrm>
          <a:prstGeom prst="rect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Isosceles Triangle 7"/>
          <p:cNvSpPr/>
          <p:nvPr/>
        </p:nvSpPr>
        <p:spPr>
          <a:xfrm rot="5400000">
            <a:off x="5761597" y="3292575"/>
            <a:ext cx="920403" cy="1272353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2" name="Straight Connector 11"/>
          <p:cNvCxnSpPr/>
          <p:nvPr/>
        </p:nvCxnSpPr>
        <p:spPr>
          <a:xfrm>
            <a:off x="5585622" y="3748269"/>
            <a:ext cx="816603" cy="0"/>
          </a:xfrm>
          <a:prstGeom prst="line">
            <a:avLst/>
          </a:prstGeom>
          <a:noFill/>
          <a:ln w="95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585622" y="4126212"/>
            <a:ext cx="816603" cy="0"/>
          </a:xfrm>
          <a:prstGeom prst="line">
            <a:avLst/>
          </a:prstGeom>
          <a:noFill/>
          <a:ln w="95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21934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bg-BG" dirty="0" smtClean="0"/>
          </a:p>
          <a:p>
            <a:pPr lvl="1"/>
            <a:r>
              <a:rPr lang="en-US" dirty="0" smtClean="0"/>
              <a:t>Starting point is circle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  <a:r>
              <a:rPr lang="bg-BG" dirty="0" smtClean="0"/>
              <a:t> </a:t>
            </a:r>
            <a:r>
              <a:rPr lang="en-US" dirty="0" smtClean="0"/>
              <a:t>and, end point is vector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q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Arrow is a cone with changed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en-US" dirty="0" smtClean="0"/>
              <a:t> and orientation along vector v between the center of p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smtClean="0"/>
              <a:t>q</a:t>
            </a:r>
          </a:p>
          <a:p>
            <a:pPr lvl="1"/>
            <a:r>
              <a:rPr lang="en-US" dirty="0" smtClean="0"/>
              <a:t>Coefficient</a:t>
            </a:r>
            <a:r>
              <a:rPr lang="bg-BG" dirty="0" smtClean="0"/>
              <a:t> </a:t>
            </a:r>
            <a:r>
              <a:rPr lang="en-US" dirty="0" smtClean="0"/>
              <a:t>l</a:t>
            </a:r>
            <a:r>
              <a:rPr lang="bg-BG" dirty="0" smtClean="0"/>
              <a:t> </a:t>
            </a:r>
            <a:r>
              <a:rPr lang="en-US" dirty="0" smtClean="0"/>
              <a:t>shrinks the body by 15 units</a:t>
            </a:r>
            <a:r>
              <a:rPr lang="en-US" dirty="0" smtClean="0"/>
              <a:t> (that is the length of the arrow)</a:t>
            </a:r>
            <a:endParaRPr lang="bg-BG" dirty="0"/>
          </a:p>
        </p:txBody>
      </p:sp>
      <p:sp>
        <p:nvSpPr>
          <p:cNvPr id="2" name="TextBox 1"/>
          <p:cNvSpPr txBox="1"/>
          <p:nvPr/>
        </p:nvSpPr>
        <p:spPr>
          <a:xfrm>
            <a:off x="1005879" y="2754628"/>
            <a:ext cx="7223681" cy="21945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p </a:t>
            </a:r>
            <a:r>
              <a:rPr lang="en-US" dirty="0"/>
              <a:t>= circle</a:t>
            </a:r>
            <a:r>
              <a:rPr lang="en-US" dirty="0" smtClean="0"/>
              <a:t>([...],3);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q </a:t>
            </a:r>
            <a:r>
              <a:rPr lang="en-US" dirty="0"/>
              <a:t>= </a:t>
            </a:r>
            <a:r>
              <a:rPr lang="en-US" dirty="0" smtClean="0"/>
              <a:t>[...,</a:t>
            </a:r>
            <a:r>
              <a:rPr lang="en-US" dirty="0"/>
              <a:t>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v </a:t>
            </a:r>
            <a:r>
              <a:rPr lang="en-US" dirty="0"/>
              <a:t>= </a:t>
            </a:r>
            <a:r>
              <a:rPr lang="en-US" dirty="0" err="1"/>
              <a:t>vectorPoints</a:t>
            </a:r>
            <a:r>
              <a:rPr lang="en-US" dirty="0"/>
              <a:t>(</a:t>
            </a:r>
            <a:r>
              <a:rPr lang="en-US" dirty="0" err="1"/>
              <a:t>q,p.center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cone</a:t>
            </a:r>
            <a:r>
              <a:rPr lang="en-US" dirty="0" smtClean="0"/>
              <a:t>(q,5,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15</a:t>
            </a:r>
            <a:r>
              <a:rPr lang="en-US" dirty="0"/>
              <a:t>).custom</a:t>
            </a:r>
            <a:r>
              <a:rPr lang="en-US" dirty="0" smtClean="0"/>
              <a:t>(</a:t>
            </a:r>
            <a:r>
              <a:rPr lang="en-US" dirty="0"/>
              <a:t>{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en-US" dirty="0"/>
              <a:t>:[0,0,1],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en-US" dirty="0" err="1"/>
              <a:t>:v</a:t>
            </a:r>
            <a:r>
              <a:rPr lang="en-US" dirty="0"/>
              <a:t>}</a:t>
            </a:r>
            <a:r>
              <a:rPr lang="en-US" dirty="0" smtClean="0"/>
              <a:t>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15/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Math.sqrt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scalarProduct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v,v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q =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q[0]-l*v[0]</a:t>
            </a:r>
            <a:r>
              <a:rPr lang="en-US" dirty="0"/>
              <a:t>,q[1]-l*v[1],0];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segment(</a:t>
            </a:r>
            <a:r>
              <a:rPr lang="en-US" dirty="0" err="1"/>
              <a:t>p.center,q</a:t>
            </a:r>
            <a:r>
              <a:rPr lang="en-US" dirty="0" smtClean="0"/>
              <a:t>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5767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826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Alternative solution </a:t>
            </a:r>
            <a:r>
              <a:rPr lang="bg-BG" dirty="0" smtClean="0"/>
              <a:t>(</a:t>
            </a:r>
            <a:r>
              <a:rPr lang="en-US" dirty="0" smtClean="0"/>
              <a:t>with</a:t>
            </a:r>
            <a:r>
              <a:rPr lang="bg-BG" dirty="0" smtClean="0"/>
              <a:t> </a:t>
            </a:r>
            <a:r>
              <a:rPr lang="bg-BG" dirty="0" smtClean="0"/>
              <a:t>3</a:t>
            </a:r>
            <a:r>
              <a:rPr lang="en-US" dirty="0" smtClean="0"/>
              <a:t>D</a:t>
            </a:r>
            <a:r>
              <a:rPr lang="bg-BG" dirty="0" smtClean="0"/>
              <a:t> </a:t>
            </a:r>
            <a:r>
              <a:rPr lang="en-US" dirty="0" smtClean="0"/>
              <a:t>vector</a:t>
            </a:r>
            <a:r>
              <a:rPr lang="bg-BG" dirty="0" smtClean="0"/>
              <a:t>)</a:t>
            </a:r>
            <a:endParaRPr lang="bg-BG" dirty="0" smtClean="0"/>
          </a:p>
          <a:p>
            <a:pPr lvl="1"/>
            <a:r>
              <a:rPr lang="en-US" dirty="0" smtClean="0"/>
              <a:t>Directly creating the initial circle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  <a:r>
              <a:rPr lang="bg-BG" dirty="0" smtClean="0"/>
              <a:t> </a:t>
            </a:r>
            <a:r>
              <a:rPr lang="en-US" dirty="0" smtClean="0"/>
              <a:t>and the ending correctly positioned non-oriented cone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q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Then fixing cone orientation </a:t>
            </a:r>
            <a:r>
              <a:rPr lang="bg-BG" dirty="0" smtClean="0"/>
              <a:t>(</a:t>
            </a:r>
            <a:r>
              <a:rPr lang="en-US" dirty="0" smtClean="0"/>
              <a:t>via vector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</a:t>
            </a:r>
            <a:r>
              <a:rPr lang="en-US" dirty="0" smtClean="0"/>
              <a:t>)</a:t>
            </a:r>
            <a:endParaRPr lang="bg-BG" dirty="0"/>
          </a:p>
          <a:p>
            <a:pPr lvl="1"/>
            <a:r>
              <a:rPr lang="en-US" dirty="0" smtClean="0"/>
              <a:t>Creating vector body with the correct length and orientation</a:t>
            </a:r>
            <a:endParaRPr lang="bg-BG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005879" y="2754628"/>
            <a:ext cx="7223681" cy="21945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  <a:r>
              <a:rPr lang="en-GB" dirty="0" smtClean="0"/>
              <a:t> </a:t>
            </a:r>
            <a:r>
              <a:rPr lang="en-GB" dirty="0"/>
              <a:t>= sphere</a:t>
            </a:r>
            <a:r>
              <a:rPr lang="en-GB" dirty="0" smtClean="0"/>
              <a:t>([</a:t>
            </a:r>
            <a:r>
              <a:rPr lang="bg-BG" dirty="0" smtClean="0"/>
              <a:t>...</a:t>
            </a:r>
            <a:r>
              <a:rPr lang="en-GB" dirty="0" smtClean="0"/>
              <a:t>],</a:t>
            </a:r>
            <a:r>
              <a:rPr lang="en-GB" dirty="0"/>
              <a:t>3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q</a:t>
            </a:r>
            <a:r>
              <a:rPr lang="en-GB" dirty="0" smtClean="0"/>
              <a:t> </a:t>
            </a:r>
            <a:r>
              <a:rPr lang="en-GB" dirty="0"/>
              <a:t>= cone</a:t>
            </a:r>
            <a:r>
              <a:rPr lang="en-GB" dirty="0" smtClean="0"/>
              <a:t>([</a:t>
            </a:r>
            <a:r>
              <a:rPr lang="bg-BG" dirty="0" smtClean="0"/>
              <a:t>...</a:t>
            </a:r>
            <a:r>
              <a:rPr lang="en-GB" dirty="0" smtClean="0"/>
              <a:t>],</a:t>
            </a:r>
            <a:r>
              <a:rPr lang="en-GB" dirty="0"/>
              <a:t>3,10</a:t>
            </a:r>
            <a:r>
              <a:rPr lang="en-GB" dirty="0" smtClean="0"/>
              <a:t>).</a:t>
            </a:r>
            <a:r>
              <a:rPr lang="en-GB" dirty="0"/>
              <a:t>custom({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en-GB" dirty="0"/>
              <a:t>:[0,0,1]});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v </a:t>
            </a:r>
            <a:r>
              <a:rPr lang="en-GB" dirty="0"/>
              <a:t>= </a:t>
            </a:r>
            <a:r>
              <a:rPr lang="en-GB" dirty="0" err="1"/>
              <a:t>vectorPoints</a:t>
            </a:r>
            <a:r>
              <a:rPr lang="en-GB" dirty="0"/>
              <a:t>(</a:t>
            </a:r>
            <a:r>
              <a:rPr lang="en-GB" dirty="0" err="1"/>
              <a:t>q.center,p.center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q.focus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v</a:t>
            </a:r>
            <a:r>
              <a:rPr lang="en-GB" dirty="0"/>
              <a:t>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cylinder(</a:t>
            </a:r>
            <a:r>
              <a:rPr lang="bg-BG" dirty="0" smtClean="0"/>
              <a:t> </a:t>
            </a:r>
            <a:r>
              <a:rPr lang="en-GB" dirty="0" err="1" smtClean="0"/>
              <a:t>p.center</a:t>
            </a:r>
            <a:r>
              <a:rPr lang="en-GB" dirty="0" smtClean="0"/>
              <a:t>,</a:t>
            </a:r>
            <a:r>
              <a:rPr lang="bg-BG" dirty="0" smtClean="0"/>
              <a:t> </a:t>
            </a:r>
            <a:r>
              <a:rPr lang="en-GB" dirty="0" smtClean="0"/>
              <a:t>1,</a:t>
            </a:r>
            <a:r>
              <a:rPr lang="bg-BG" dirty="0" smtClean="0"/>
              <a:t> 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 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Math.sqrt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scalarProduct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v,v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))-10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</a:t>
            </a:r>
            <a:r>
              <a:rPr lang="en-GB" dirty="0" smtClean="0"/>
              <a:t>).</a:t>
            </a:r>
            <a:r>
              <a:rPr lang="en-GB" dirty="0"/>
              <a:t>custom(</a:t>
            </a:r>
            <a:r>
              <a:rPr lang="en-GB" dirty="0" err="1"/>
              <a:t>color</a:t>
            </a:r>
            <a:r>
              <a:rPr lang="en-GB" dirty="0"/>
              <a:t>).custom({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focus:v</a:t>
            </a:r>
            <a:r>
              <a:rPr lang="en-GB" dirty="0" smtClean="0"/>
              <a:t>});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82343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983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Visualization of geometrical objects</a:t>
            </a:r>
            <a:endParaRPr lang="bg-BG" dirty="0" smtClean="0"/>
          </a:p>
          <a:p>
            <a:pPr lvl="1"/>
            <a:r>
              <a:rPr lang="en-US" dirty="0" smtClean="0"/>
              <a:t>Coordinate system</a:t>
            </a:r>
          </a:p>
          <a:p>
            <a:pPr lvl="1"/>
            <a:r>
              <a:rPr lang="en-US" dirty="0" smtClean="0"/>
              <a:t>Segment and vector</a:t>
            </a:r>
          </a:p>
          <a:p>
            <a:pPr lvl="1"/>
            <a:r>
              <a:rPr lang="en-US" dirty="0" smtClean="0"/>
              <a:t>Sphere, cone and cylinder</a:t>
            </a:r>
          </a:p>
          <a:p>
            <a:pPr lvl="1"/>
            <a:r>
              <a:rPr lang="en-US" dirty="0" smtClean="0"/>
              <a:t>Torus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268372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Vertices of objects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Triangular prism with shapes on sides</a:t>
            </a:r>
            <a:endParaRPr lang="bg-BG" dirty="0" smtClean="0"/>
          </a:p>
          <a:p>
            <a:pPr lvl="1"/>
            <a:r>
              <a:rPr lang="en-US" dirty="0" smtClean="0"/>
              <a:t>Models of several objects, more comple</a:t>
            </a:r>
            <a:r>
              <a:rPr lang="en-US" dirty="0" smtClean="0"/>
              <a:t>x than a segment</a:t>
            </a:r>
            <a:endParaRPr lang="bg-BG" dirty="0" smtClean="0"/>
          </a:p>
          <a:p>
            <a:pPr lvl="1"/>
            <a:r>
              <a:rPr lang="en-US" dirty="0" smtClean="0"/>
              <a:t>Drawn with lines, but have points at ends</a:t>
            </a:r>
            <a:endParaRPr lang="bg-BG" dirty="0" smtClean="0"/>
          </a:p>
          <a:p>
            <a:r>
              <a:rPr lang="en-US" dirty="0" smtClean="0"/>
              <a:t>Implementation idea</a:t>
            </a:r>
            <a:r>
              <a:rPr lang="bg-BG" dirty="0" smtClean="0"/>
              <a:t> </a:t>
            </a:r>
            <a:r>
              <a:rPr lang="bg-BG" dirty="0" smtClean="0"/>
              <a:t>№1</a:t>
            </a:r>
          </a:p>
          <a:p>
            <a:pPr lvl="1"/>
            <a:r>
              <a:rPr lang="en-US" dirty="0" smtClean="0"/>
              <a:t>Done as segments with small circles</a:t>
            </a:r>
            <a:endParaRPr lang="bg-BG" dirty="0" smtClean="0"/>
          </a:p>
          <a:p>
            <a:pPr lvl="1"/>
            <a:r>
              <a:rPr lang="en-US" dirty="0" smtClean="0"/>
              <a:t>Easy implementation</a:t>
            </a:r>
          </a:p>
          <a:p>
            <a:pPr lvl="1"/>
            <a:r>
              <a:rPr lang="en-US" dirty="0" smtClean="0"/>
              <a:t>Too many objects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453479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 idea </a:t>
            </a:r>
            <a:r>
              <a:rPr lang="bg-BG" dirty="0" smtClean="0"/>
              <a:t>№</a:t>
            </a:r>
            <a:r>
              <a:rPr lang="bg-BG" dirty="0" smtClean="0"/>
              <a:t>2</a:t>
            </a:r>
          </a:p>
          <a:p>
            <a:pPr lvl="1"/>
            <a:r>
              <a:rPr lang="en-US" dirty="0" smtClean="0"/>
              <a:t>Reusing the object</a:t>
            </a:r>
            <a:endParaRPr lang="bg-BG" dirty="0" smtClean="0"/>
          </a:p>
          <a:p>
            <a:pPr lvl="1"/>
            <a:r>
              <a:rPr lang="en-US" dirty="0" smtClean="0"/>
              <a:t>Object is drawn in line mode</a:t>
            </a:r>
          </a:p>
          <a:p>
            <a:pPr lvl="1"/>
            <a:r>
              <a:rPr lang="en-US" dirty="0" smtClean="0"/>
              <a:t>Then is cloned in point mode</a:t>
            </a:r>
            <a:endParaRPr lang="bg-BG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005879" y="3303262"/>
            <a:ext cx="7223681" cy="16459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prism</a:t>
            </a:r>
            <a:r>
              <a:rPr lang="en-GB" dirty="0" smtClean="0"/>
              <a:t>(</a:t>
            </a:r>
            <a:r>
              <a:rPr lang="bg-BG" dirty="0" smtClean="0"/>
              <a:t>...</a:t>
            </a:r>
            <a:r>
              <a:rPr lang="en-GB" dirty="0" smtClean="0"/>
              <a:t>).</a:t>
            </a:r>
            <a:r>
              <a:rPr lang="en-GB" dirty="0"/>
              <a:t>custom({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mode:Suica.LINE</a:t>
            </a:r>
            <a:r>
              <a:rPr lang="en-GB" dirty="0" smtClean="0"/>
              <a:t>,</a:t>
            </a:r>
            <a:r>
              <a:rPr lang="bg-BG" dirty="0" smtClean="0"/>
              <a:t>...</a:t>
            </a:r>
            <a:r>
              <a:rPr lang="en-GB" dirty="0" smtClean="0"/>
              <a:t>});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(a)</a:t>
            </a:r>
            <a:r>
              <a:rPr lang="en-GB" dirty="0"/>
              <a:t>.custom({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mode:Suica.POINT</a:t>
            </a:r>
            <a:r>
              <a:rPr lang="en-GB" dirty="0"/>
              <a:t>,pointSize:10});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cylinder</a:t>
            </a:r>
            <a:r>
              <a:rPr lang="en-GB" dirty="0" smtClean="0"/>
              <a:t>(</a:t>
            </a:r>
            <a:r>
              <a:rPr lang="bg-BG" dirty="0" smtClean="0"/>
              <a:t>...</a:t>
            </a:r>
            <a:r>
              <a:rPr lang="en-GB" dirty="0" smtClean="0"/>
              <a:t>).</a:t>
            </a:r>
            <a:r>
              <a:rPr lang="en-GB" dirty="0"/>
              <a:t>custom({</a:t>
            </a:r>
            <a:r>
              <a:rPr lang="en-GB" dirty="0" err="1"/>
              <a:t>mode:Suica.LINE</a:t>
            </a:r>
            <a:r>
              <a:rPr lang="en-GB" dirty="0" smtClean="0"/>
              <a:t>,</a:t>
            </a:r>
            <a:r>
              <a:rPr lang="bg-BG" dirty="0" smtClean="0"/>
              <a:t>...</a:t>
            </a:r>
            <a:r>
              <a:rPr lang="en-GB" dirty="0" smtClean="0"/>
              <a:t>});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sameAs</a:t>
            </a:r>
            <a:r>
              <a:rPr lang="en-GB" dirty="0" smtClean="0"/>
              <a:t>(a</a:t>
            </a:r>
            <a:r>
              <a:rPr lang="en-GB" dirty="0"/>
              <a:t>).custom({mode:Suica.POINT,pointSize:10</a:t>
            </a:r>
            <a:r>
              <a:rPr lang="en-GB" dirty="0" smtClean="0"/>
              <a:t>});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52509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539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Sphere, cylinder and cone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843028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Sphere</a:t>
            </a:r>
            <a:r>
              <a:rPr lang="en-US" dirty="0"/>
              <a:t>, cylinder and cone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Default visualization</a:t>
            </a:r>
            <a:endParaRPr lang="bg-BG" dirty="0" smtClean="0"/>
          </a:p>
          <a:p>
            <a:pPr lvl="1"/>
            <a:r>
              <a:rPr lang="en-US" dirty="0" smtClean="0"/>
              <a:t>With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cylinder</a:t>
            </a:r>
            <a:r>
              <a:rPr lang="en-US" dirty="0" smtClean="0"/>
              <a:t>, and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cone</a:t>
            </a:r>
          </a:p>
          <a:p>
            <a:pPr lvl="1"/>
            <a:r>
              <a:rPr lang="en-US" dirty="0" smtClean="0"/>
              <a:t>With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</a:p>
          <a:p>
            <a:r>
              <a:rPr lang="en-US" dirty="0" smtClean="0"/>
              <a:t>Missing elements</a:t>
            </a:r>
            <a:endParaRPr lang="bg-BG" dirty="0"/>
          </a:p>
          <a:p>
            <a:pPr lvl="1"/>
            <a:r>
              <a:rPr lang="en-US" dirty="0" smtClean="0"/>
              <a:t>Nothing is missing, there are extra elements</a:t>
            </a:r>
          </a:p>
          <a:p>
            <a:pPr lvl="1"/>
            <a:r>
              <a:rPr lang="en-US" dirty="0" smtClean="0"/>
              <a:t>Manually drawing only necessary elements</a:t>
            </a:r>
          </a:p>
          <a:p>
            <a:pPr lvl="1"/>
            <a:r>
              <a:rPr lang="en-US" dirty="0" smtClean="0"/>
              <a:t>F</a:t>
            </a:r>
            <a:r>
              <a:rPr lang="it-IT" dirty="0"/>
              <a:t>eci quod potui, faciant meliora </a:t>
            </a:r>
            <a:r>
              <a:rPr lang="it-IT" dirty="0" smtClean="0"/>
              <a:t>potentes</a:t>
            </a:r>
            <a:endParaRPr lang="bg-BG" dirty="0" err="1" smtClean="0"/>
          </a:p>
        </p:txBody>
      </p:sp>
    </p:spTree>
    <p:extLst>
      <p:ext uri="{BB962C8B-B14F-4D97-AF65-F5344CB8AC3E}">
        <p14:creationId xmlns:p14="http://schemas.microsoft.com/office/powerpoint/2010/main" val="234462059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227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126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993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229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926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Torus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174316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Torus visualization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General problems</a:t>
            </a:r>
            <a:endParaRPr lang="bg-BG" dirty="0" smtClean="0"/>
          </a:p>
          <a:p>
            <a:pPr lvl="1"/>
            <a:r>
              <a:rPr lang="en-US" dirty="0" smtClean="0"/>
              <a:t>No such object in Suica</a:t>
            </a:r>
          </a:p>
          <a:p>
            <a:pPr lvl="1"/>
            <a:r>
              <a:rPr lang="en-US" dirty="0" smtClean="0"/>
              <a:t>No object, that can be configured to look like a torus</a:t>
            </a:r>
          </a:p>
          <a:p>
            <a:pPr lvl="1"/>
            <a:r>
              <a:rPr lang="en-US" dirty="0" smtClean="0"/>
              <a:t>Torus must be defined by the user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40082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  <a:endParaRPr lang="bg-BG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Geometry and computer graphics</a:t>
            </a:r>
            <a:endParaRPr lang="bg-BG" dirty="0"/>
          </a:p>
          <a:p>
            <a:pPr lvl="1"/>
            <a:r>
              <a:rPr lang="en-US" dirty="0" smtClean="0"/>
              <a:t>A lot of common objects</a:t>
            </a:r>
          </a:p>
          <a:p>
            <a:pPr lvl="1"/>
            <a:r>
              <a:rPr lang="en-US" dirty="0" smtClean="0"/>
              <a:t>Different visualizations</a:t>
            </a:r>
          </a:p>
          <a:p>
            <a:pPr lvl="1"/>
            <a:r>
              <a:rPr lang="en-US" dirty="0" smtClean="0"/>
              <a:t>In educational context some traditional visualizations in computer graphics are not convenient</a:t>
            </a:r>
          </a:p>
          <a:p>
            <a:r>
              <a:rPr lang="en-US" dirty="0" smtClean="0"/>
              <a:t>In this lesson</a:t>
            </a:r>
            <a:endParaRPr lang="bg-BG" dirty="0"/>
          </a:p>
          <a:p>
            <a:pPr lvl="1"/>
            <a:r>
              <a:rPr lang="en-US" dirty="0" smtClean="0"/>
              <a:t>Some examples of visualizations</a:t>
            </a:r>
            <a:endParaRPr lang="bg-BG" dirty="0"/>
          </a:p>
          <a:p>
            <a:pPr lvl="1"/>
            <a:r>
              <a:rPr lang="en-US" dirty="0" smtClean="0"/>
              <a:t>Examples for learning, not for copy-and-pasting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0997333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torus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Approach </a:t>
            </a:r>
            <a:r>
              <a:rPr lang="bg-BG" dirty="0" smtClean="0"/>
              <a:t>№</a:t>
            </a:r>
            <a:r>
              <a:rPr lang="bg-BG" dirty="0" smtClean="0"/>
              <a:t>1 – </a:t>
            </a:r>
            <a:r>
              <a:rPr lang="en-US" dirty="0" smtClean="0"/>
              <a:t>vertical circles</a:t>
            </a:r>
            <a:endParaRPr lang="bg-BG" dirty="0" smtClean="0"/>
          </a:p>
          <a:p>
            <a:pPr lvl="1"/>
            <a:r>
              <a:rPr lang="en-US" dirty="0" smtClean="0"/>
              <a:t>Torus is a circle, rotated around an axis</a:t>
            </a:r>
            <a:endParaRPr lang="bg-BG" dirty="0" smtClean="0"/>
          </a:p>
          <a:p>
            <a:pPr lvl="1"/>
            <a:r>
              <a:rPr lang="en-US" dirty="0" smtClean="0"/>
              <a:t>Defining and rotating an offset circle</a:t>
            </a:r>
            <a:endParaRPr lang="bg-BG" dirty="0" smtClean="0"/>
          </a:p>
          <a:p>
            <a:r>
              <a:rPr lang="en-US" dirty="0" smtClean="0"/>
              <a:t>Problem</a:t>
            </a:r>
            <a:endParaRPr lang="bg-BG" dirty="0" smtClean="0"/>
          </a:p>
          <a:p>
            <a:pPr lvl="1"/>
            <a:r>
              <a:rPr lang="en-US" dirty="0" smtClean="0"/>
              <a:t>If offset with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 smtClean="0"/>
              <a:t>, </a:t>
            </a:r>
            <a:r>
              <a:rPr lang="en-US" dirty="0" smtClean="0"/>
              <a:t>then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bg-BG" dirty="0"/>
              <a:t> </a:t>
            </a:r>
            <a:r>
              <a:rPr lang="en-US" dirty="0" smtClean="0"/>
              <a:t>will rotate it around the center, not around the axis</a:t>
            </a:r>
            <a:endParaRPr lang="bg-BG" dirty="0" smtClean="0"/>
          </a:p>
          <a:p>
            <a:pPr lvl="1"/>
            <a:r>
              <a:rPr lang="en-US" dirty="0" smtClean="0"/>
              <a:t>Property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bg-BG" dirty="0" smtClean="0"/>
              <a:t> </a:t>
            </a:r>
            <a:r>
              <a:rPr lang="en-US" dirty="0" smtClean="0"/>
              <a:t>should be unaware, that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 </a:t>
            </a:r>
            <a:r>
              <a:rPr lang="en-US" dirty="0" smtClean="0"/>
              <a:t>is modified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If offset is done with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en-US" dirty="0" smtClean="0"/>
              <a:t>, </a:t>
            </a:r>
            <a:r>
              <a:rPr lang="en-US" dirty="0" smtClean="0"/>
              <a:t>there will be a problem with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8228669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bg-BG" dirty="0" smtClean="0"/>
          </a:p>
          <a:p>
            <a:pPr lvl="1"/>
            <a:r>
              <a:rPr lang="en-US" dirty="0" smtClean="0"/>
              <a:t>Hiding well oriented circle in a group object</a:t>
            </a:r>
            <a:endParaRPr lang="bg-BG" dirty="0" smtClean="0"/>
          </a:p>
          <a:p>
            <a:pPr lvl="1"/>
            <a:r>
              <a:rPr lang="en-US" dirty="0" smtClean="0"/>
              <a:t>Thus both the circle and the group has own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en-US" dirty="0" smtClean="0"/>
              <a:t> </a:t>
            </a:r>
            <a:r>
              <a:rPr lang="en-US" dirty="0" smtClean="0"/>
              <a:t>and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bg-BG" dirty="0" smtClean="0"/>
              <a:t>, </a:t>
            </a:r>
            <a:r>
              <a:rPr lang="en-US" dirty="0" smtClean="0"/>
              <a:t>independent on each other</a:t>
            </a:r>
            <a:endParaRPr lang="bg-BG" dirty="0" smtClean="0"/>
          </a:p>
          <a:p>
            <a:pPr lvl="1"/>
            <a:r>
              <a:rPr lang="en-US" dirty="0" smtClean="0"/>
              <a:t>Cloning and rotating the group</a:t>
            </a:r>
            <a:endParaRPr lang="bg-BG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005879" y="2297434"/>
            <a:ext cx="7223681" cy="26517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group([circle([0,30,5],10).custom({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mode</a:t>
            </a:r>
            <a:r>
              <a:rPr lang="en-GB" dirty="0" err="1"/>
              <a:t>:Suica.LINE</a:t>
            </a:r>
            <a:r>
              <a:rPr lang="en-GB" dirty="0"/>
              <a:t>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en-GB" dirty="0"/>
              <a:t>:[0,0.5,1],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en-GB" dirty="0"/>
              <a:t>:[1,0,0]})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  <a:r>
              <a:rPr lang="en-GB" dirty="0" smtClean="0"/>
              <a:t>]);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&lt;60;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sameAs</a:t>
            </a:r>
            <a:r>
              <a:rPr lang="en-GB" dirty="0"/>
              <a:t>(a).custom({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en-GB" dirty="0" err="1"/>
              <a:t>:i</a:t>
            </a:r>
            <a:r>
              <a:rPr lang="en-GB" dirty="0"/>
              <a:t>*2*</a:t>
            </a:r>
            <a:r>
              <a:rPr lang="en-GB" dirty="0" err="1"/>
              <a:t>Math.PI</a:t>
            </a:r>
            <a:r>
              <a:rPr lang="en-GB" dirty="0"/>
              <a:t>/60</a:t>
            </a:r>
            <a:r>
              <a:rPr lang="en-GB" dirty="0" smtClean="0"/>
              <a:t>});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23414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3315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517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Approach </a:t>
            </a:r>
            <a:r>
              <a:rPr lang="bg-BG" dirty="0" smtClean="0"/>
              <a:t>№</a:t>
            </a:r>
            <a:r>
              <a:rPr lang="bg-BG" dirty="0" smtClean="0"/>
              <a:t>2 – </a:t>
            </a:r>
            <a:r>
              <a:rPr lang="en-US" dirty="0" smtClean="0"/>
              <a:t>horizontal circles</a:t>
            </a:r>
            <a:endParaRPr lang="bg-BG" dirty="0" smtClean="0"/>
          </a:p>
          <a:p>
            <a:pPr lvl="1"/>
            <a:r>
              <a:rPr lang="en-US" dirty="0" smtClean="0"/>
              <a:t>Creating horizontal circles, their Z coordinates and radii traverse … a circle</a:t>
            </a:r>
            <a:endParaRPr lang="bg-BG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005879" y="2297434"/>
            <a:ext cx="7223681" cy="26517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for </a:t>
            </a:r>
            <a:r>
              <a:rPr lang="pt-BR" dirty="0"/>
              <a:t>(var i=0; i&lt;20; i++)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{</a:t>
            </a:r>
            <a:endParaRPr lang="pt-B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var a = 2*Math.PI*i/20;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circle</a:t>
            </a:r>
            <a:r>
              <a:rPr lang="pt-BR" dirty="0" smtClean="0"/>
              <a:t>(</a:t>
            </a:r>
            <a:r>
              <a:rPr lang="bg-BG" dirty="0" smtClean="0"/>
              <a:t> </a:t>
            </a:r>
            <a:r>
              <a:rPr lang="pt-BR" dirty="0" smtClean="0"/>
              <a:t>[</a:t>
            </a:r>
            <a:r>
              <a:rPr lang="pt-BR" dirty="0"/>
              <a:t>0,0,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10*Math.sin(a</a:t>
            </a: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pt-BR" dirty="0" smtClean="0"/>
              <a:t>],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        </a:t>
            </a: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20+10*Math.cos(a)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pt-BR" dirty="0" smtClean="0"/>
              <a:t>).</a:t>
            </a:r>
            <a:r>
              <a:rPr lang="pt-BR" dirty="0"/>
              <a:t>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		mode:Suica.LINE,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		color:[0,0.5,1]});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509069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4339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518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Approach </a:t>
            </a:r>
            <a:r>
              <a:rPr lang="bg-BG" dirty="0" smtClean="0"/>
              <a:t>№</a:t>
            </a:r>
            <a:r>
              <a:rPr lang="bg-BG" dirty="0" smtClean="0"/>
              <a:t>3 – </a:t>
            </a:r>
            <a:r>
              <a:rPr lang="en-US" dirty="0" smtClean="0"/>
              <a:t>combined circles</a:t>
            </a:r>
            <a:endParaRPr lang="bg-BG" dirty="0" smtClean="0"/>
          </a:p>
          <a:p>
            <a:pPr lvl="1"/>
            <a:r>
              <a:rPr lang="en-US" dirty="0" smtClean="0"/>
              <a:t>Torus appears to be made of plates</a:t>
            </a:r>
            <a:endParaRPr lang="bg-BG" dirty="0"/>
          </a:p>
          <a:p>
            <a:pPr lvl="2"/>
            <a:r>
              <a:rPr lang="en-US" dirty="0" smtClean="0"/>
              <a:t>Creating vertical circles</a:t>
            </a:r>
          </a:p>
          <a:p>
            <a:pPr lvl="2"/>
            <a:r>
              <a:rPr lang="en-US" dirty="0" smtClean="0"/>
              <a:t>Creating horizontal circles</a:t>
            </a:r>
            <a:endParaRPr lang="bg-BG" dirty="0" smtClean="0"/>
          </a:p>
          <a:p>
            <a:pPr lvl="1"/>
            <a:r>
              <a:rPr lang="en-US" dirty="0" smtClean="0"/>
              <a:t>All circles are in a group – thus the torus could be manipulated as a single object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78873048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536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183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Summary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Visualization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Visualization of geometrical objects</a:t>
            </a:r>
            <a:endParaRPr lang="bg-BG" dirty="0" smtClean="0"/>
          </a:p>
          <a:p>
            <a:pPr lvl="1"/>
            <a:r>
              <a:rPr lang="en-US" dirty="0" smtClean="0"/>
              <a:t>Images of geometrical objects are not always the same as the images of graphical objects</a:t>
            </a:r>
          </a:p>
          <a:p>
            <a:pPr lvl="1"/>
            <a:r>
              <a:rPr lang="en-US" dirty="0" smtClean="0"/>
              <a:t>Composing images from several objects</a:t>
            </a:r>
          </a:p>
          <a:p>
            <a:pPr lvl="1"/>
            <a:r>
              <a:rPr lang="en-US" dirty="0" smtClean="0"/>
              <a:t>Creating images from scratch</a:t>
            </a:r>
          </a:p>
          <a:p>
            <a:pPr lvl="1"/>
            <a:r>
              <a:rPr lang="en-US" dirty="0" smtClean="0"/>
              <a:t>Suica defines only a few objects, all the rest are to be constructed by the user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5774244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Note</a:t>
            </a:r>
            <a:endParaRPr lang="bg-BG" dirty="0" smtClean="0"/>
          </a:p>
          <a:p>
            <a:pPr lvl="1"/>
            <a:r>
              <a:rPr lang="en-US" dirty="0" smtClean="0"/>
              <a:t>Every object could be represented graphically in several different ways</a:t>
            </a:r>
          </a:p>
          <a:p>
            <a:pPr lvl="1"/>
            <a:r>
              <a:rPr lang="en-US" dirty="0" smtClean="0"/>
              <a:t>It is a matter of design, style and skills which one to use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35294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Coordinate system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0777237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The end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Comments, questions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Coordinate system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Default visualization</a:t>
            </a:r>
            <a:endParaRPr lang="bg-BG" dirty="0" smtClean="0"/>
          </a:p>
          <a:p>
            <a:pPr lvl="1"/>
            <a:r>
              <a:rPr lang="en-US" dirty="0" smtClean="0"/>
              <a:t>With command</a:t>
            </a:r>
            <a:r>
              <a:rPr lang="bg-BG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oxyz</a:t>
            </a:r>
            <a:endParaRPr lang="en-US" dirty="0" smtClean="0"/>
          </a:p>
          <a:p>
            <a:r>
              <a:rPr lang="en-US" dirty="0" smtClean="0"/>
              <a:t>Missing</a:t>
            </a:r>
            <a:endParaRPr lang="bg-BG" dirty="0" smtClean="0"/>
          </a:p>
          <a:p>
            <a:pPr lvl="1"/>
            <a:r>
              <a:rPr lang="en-US" dirty="0" smtClean="0"/>
              <a:t>Long axes</a:t>
            </a:r>
          </a:p>
          <a:p>
            <a:pPr lvl="1"/>
            <a:r>
              <a:rPr lang="en-US" dirty="0" smtClean="0"/>
              <a:t>Arrows</a:t>
            </a:r>
          </a:p>
          <a:p>
            <a:pPr lvl="1"/>
            <a:r>
              <a:rPr lang="en-US" dirty="0" smtClean="0"/>
              <a:t>Grid marks</a:t>
            </a:r>
          </a:p>
          <a:p>
            <a:pPr lvl="1"/>
            <a:r>
              <a:rPr lang="en-US" dirty="0" smtClean="0"/>
              <a:t>Axes in negative directions</a:t>
            </a:r>
          </a:p>
          <a:p>
            <a:pPr lvl="1"/>
            <a:r>
              <a:rPr lang="en-US" dirty="0" smtClean="0"/>
              <a:t>Labels, etc.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5703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Arrows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Coordinate system arrows</a:t>
            </a:r>
            <a:endParaRPr lang="bg-BG" dirty="0" smtClean="0"/>
          </a:p>
          <a:p>
            <a:pPr lvl="1"/>
            <a:r>
              <a:rPr lang="en-US" dirty="0" smtClean="0"/>
              <a:t>Three styles</a:t>
            </a:r>
            <a:r>
              <a:rPr lang="bg-BG" dirty="0" smtClean="0"/>
              <a:t>:</a:t>
            </a:r>
            <a:endParaRPr lang="bg-BG" dirty="0" smtClean="0"/>
          </a:p>
          <a:p>
            <a:pPr lvl="2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black</a:t>
            </a:r>
            <a:r>
              <a:rPr lang="en-US" dirty="0" smtClean="0"/>
              <a:t> – </a:t>
            </a:r>
            <a:r>
              <a:rPr lang="en-US" dirty="0" smtClean="0"/>
              <a:t>defines the black </a:t>
            </a:r>
            <a:r>
              <a:rPr lang="en-US" dirty="0" err="1" smtClean="0"/>
              <a:t>colour</a:t>
            </a:r>
            <a:endParaRPr lang="bg-BG" dirty="0" smtClean="0"/>
          </a:p>
          <a:p>
            <a:pPr lvl="2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ox</a:t>
            </a:r>
            <a:r>
              <a:rPr lang="bg-BG" dirty="0" smtClean="0"/>
              <a:t> – </a:t>
            </a:r>
            <a:r>
              <a:rPr lang="en-US" dirty="0" smtClean="0"/>
              <a:t>orients object as axis X</a:t>
            </a:r>
            <a:endParaRPr lang="en-US" dirty="0" smtClean="0"/>
          </a:p>
          <a:p>
            <a:pPr lvl="2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oy</a:t>
            </a:r>
            <a:r>
              <a:rPr lang="en-US" dirty="0" smtClean="0"/>
              <a:t> – </a:t>
            </a:r>
            <a:r>
              <a:rPr lang="en-US" dirty="0"/>
              <a:t>orients object as axis</a:t>
            </a:r>
            <a:r>
              <a:rPr lang="bg-BG" dirty="0" smtClean="0"/>
              <a:t> </a:t>
            </a:r>
            <a:r>
              <a:rPr lang="en-US" dirty="0" smtClean="0"/>
              <a:t>Y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486139"/>
            <a:ext cx="7223681" cy="14630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black</a:t>
            </a:r>
            <a:r>
              <a:rPr lang="en-US" dirty="0" smtClean="0"/>
              <a:t> </a:t>
            </a:r>
            <a:r>
              <a:rPr lang="en-US" dirty="0"/>
              <a:t>= {color:[0,0,0</a:t>
            </a:r>
            <a:r>
              <a:rPr lang="en-US" dirty="0" smtClean="0"/>
              <a:t>]};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ox</a:t>
            </a:r>
            <a:r>
              <a:rPr lang="en-US" dirty="0" smtClean="0"/>
              <a:t> </a:t>
            </a:r>
            <a:r>
              <a:rPr lang="en-US" dirty="0"/>
              <a:t>= {focus:[1,0,0]};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oy</a:t>
            </a:r>
            <a:r>
              <a:rPr lang="en-US" dirty="0" smtClean="0"/>
              <a:t> </a:t>
            </a:r>
            <a:r>
              <a:rPr lang="en-US" dirty="0"/>
              <a:t>= {focus:[0,1,0</a:t>
            </a:r>
            <a:r>
              <a:rPr lang="en-US" dirty="0" smtClean="0"/>
              <a:t>]};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71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Objects</a:t>
            </a:r>
            <a:endParaRPr lang="bg-BG" dirty="0" smtClean="0"/>
          </a:p>
          <a:p>
            <a:pPr lvl="1"/>
            <a:r>
              <a:rPr lang="en-US" dirty="0" smtClean="0"/>
              <a:t>Three axes as segments of given length</a:t>
            </a:r>
            <a:endParaRPr lang="bg-BG" dirty="0" smtClean="0"/>
          </a:p>
          <a:p>
            <a:pPr lvl="1"/>
            <a:r>
              <a:rPr lang="en-US" dirty="0" smtClean="0"/>
              <a:t>Arrows are black unlit cones</a:t>
            </a:r>
          </a:p>
          <a:p>
            <a:pPr lvl="1"/>
            <a:r>
              <a:rPr lang="en-US" dirty="0" smtClean="0"/>
              <a:t>Axes (and arrows) orientations are styled with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ox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oy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2663190"/>
            <a:ext cx="7223681" cy="22859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s </a:t>
            </a:r>
            <a:r>
              <a:rPr lang="en-US" dirty="0"/>
              <a:t>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  <a:r>
              <a:rPr lang="en-US" dirty="0"/>
              <a:t>([0,0,0],[0,0,50]).custom(black);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sameAs</a:t>
            </a:r>
            <a:r>
              <a:rPr lang="en-US" dirty="0" smtClean="0"/>
              <a:t>(s</a:t>
            </a:r>
            <a:r>
              <a:rPr lang="en-US" dirty="0"/>
              <a:t>).custom(ox);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sameAs</a:t>
            </a:r>
            <a:r>
              <a:rPr lang="en-US" dirty="0" smtClean="0"/>
              <a:t>(s</a:t>
            </a:r>
            <a:r>
              <a:rPr lang="en-US" dirty="0"/>
              <a:t>).custom(oy);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cone</a:t>
            </a:r>
            <a:r>
              <a:rPr lang="en-US" dirty="0"/>
              <a:t>([0,0,50],1,4).custom(black);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cone</a:t>
            </a:r>
            <a:r>
              <a:rPr lang="en-US" dirty="0"/>
              <a:t>([50,0,0],1,4).custom(black).custom(ox);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cone</a:t>
            </a:r>
            <a:r>
              <a:rPr lang="en-US" dirty="0"/>
              <a:t>([0,50,0],1,4).custom(black).custom(oy</a:t>
            </a:r>
            <a:r>
              <a:rPr lang="en-US" dirty="0" smtClean="0"/>
              <a:t>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40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796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24440</TotalTime>
  <Words>1196</Words>
  <Application>Microsoft Office PowerPoint</Application>
  <PresentationFormat>On-screen Show (16:9)</PresentationFormat>
  <Paragraphs>257</Paragraphs>
  <Slides>50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Origin</vt:lpstr>
      <vt:lpstr>Geometric visualization</vt:lpstr>
      <vt:lpstr>Goals and issues</vt:lpstr>
      <vt:lpstr>Goals</vt:lpstr>
      <vt:lpstr>Issues</vt:lpstr>
      <vt:lpstr>Coordinate system</vt:lpstr>
      <vt:lpstr>Coordinate system</vt:lpstr>
      <vt:lpstr>Arrows</vt:lpstr>
      <vt:lpstr>PowerPoint Presentation</vt:lpstr>
      <vt:lpstr>PowerPoint Presentation</vt:lpstr>
      <vt:lpstr>All axes</vt:lpstr>
      <vt:lpstr>PowerPoint Presentation</vt:lpstr>
      <vt:lpstr>PowerPoint Presentation</vt:lpstr>
      <vt:lpstr>Axes with labels</vt:lpstr>
      <vt:lpstr>PowerPoint Presentation</vt:lpstr>
      <vt:lpstr>PowerPoint Presentation</vt:lpstr>
      <vt:lpstr>Coordinate grid</vt:lpstr>
      <vt:lpstr>PowerPoint Presentation</vt:lpstr>
      <vt:lpstr>Segment and vector</vt:lpstr>
      <vt:lpstr>Segment and vector</vt:lpstr>
      <vt:lpstr>Random segments</vt:lpstr>
      <vt:lpstr>PowerPoint Presentation</vt:lpstr>
      <vt:lpstr>PowerPoint Presentation</vt:lpstr>
      <vt:lpstr>PowerPoint Presentation</vt:lpstr>
      <vt:lpstr>Random vectors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Vertices of objects</vt:lpstr>
      <vt:lpstr>PowerPoint Presentation</vt:lpstr>
      <vt:lpstr>PowerPoint Presentation</vt:lpstr>
      <vt:lpstr>Sphere, cylinder and cone</vt:lpstr>
      <vt:lpstr>Sphere, cylinder and cone</vt:lpstr>
      <vt:lpstr>PowerPoint Presentation</vt:lpstr>
      <vt:lpstr>PowerPoint Presentation</vt:lpstr>
      <vt:lpstr>PowerPoint Presentation</vt:lpstr>
      <vt:lpstr>Torus</vt:lpstr>
      <vt:lpstr>Torus visualization</vt:lpstr>
      <vt:lpstr>Creating a torus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Visualization</vt:lpstr>
      <vt:lpstr>PowerPoint Presentation</vt:lpstr>
      <vt:lpstr>The end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SUICA-20</dc:title>
  <dc:creator>Pavel Boytchev</dc:creator>
  <cp:lastModifiedBy>Anon</cp:lastModifiedBy>
  <cp:revision>808</cp:revision>
  <dcterms:created xsi:type="dcterms:W3CDTF">2015-02-10T15:00:35Z</dcterms:created>
  <dcterms:modified xsi:type="dcterms:W3CDTF">2020-04-11T07:22:39Z</dcterms:modified>
</cp:coreProperties>
</file>