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894" r:id="rId6"/>
    <p:sldId id="924" r:id="rId7"/>
    <p:sldId id="925" r:id="rId8"/>
    <p:sldId id="807" r:id="rId9"/>
    <p:sldId id="926" r:id="rId10"/>
    <p:sldId id="927" r:id="rId11"/>
    <p:sldId id="928" r:id="rId12"/>
    <p:sldId id="929" r:id="rId13"/>
    <p:sldId id="930" r:id="rId14"/>
    <p:sldId id="931" r:id="rId15"/>
    <p:sldId id="932" r:id="rId16"/>
    <p:sldId id="933" r:id="rId17"/>
    <p:sldId id="934" r:id="rId18"/>
    <p:sldId id="935" r:id="rId19"/>
    <p:sldId id="936" r:id="rId20"/>
    <p:sldId id="937" r:id="rId21"/>
    <p:sldId id="938" r:id="rId22"/>
    <p:sldId id="939" r:id="rId23"/>
    <p:sldId id="940" r:id="rId24"/>
    <p:sldId id="941" r:id="rId25"/>
    <p:sldId id="942" r:id="rId26"/>
    <p:sldId id="943" r:id="rId27"/>
    <p:sldId id="944" r:id="rId28"/>
    <p:sldId id="945" r:id="rId29"/>
    <p:sldId id="946" r:id="rId30"/>
    <p:sldId id="947" r:id="rId31"/>
    <p:sldId id="948" r:id="rId32"/>
    <p:sldId id="949" r:id="rId33"/>
    <p:sldId id="950" r:id="rId34"/>
    <p:sldId id="951" r:id="rId35"/>
    <p:sldId id="952" r:id="rId36"/>
    <p:sldId id="953" r:id="rId37"/>
    <p:sldId id="954" r:id="rId38"/>
    <p:sldId id="955" r:id="rId39"/>
    <p:sldId id="956" r:id="rId40"/>
    <p:sldId id="957" r:id="rId41"/>
    <p:sldId id="958" r:id="rId42"/>
    <p:sldId id="959" r:id="rId43"/>
    <p:sldId id="962" r:id="rId44"/>
    <p:sldId id="963" r:id="rId45"/>
    <p:sldId id="318" r:id="rId46"/>
    <p:sldId id="492" r:id="rId47"/>
    <p:sldId id="923" r:id="rId48"/>
    <p:sldId id="960" r:id="rId49"/>
    <p:sldId id="961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E3EB"/>
    <a:srgbClr val="638CAE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2" d="100"/>
          <a:sy n="92" d="100"/>
        </p:scale>
        <p:origin x="-15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902%20Random%20data/Example-1902%20Random%20data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903%20Blinking%20selection/Example-1903%20Blinking%20selection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904%20Data%20update/Example-1904%20Data%20update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905%20Checkboxes/Example-1905%20Checkboxe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906%20Radio%20buttons/Example-1906%20Radio%20button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907%20Passwords/Example-1907%20Password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908%20Colour%20selection/Example-1908%20Colour%20sele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909%20Date%20selection/Example-1909%20Date%20selection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910%20Range%20selection/Example-1910%20Range%20selection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911%20Range%20selection%202/Example-1911%20Range%20selection%202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901%20Text%20boxes/Example-1901%20Text%20boxes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User interface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noProof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8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functionality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Selecting a circle</a:t>
            </a:r>
            <a:endParaRPr lang="bg-BG" dirty="0" smtClean="0"/>
          </a:p>
          <a:p>
            <a:pPr lvl="1"/>
            <a:r>
              <a:rPr lang="en-US" dirty="0" smtClean="0"/>
              <a:t>Clicking on a circle adds a blinking outline</a:t>
            </a:r>
            <a:endParaRPr lang="bg-BG" dirty="0" smtClean="0"/>
          </a:p>
          <a:p>
            <a:pPr lvl="1"/>
            <a:r>
              <a:rPr lang="en-US" dirty="0" smtClean="0"/>
              <a:t>Circle’s data are shown in the text boxes</a:t>
            </a:r>
            <a:endParaRPr lang="bg-BG" dirty="0" smtClean="0"/>
          </a:p>
          <a:p>
            <a:pPr lvl="1"/>
            <a:r>
              <a:rPr lang="en-US" dirty="0" smtClean="0"/>
              <a:t>The buttons for random data and circle creation are disabled</a:t>
            </a:r>
            <a:endParaRPr lang="bg-BG" dirty="0" smtClean="0"/>
          </a:p>
          <a:p>
            <a:r>
              <a:rPr lang="en-US" dirty="0" smtClean="0"/>
              <a:t>Unselecting a circle</a:t>
            </a:r>
            <a:endParaRPr lang="bg-BG" dirty="0" smtClean="0"/>
          </a:p>
          <a:p>
            <a:pPr lvl="1"/>
            <a:r>
              <a:rPr lang="en-US" dirty="0" smtClean="0"/>
              <a:t>Clicking outside a circle removes its outline</a:t>
            </a:r>
          </a:p>
          <a:p>
            <a:pPr lvl="1"/>
            <a:r>
              <a:rPr lang="en-US" dirty="0" smtClean="0"/>
              <a:t>Both buttons become enabled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302245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Blinking outline</a:t>
            </a:r>
            <a:endParaRPr lang="bg-BG" dirty="0" smtClean="0"/>
          </a:p>
          <a:p>
            <a:pPr lvl="1"/>
            <a:r>
              <a:rPr lang="en-US" dirty="0" smtClean="0"/>
              <a:t>Implemented as a black circle</a:t>
            </a:r>
          </a:p>
          <a:p>
            <a:pPr lvl="1"/>
            <a:r>
              <a:rPr lang="en-US" dirty="0" smtClean="0"/>
              <a:t>If a circle is selected, the outline blinks each </a:t>
            </a:r>
            <a:r>
              <a:rPr lang="bg-BG" dirty="0" smtClean="0"/>
              <a:t>0.25 </a:t>
            </a:r>
            <a:r>
              <a:rPr lang="en-US" dirty="0" smtClean="0"/>
              <a:t>seconds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474482"/>
            <a:ext cx="7223681" cy="3474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blinker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([0,0,0],0).custom</a:t>
            </a:r>
            <a:r>
              <a:rPr lang="en-US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smtClean="0"/>
              <a:t>color</a:t>
            </a:r>
            <a:r>
              <a:rPr lang="en-US" dirty="0"/>
              <a:t>:[0,0,0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en-US" dirty="0" err="1" smtClean="0"/>
              <a:t>:Suica.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/>
              <a:t>blinker.visible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)%1&gt;0.5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3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Clicking on a circle</a:t>
            </a:r>
            <a:endParaRPr lang="bg-BG" dirty="0" smtClean="0"/>
          </a:p>
          <a:p>
            <a:pPr lvl="1"/>
            <a:r>
              <a:rPr lang="en-US" dirty="0" smtClean="0"/>
              <a:t>Showing the outline</a:t>
            </a:r>
          </a:p>
          <a:p>
            <a:pPr lvl="1"/>
            <a:r>
              <a:rPr lang="en-US" dirty="0" smtClean="0"/>
              <a:t>Showing circle’s data</a:t>
            </a:r>
            <a:endParaRPr lang="bg-BG" dirty="0" smtClean="0"/>
          </a:p>
          <a:p>
            <a:pPr lvl="1"/>
            <a:r>
              <a:rPr lang="en-US" dirty="0" smtClean="0"/>
              <a:t>Disabling both buttons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931677"/>
            <a:ext cx="7223681" cy="30174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obj.radius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obj.radius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elemRandom.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en-US" dirty="0"/>
              <a:t>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elemCreate.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en-US" dirty="0"/>
              <a:t>= true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840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Clicking outside a circle</a:t>
            </a:r>
            <a:endParaRPr lang="bg-BG" dirty="0" smtClean="0"/>
          </a:p>
          <a:p>
            <a:pPr lvl="1"/>
            <a:r>
              <a:rPr lang="en-US" dirty="0" smtClean="0"/>
              <a:t>Hiding the outline</a:t>
            </a:r>
          </a:p>
          <a:p>
            <a:pPr lvl="1"/>
            <a:r>
              <a:rPr lang="en-US" dirty="0" smtClean="0"/>
              <a:t>Clearing the text boxes</a:t>
            </a:r>
          </a:p>
          <a:p>
            <a:pPr lvl="1"/>
            <a:r>
              <a:rPr lang="en-US" dirty="0" smtClean="0"/>
              <a:t>Enabling both buttons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blinker.visible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elemX.value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elemY.value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elemRandom.disabled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elemCreate.disabled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</p:txBody>
      </p:sp>
    </p:spTree>
    <p:extLst>
      <p:ext uri="{BB962C8B-B14F-4D97-AF65-F5344CB8AC3E}">
        <p14:creationId xmlns:p14="http://schemas.microsoft.com/office/powerpoint/2010/main" val="2128360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addition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a circle is selected</a:t>
            </a:r>
            <a:endParaRPr lang="bg-BG" dirty="0" smtClean="0"/>
          </a:p>
          <a:p>
            <a:pPr lvl="1"/>
            <a:r>
              <a:rPr lang="en-US" dirty="0" smtClean="0"/>
              <a:t>Button [Create]</a:t>
            </a:r>
            <a:r>
              <a:rPr lang="bg-BG" dirty="0" smtClean="0"/>
              <a:t> </a:t>
            </a:r>
            <a:r>
              <a:rPr lang="en-US" dirty="0" smtClean="0"/>
              <a:t>becomes [Update]</a:t>
            </a:r>
            <a:endParaRPr lang="en-US" dirty="0" smtClean="0"/>
          </a:p>
          <a:p>
            <a:pPr lvl="1"/>
            <a:r>
              <a:rPr lang="en-US" dirty="0" smtClean="0"/>
              <a:t>If text box values are modified, [Update] updates the selected circle with the new data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Instead of two buttons there will be one with updated caption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670531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Updating caption</a:t>
            </a:r>
            <a:endParaRPr lang="bg-BG" dirty="0" smtClean="0"/>
          </a:p>
          <a:p>
            <a:pPr lvl="1"/>
            <a:r>
              <a:rPr lang="en-US" dirty="0" smtClean="0"/>
              <a:t>Depends on whether clicking is on object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200166"/>
            <a:ext cx="7223681" cy="3748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</a:t>
            </a:r>
            <a:r>
              <a:rPr lang="en-US" dirty="0"/>
              <a:t> = </a:t>
            </a:r>
            <a:r>
              <a:rPr lang="en-US" dirty="0" err="1"/>
              <a:t>p.objectAtPoint</a:t>
            </a:r>
            <a:r>
              <a:rPr lang="en-US" dirty="0" smtClean="0"/>
              <a:t>(</a:t>
            </a:r>
            <a:r>
              <a:rPr lang="bg-BG" dirty="0" smtClean="0"/>
              <a:t>...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{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elemCreate.innerHTML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'Update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en-US" dirty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{</a:t>
            </a:r>
            <a:r>
              <a:rPr lang="bg-BG" dirty="0" smtClean="0"/>
              <a:t>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elemCreate.innerHTML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'Create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}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06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Button</a:t>
            </a:r>
            <a:endParaRPr lang="bg-BG" dirty="0" smtClean="0"/>
          </a:p>
          <a:p>
            <a:pPr lvl="1"/>
            <a:r>
              <a:rPr lang="en-US" dirty="0" smtClean="0"/>
              <a:t>If a circle is selected then update its center and radius</a:t>
            </a:r>
          </a:p>
          <a:p>
            <a:pPr lvl="1"/>
            <a:r>
              <a:rPr lang="en-US" dirty="0" smtClean="0"/>
              <a:t>Also update the blinking outline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474482"/>
            <a:ext cx="7223681" cy="3474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create()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US" dirty="0"/>
              <a:t>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obj.radius</a:t>
            </a:r>
            <a:r>
              <a:rPr lang="en-US" dirty="0"/>
              <a:t> = 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blinker</a:t>
            </a:r>
            <a:r>
              <a:rPr lang="en-US" dirty="0" err="1"/>
              <a:t>.center</a:t>
            </a:r>
            <a:r>
              <a:rPr lang="en-US" dirty="0"/>
              <a:t>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blinker</a:t>
            </a:r>
            <a:r>
              <a:rPr lang="en-US" dirty="0" err="1"/>
              <a:t>.radius</a:t>
            </a:r>
            <a:r>
              <a:rPr lang="en-US" dirty="0"/>
              <a:t> = 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else {</a:t>
            </a:r>
            <a:r>
              <a:rPr lang="bg-BG" dirty="0" smtClean="0"/>
              <a:t> </a:t>
            </a:r>
            <a:r>
              <a:rPr lang="en-US" dirty="0" smtClean="0"/>
              <a:t>circle</a:t>
            </a:r>
            <a:r>
              <a:rPr lang="en-US" dirty="0"/>
              <a:t>([</a:t>
            </a:r>
            <a:r>
              <a:rPr lang="en-US" dirty="0" err="1"/>
              <a:t>x,y,z</a:t>
            </a:r>
            <a:r>
              <a:rPr lang="en-US" dirty="0"/>
              <a:t>++],r</a:t>
            </a:r>
            <a:r>
              <a:rPr lang="en-US" dirty="0" smtClean="0"/>
              <a:t>)...}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38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100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8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Entering data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Interactive controls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76435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controls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</a:t>
            </a:r>
            <a:endParaRPr lang="bg-BG" dirty="0" smtClean="0"/>
          </a:p>
          <a:p>
            <a:pPr lvl="1"/>
            <a:r>
              <a:rPr lang="en-US" dirty="0" smtClean="0"/>
              <a:t>Alternative method for entering values</a:t>
            </a:r>
          </a:p>
          <a:p>
            <a:pPr lvl="1"/>
            <a:r>
              <a:rPr lang="en-US" dirty="0" smtClean="0"/>
              <a:t>May not be available in every browser</a:t>
            </a:r>
            <a:endParaRPr lang="bg-BG" dirty="0" smtClean="0"/>
          </a:p>
          <a:p>
            <a:r>
              <a:rPr lang="en-US" dirty="0" smtClean="0"/>
              <a:t>Types</a:t>
            </a:r>
            <a:endParaRPr lang="en-US" dirty="0" smtClean="0"/>
          </a:p>
          <a:p>
            <a:pPr lvl="1"/>
            <a:r>
              <a:rPr lang="en-US" dirty="0" smtClean="0"/>
              <a:t>Checkboxes and radio buttons</a:t>
            </a:r>
          </a:p>
          <a:p>
            <a:pPr lvl="1"/>
            <a:r>
              <a:rPr lang="en-US" dirty="0" smtClean="0"/>
              <a:t>Text boxes for passwords</a:t>
            </a:r>
          </a:p>
          <a:p>
            <a:pPr lvl="1"/>
            <a:r>
              <a:rPr lang="en-US" dirty="0" err="1" smtClean="0"/>
              <a:t>Colour</a:t>
            </a:r>
            <a:r>
              <a:rPr lang="en-US" dirty="0" smtClean="0"/>
              <a:t> selectors</a:t>
            </a:r>
          </a:p>
          <a:p>
            <a:pPr lvl="1"/>
            <a:r>
              <a:rPr lang="en-US" dirty="0" smtClean="0"/>
              <a:t>Date selectors</a:t>
            </a:r>
          </a:p>
          <a:p>
            <a:pPr lvl="1"/>
            <a:r>
              <a:rPr lang="en-US" dirty="0" smtClean="0"/>
              <a:t>Range selectors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80799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Checkboxes and radio buttons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bg-BG" dirty="0" smtClean="0"/>
          </a:p>
          <a:p>
            <a:pPr lvl="1"/>
            <a:r>
              <a:rPr lang="en-GB" dirty="0" smtClean="0"/>
              <a:t>Checkboxes </a:t>
            </a:r>
            <a:r>
              <a:rPr lang="bg-BG" dirty="0" smtClean="0"/>
              <a:t>– </a:t>
            </a:r>
            <a:r>
              <a:rPr lang="en-US" dirty="0" smtClean="0"/>
              <a:t>selection of any number of elements</a:t>
            </a:r>
            <a:endParaRPr lang="bg-BG" dirty="0" smtClean="0"/>
          </a:p>
          <a:p>
            <a:pPr lvl="1"/>
            <a:r>
              <a:rPr lang="en-GB" dirty="0" smtClean="0"/>
              <a:t>Radio buttons</a:t>
            </a:r>
            <a:r>
              <a:rPr lang="bg-BG" dirty="0" smtClean="0"/>
              <a:t> – </a:t>
            </a:r>
            <a:r>
              <a:rPr lang="en-US" dirty="0" smtClean="0"/>
              <a:t>selecting only one element</a:t>
            </a:r>
            <a:endParaRPr lang="bg-BG" dirty="0" smtClean="0"/>
          </a:p>
          <a:p>
            <a:r>
              <a:rPr lang="en-US" dirty="0" smtClean="0"/>
              <a:t>Appearance</a:t>
            </a:r>
            <a:endParaRPr lang="bg-BG" dirty="0" smtClean="0"/>
          </a:p>
          <a:p>
            <a:pPr lvl="1"/>
            <a:r>
              <a:rPr lang="en-US" dirty="0" smtClean="0"/>
              <a:t>Depends on the browser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00389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Scene with three motions: horizontal, vertical, radial</a:t>
            </a:r>
            <a:endParaRPr lang="bg-BG" dirty="0" smtClean="0"/>
          </a:p>
          <a:p>
            <a:pPr lvl="1"/>
            <a:r>
              <a:rPr lang="en-US" dirty="0" smtClean="0"/>
              <a:t>Each motion is started and stopped by a checkbox</a:t>
            </a:r>
            <a:endParaRPr lang="bg-BG" dirty="0" smtClean="0"/>
          </a:p>
          <a:p>
            <a:pPr lvl="1"/>
            <a:r>
              <a:rPr lang="en-US" dirty="0" smtClean="0"/>
              <a:t>Initially only the horizontal motion is active</a:t>
            </a:r>
            <a:endParaRPr lang="bg-BG" dirty="0" smtClean="0"/>
          </a:p>
          <a:p>
            <a:r>
              <a:rPr lang="en-US" dirty="0" smtClean="0"/>
              <a:t>Defining controls</a:t>
            </a:r>
            <a:endParaRPr lang="bg-BG" dirty="0" smtClean="0"/>
          </a:p>
          <a:p>
            <a:pPr lvl="1"/>
            <a:r>
              <a:rPr lang="en-US" dirty="0" smtClean="0"/>
              <a:t>Checkboxes re tags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 smtClean="0"/>
              <a:t> set to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checkbox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Checkboxes and their labels combined in tag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bg-BG" dirty="0" smtClean="0"/>
              <a:t>, </a:t>
            </a:r>
            <a:r>
              <a:rPr lang="en-US" dirty="0" smtClean="0"/>
              <a:t>so that labels are clickable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365807" y="3943335"/>
            <a:ext cx="8412388" cy="100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en-US" dirty="0" smtClean="0"/>
              <a:t>&gt;&lt;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/>
              <a:t>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checkbox</a:t>
            </a:r>
            <a:r>
              <a:rPr lang="en-US" dirty="0"/>
              <a:t>" id="</a:t>
            </a:r>
            <a:r>
              <a:rPr lang="en-US" dirty="0" err="1"/>
              <a:t>hor</a:t>
            </a:r>
            <a:r>
              <a:rPr lang="en-US" dirty="0" smtClean="0"/>
              <a:t>"&gt;Horizontal</a:t>
            </a:r>
            <a:r>
              <a:rPr lang="bg-BG" dirty="0" smtClean="0"/>
              <a:t>&lt;/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en-US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</a:t>
            </a:r>
            <a:r>
              <a:rPr lang="en-US" dirty="0" smtClean="0"/>
              <a:t>&gt;&lt;</a:t>
            </a:r>
            <a:r>
              <a:rPr lang="en-US" dirty="0"/>
              <a:t>input type="checkbox" id="</a:t>
            </a:r>
            <a:r>
              <a:rPr lang="en-US" dirty="0" err="1"/>
              <a:t>ver</a:t>
            </a:r>
            <a:r>
              <a:rPr lang="en-US" dirty="0" smtClean="0"/>
              <a:t>"&gt;Vertical</a:t>
            </a:r>
            <a:r>
              <a:rPr lang="bg-BG" dirty="0" smtClean="0"/>
              <a:t>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type="checkbox" id="rad</a:t>
            </a:r>
            <a:r>
              <a:rPr lang="en-US" dirty="0" smtClean="0"/>
              <a:t>"&gt;Radial</a:t>
            </a:r>
            <a:r>
              <a:rPr lang="bg-BG" dirty="0" smtClean="0"/>
              <a:t>&lt;/</a:t>
            </a:r>
            <a:r>
              <a:rPr lang="en-US" dirty="0"/>
              <a:t>label&gt;</a:t>
            </a:r>
          </a:p>
        </p:txBody>
      </p:sp>
    </p:spTree>
    <p:extLst>
      <p:ext uri="{BB962C8B-B14F-4D97-AF65-F5344CB8AC3E}">
        <p14:creationId xmlns:p14="http://schemas.microsoft.com/office/powerpoint/2010/main" val="1651146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Initialization</a:t>
            </a:r>
            <a:endParaRPr lang="bg-BG" dirty="0" smtClean="0"/>
          </a:p>
          <a:p>
            <a:pPr lvl="1"/>
            <a:r>
              <a:rPr lang="en-US" dirty="0" smtClean="0"/>
              <a:t>Remembering DOM</a:t>
            </a:r>
            <a:r>
              <a:rPr lang="bg-BG" dirty="0" smtClean="0"/>
              <a:t> </a:t>
            </a:r>
            <a:r>
              <a:rPr lang="en-US" dirty="0" smtClean="0"/>
              <a:t>elements of the checkboxes</a:t>
            </a:r>
            <a:endParaRPr lang="bg-BG" dirty="0" smtClean="0"/>
          </a:p>
          <a:p>
            <a:pPr lvl="1"/>
            <a:r>
              <a:rPr lang="en-US" dirty="0" smtClean="0"/>
              <a:t>Setting the horizontal motion checkbox status to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err="1" smtClean="0"/>
              <a:t>Alterntaive</a:t>
            </a:r>
            <a:endParaRPr lang="bg-BG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/>
              <a:t> </a:t>
            </a:r>
            <a:r>
              <a:rPr lang="en-US" dirty="0" smtClean="0"/>
              <a:t>might have been added to the HTML declaration of the tag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211823"/>
            <a:ext cx="7223681" cy="1737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</a:t>
            </a:r>
            <a:r>
              <a:rPr lang="en-US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hor.checked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030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implementation</a:t>
            </a:r>
            <a:endParaRPr lang="bg-BG" dirty="0" smtClean="0"/>
          </a:p>
          <a:p>
            <a:pPr lvl="1"/>
            <a:r>
              <a:rPr lang="en-US" dirty="0" smtClean="0"/>
              <a:t>Three variables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aVer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aRad</a:t>
            </a:r>
            <a:r>
              <a:rPr lang="bg-BG" dirty="0" smtClean="0"/>
              <a:t> </a:t>
            </a:r>
            <a:r>
              <a:rPr lang="en-US" dirty="0" smtClean="0"/>
              <a:t>contain the angles</a:t>
            </a:r>
            <a:endParaRPr lang="bg-BG" dirty="0" smtClean="0"/>
          </a:p>
          <a:p>
            <a:pPr lvl="1"/>
            <a:r>
              <a:rPr lang="en-US" dirty="0" smtClean="0"/>
              <a:t>Elapsed time since the previous frame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dT</a:t>
            </a:r>
            <a:r>
              <a:rPr lang="bg-BG" dirty="0" smtClean="0"/>
              <a:t> </a:t>
            </a:r>
            <a:r>
              <a:rPr lang="en-US" dirty="0" smtClean="0"/>
              <a:t>is added to angles, which checkboxes are checked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r>
              <a:rPr lang="en-US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hor.checked</a:t>
            </a:r>
            <a:r>
              <a:rPr lang="en-US" dirty="0"/>
              <a:t>)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ver.checked</a:t>
            </a:r>
            <a:r>
              <a:rPr lang="en-US" dirty="0"/>
              <a:t>) </a:t>
            </a:r>
            <a:r>
              <a:rPr lang="en-US" dirty="0" err="1"/>
              <a:t>aVer</a:t>
            </a:r>
            <a:r>
              <a:rPr lang="en-US" dirty="0"/>
              <a:t> += </a:t>
            </a:r>
            <a:r>
              <a:rPr lang="en-US" dirty="0" err="1"/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rad.checked</a:t>
            </a:r>
            <a:r>
              <a:rPr lang="en-US" dirty="0"/>
              <a:t>) </a:t>
            </a:r>
            <a:r>
              <a:rPr lang="en-US" dirty="0" err="1"/>
              <a:t>aRad</a:t>
            </a:r>
            <a:r>
              <a:rPr lang="en-US" dirty="0"/>
              <a:t> += </a:t>
            </a:r>
            <a:r>
              <a:rPr lang="en-US" dirty="0" err="1"/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330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Calculating the view point</a:t>
            </a:r>
            <a:endParaRPr lang="bg-BG" dirty="0" smtClean="0"/>
          </a:p>
          <a:p>
            <a:pPr lvl="1"/>
            <a:r>
              <a:rPr lang="en-US" dirty="0" smtClean="0"/>
              <a:t>Position on a sphere, horizontal motion is unidirectional, vertical and radial motions are sinusoidal</a:t>
            </a:r>
            <a:endParaRPr lang="bg-BG" dirty="0" smtClean="0"/>
          </a:p>
          <a:p>
            <a:pPr lvl="1"/>
            <a:r>
              <a:rPr lang="en-US" dirty="0" smtClean="0"/>
              <a:t>Horizontal angle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</a:t>
            </a:r>
            <a:r>
              <a:rPr lang="en-US" dirty="0" smtClean="0"/>
              <a:t> corresponds to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Vertical angle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bg-BG" dirty="0" smtClean="0"/>
              <a:t> </a:t>
            </a:r>
            <a:r>
              <a:rPr lang="en-US" dirty="0" smtClean="0"/>
              <a:t>changes from </a:t>
            </a:r>
            <a:r>
              <a:rPr lang="bg-BG" dirty="0" smtClean="0"/>
              <a:t>-</a:t>
            </a:r>
            <a:r>
              <a:rPr lang="bg-BG" dirty="0" smtClean="0"/>
              <a:t>1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bg-BG" dirty="0" smtClean="0"/>
              <a:t>1 </a:t>
            </a:r>
            <a:r>
              <a:rPr lang="en-US" dirty="0" smtClean="0"/>
              <a:t>radians based on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aVer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Radial distance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bg-BG" dirty="0" smtClean="0"/>
              <a:t> </a:t>
            </a:r>
            <a:r>
              <a:rPr lang="en-US" dirty="0" smtClean="0"/>
              <a:t>is from </a:t>
            </a:r>
            <a:r>
              <a:rPr lang="bg-BG" dirty="0" smtClean="0"/>
              <a:t>100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bg-BG" dirty="0" smtClean="0"/>
              <a:t>300 </a:t>
            </a:r>
            <a:r>
              <a:rPr lang="en-US" dirty="0" smtClean="0"/>
              <a:t>depending on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aRad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937505"/>
            <a:ext cx="7223681" cy="20116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pt-BR" dirty="0"/>
              <a:t> = 200+100*sin(aRad);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</a:t>
            </a:r>
            <a:r>
              <a:rPr lang="pt-BR" dirty="0"/>
              <a:t> = aHor;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pt-BR" dirty="0"/>
              <a:t> = sin(aVer);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lookAt</a:t>
            </a:r>
            <a:r>
              <a:rPr lang="pt-BR" dirty="0"/>
              <a:t>( [r*cos(h)*cos(v),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</a:t>
            </a:r>
            <a:r>
              <a:rPr lang="pt-BR" dirty="0" smtClean="0"/>
              <a:t>r*sin(h</a:t>
            </a:r>
            <a:r>
              <a:rPr lang="pt-BR" dirty="0"/>
              <a:t>)*cos(v),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</a:t>
            </a:r>
            <a:r>
              <a:rPr lang="pt-BR" dirty="0" smtClean="0"/>
              <a:t>r*sin(v</a:t>
            </a:r>
            <a:r>
              <a:rPr lang="pt-BR" dirty="0"/>
              <a:t>)], [0,0,0], [0,0,1] 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48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49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Same example, but with radio buttons</a:t>
            </a:r>
            <a:endParaRPr lang="bg-BG" dirty="0" smtClean="0"/>
          </a:p>
          <a:p>
            <a:pPr lvl="1"/>
            <a:r>
              <a:rPr lang="en-US" dirty="0" smtClean="0"/>
              <a:t>Each motion is started by a radio button</a:t>
            </a:r>
          </a:p>
          <a:p>
            <a:pPr lvl="1"/>
            <a:r>
              <a:rPr lang="en-US" dirty="0" smtClean="0"/>
              <a:t>Only one motion could be active at any time</a:t>
            </a:r>
            <a:endParaRPr lang="bg-BG" dirty="0" smtClean="0"/>
          </a:p>
          <a:p>
            <a:r>
              <a:rPr lang="en-US" dirty="0" smtClean="0"/>
              <a:t>Defining controls</a:t>
            </a:r>
            <a:endParaRPr lang="bg-BG" dirty="0" smtClean="0"/>
          </a:p>
          <a:p>
            <a:pPr lvl="1"/>
            <a:r>
              <a:rPr lang="en-US" dirty="0" smtClean="0"/>
              <a:t>Again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</a:t>
            </a:r>
            <a:r>
              <a:rPr lang="en-US" dirty="0" smtClean="0"/>
              <a:t>tag, but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 smtClean="0"/>
              <a:t> is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Again inside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endParaRPr lang="bg-BG" dirty="0" smtClean="0"/>
          </a:p>
          <a:p>
            <a:pPr lvl="1"/>
            <a:r>
              <a:rPr lang="en-US" dirty="0" smtClean="0"/>
              <a:t>Additional attribute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, </a:t>
            </a:r>
            <a:r>
              <a:rPr lang="en-US" dirty="0" smtClean="0"/>
              <a:t>which has the same value for all radio buttons </a:t>
            </a:r>
            <a:r>
              <a:rPr lang="bg-BG" dirty="0" smtClean="0"/>
              <a:t>– </a:t>
            </a:r>
            <a:r>
              <a:rPr lang="en-US" dirty="0" smtClean="0"/>
              <a:t>thus they are treated as a group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365807" y="3943335"/>
            <a:ext cx="8412388" cy="100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 </a:t>
            </a:r>
            <a:r>
              <a:rPr lang="en-US" dirty="0"/>
              <a:t>id="</a:t>
            </a:r>
            <a:r>
              <a:rPr lang="en-US" dirty="0" err="1"/>
              <a:t>hor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</a:t>
            </a:r>
            <a:r>
              <a:rPr lang="en-US" dirty="0"/>
              <a:t> id="</a:t>
            </a:r>
            <a:r>
              <a:rPr lang="en-US" dirty="0" err="1"/>
              <a:t>ver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</a:t>
            </a:r>
            <a:r>
              <a:rPr lang="en-US" dirty="0"/>
              <a:t> id="rad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</p:txBody>
      </p:sp>
    </p:spTree>
    <p:extLst>
      <p:ext uri="{BB962C8B-B14F-4D97-AF65-F5344CB8AC3E}">
        <p14:creationId xmlns:p14="http://schemas.microsoft.com/office/powerpoint/2010/main" val="2509440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3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data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Explicit</a:t>
            </a:r>
            <a:endParaRPr lang="bg-BG" dirty="0" smtClean="0"/>
          </a:p>
          <a:p>
            <a:pPr lvl="1"/>
            <a:r>
              <a:rPr lang="en-US" dirty="0" smtClean="0"/>
              <a:t>With entering in text boxes</a:t>
            </a:r>
          </a:p>
          <a:p>
            <a:pPr lvl="1"/>
            <a:r>
              <a:rPr lang="en-US" dirty="0" smtClean="0"/>
              <a:t>With selecting values from lists</a:t>
            </a:r>
            <a:endParaRPr lang="bg-BG" dirty="0" smtClean="0"/>
          </a:p>
          <a:p>
            <a:r>
              <a:rPr lang="en-US" dirty="0" smtClean="0"/>
              <a:t>Implicit</a:t>
            </a:r>
            <a:endParaRPr lang="bg-BG" dirty="0" smtClean="0"/>
          </a:p>
          <a:p>
            <a:pPr lvl="1"/>
            <a:r>
              <a:rPr lang="en-US" dirty="0" smtClean="0"/>
              <a:t>With mouse motion</a:t>
            </a:r>
          </a:p>
          <a:p>
            <a:pPr lvl="1"/>
            <a:r>
              <a:rPr lang="en-US" dirty="0" smtClean="0"/>
              <a:t>With interactive controls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Text boxes for passwords</a:t>
            </a:r>
            <a:endParaRPr lang="bg-BG" dirty="0" smtClean="0"/>
          </a:p>
          <a:p>
            <a:pPr lvl="1"/>
            <a:r>
              <a:rPr lang="en-US" dirty="0" smtClean="0"/>
              <a:t>The number of shown objects is types as a password – i.e. the text is hidden by *****</a:t>
            </a:r>
            <a:endParaRPr lang="bg-BG" dirty="0" smtClean="0"/>
          </a:p>
          <a:p>
            <a:pPr lvl="1"/>
            <a:r>
              <a:rPr lang="en-US" dirty="0" smtClean="0"/>
              <a:t>Element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</a:t>
            </a:r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</a:t>
            </a:r>
            <a:r>
              <a:rPr lang="en-US" dirty="0" smtClean="0"/>
              <a:t>set to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password</a:t>
            </a:r>
          </a:p>
          <a:p>
            <a:pPr lvl="1"/>
            <a:r>
              <a:rPr lang="en-US" dirty="0" smtClean="0"/>
              <a:t>The actual visualization is implemented 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doIt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3211823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 smtClean="0"/>
              <a:t>h3&gt;</a:t>
            </a:r>
            <a:r>
              <a:rPr lang="en-GB" dirty="0"/>
              <a:t>Motion</a:t>
            </a:r>
            <a:r>
              <a:rPr lang="bg-BG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p&gt;Enter secretly the number of cubes to show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from </a:t>
            </a:r>
            <a:r>
              <a:rPr lang="en-US" dirty="0"/>
              <a:t>0 to 99</a:t>
            </a:r>
            <a:r>
              <a:rPr lang="bg-BG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Count</a:t>
            </a:r>
            <a:r>
              <a:rPr lang="bg-BG" dirty="0" smtClean="0"/>
              <a:t>: </a:t>
            </a:r>
            <a:r>
              <a:rPr lang="bg-BG" dirty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type="password"</a:t>
            </a:r>
            <a:r>
              <a:rPr lang="en-US" dirty="0"/>
              <a:t> id="</a:t>
            </a:r>
            <a:r>
              <a:rPr lang="en-US" dirty="0" err="1"/>
              <a:t>num</a:t>
            </a:r>
            <a:r>
              <a:rPr lang="en-US" dirty="0"/>
              <a:t>" size="2"&gt;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button </a:t>
            </a:r>
            <a:r>
              <a:rPr lang="en-US" dirty="0" err="1"/>
              <a:t>onclick</a:t>
            </a:r>
            <a:r>
              <a:rPr lang="en-US" dirty="0"/>
              <a:t>="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doIt</a:t>
            </a:r>
            <a:r>
              <a:rPr lang="en-US" dirty="0" smtClean="0"/>
              <a:t>()"&gt;</a:t>
            </a:r>
            <a:r>
              <a:rPr lang="en-GB" dirty="0"/>
              <a:t>Show</a:t>
            </a:r>
            <a:r>
              <a:rPr lang="bg-BG" dirty="0" smtClean="0"/>
              <a:t>&lt;/</a:t>
            </a:r>
            <a:r>
              <a:rPr lang="en-US" dirty="0"/>
              <a:t>button&gt;</a:t>
            </a:r>
          </a:p>
        </p:txBody>
      </p:sp>
    </p:spTree>
    <p:extLst>
      <p:ext uri="{BB962C8B-B14F-4D97-AF65-F5344CB8AC3E}">
        <p14:creationId xmlns:p14="http://schemas.microsoft.com/office/powerpoint/2010/main" val="1853619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</a:t>
            </a:r>
            <a:r>
              <a:rPr lang="bg-BG" dirty="0" smtClean="0"/>
              <a:t> </a:t>
            </a:r>
            <a:r>
              <a:rPr lang="en-US" dirty="0" err="1" smtClean="0"/>
              <a:t>doIt</a:t>
            </a:r>
            <a:endParaRPr lang="bg-BG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rel</a:t>
            </a:r>
            <a:r>
              <a:rPr lang="en-US" dirty="0" smtClean="0"/>
              <a:t> value of the password box is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 way to bound a number in  range, without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is to use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/>
              <a:t>num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num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num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(num,100),0)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c[</a:t>
            </a:r>
            <a:r>
              <a:rPr lang="en-US" dirty="0" err="1"/>
              <a:t>i</a:t>
            </a:r>
            <a:r>
              <a:rPr lang="en-US" dirty="0"/>
              <a:t>].visible = </a:t>
            </a:r>
            <a:r>
              <a:rPr lang="en-US" dirty="0" err="1"/>
              <a:t>i</a:t>
            </a:r>
            <a:r>
              <a:rPr lang="en-US" dirty="0"/>
              <a:t>&lt;</a:t>
            </a:r>
            <a:r>
              <a:rPr lang="en-US" dirty="0" err="1"/>
              <a:t>num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''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371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2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</a:t>
            </a:r>
            <a:r>
              <a:rPr lang="en-US" dirty="0" err="1" smtClean="0"/>
              <a:t>colour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Scene with graphical objects</a:t>
            </a:r>
          </a:p>
          <a:p>
            <a:pPr lvl="1"/>
            <a:r>
              <a:rPr lang="en-US" dirty="0" smtClean="0"/>
              <a:t>Interactive selection of </a:t>
            </a:r>
            <a:r>
              <a:rPr lang="en-US" dirty="0" err="1" smtClean="0"/>
              <a:t>colour</a:t>
            </a:r>
            <a:endParaRPr lang="en-US" dirty="0" smtClean="0"/>
          </a:p>
          <a:p>
            <a:pPr lvl="1"/>
            <a:r>
              <a:rPr lang="en-US" dirty="0" err="1" smtClean="0"/>
              <a:t>Colouring</a:t>
            </a:r>
            <a:r>
              <a:rPr lang="en-US" dirty="0" smtClean="0"/>
              <a:t> all objects with this </a:t>
            </a:r>
            <a:r>
              <a:rPr lang="en-US" dirty="0" err="1" smtClean="0"/>
              <a:t>colour</a:t>
            </a:r>
            <a:endParaRPr lang="en-US" dirty="0" smtClean="0"/>
          </a:p>
          <a:p>
            <a:r>
              <a:rPr lang="en-US" dirty="0" smtClean="0"/>
              <a:t>Ideas</a:t>
            </a:r>
            <a:endParaRPr lang="bg-BG" dirty="0" smtClean="0"/>
          </a:p>
          <a:p>
            <a:pPr lvl="1"/>
            <a:r>
              <a:rPr lang="en-US" dirty="0" smtClean="0"/>
              <a:t>Libraries and components providing this functionality</a:t>
            </a:r>
            <a:endParaRPr lang="bg-BG" dirty="0" smtClean="0"/>
          </a:p>
          <a:p>
            <a:pPr lvl="1"/>
            <a:r>
              <a:rPr lang="en-US" dirty="0" smtClean="0"/>
              <a:t>Default HTML</a:t>
            </a:r>
            <a:r>
              <a:rPr lang="bg-BG" dirty="0" smtClean="0"/>
              <a:t> </a:t>
            </a:r>
            <a:r>
              <a:rPr lang="en-US" dirty="0" smtClean="0"/>
              <a:t>support in Firefox</a:t>
            </a:r>
            <a:r>
              <a:rPr lang="en-US" dirty="0" smtClean="0"/>
              <a:t>, Chrome</a:t>
            </a:r>
            <a:r>
              <a:rPr lang="bg-BG" dirty="0" smtClean="0"/>
              <a:t> </a:t>
            </a:r>
            <a:r>
              <a:rPr lang="en-US" dirty="0" smtClean="0"/>
              <a:t>and Opera</a:t>
            </a:r>
            <a:endParaRPr lang="bg-BG" dirty="0" smtClean="0"/>
          </a:p>
          <a:p>
            <a:pPr lvl="1"/>
            <a:r>
              <a:rPr lang="en-US" dirty="0" smtClean="0"/>
              <a:t>In some browsers the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element is shown as a text box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746930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en-US" dirty="0" smtClean="0"/>
              <a:t>approach</a:t>
            </a:r>
            <a:endParaRPr lang="bg-BG" dirty="0" smtClean="0"/>
          </a:p>
          <a:p>
            <a:pPr lvl="1"/>
            <a:r>
              <a:rPr lang="en-US" dirty="0" smtClean="0"/>
              <a:t>Using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</a:t>
            </a:r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</a:t>
            </a:r>
            <a:r>
              <a:rPr lang="en-US" dirty="0" smtClean="0"/>
              <a:t>set to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</a:t>
            </a:r>
            <a:r>
              <a:rPr lang="en-US" dirty="0" smtClean="0"/>
              <a:t>is a </a:t>
            </a:r>
            <a:r>
              <a:rPr lang="en-US" dirty="0" err="1" smtClean="0"/>
              <a:t>colour</a:t>
            </a:r>
            <a:r>
              <a:rPr lang="en-US" dirty="0" smtClean="0"/>
              <a:t> in #</a:t>
            </a:r>
            <a:r>
              <a:rPr lang="en-US" dirty="0" err="1" smtClean="0"/>
              <a:t>rrggbb</a:t>
            </a:r>
            <a:r>
              <a:rPr lang="en-US" dirty="0" smtClean="0"/>
              <a:t> format</a:t>
            </a:r>
            <a:endParaRPr lang="bg-BG" dirty="0" smtClean="0"/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colour</a:t>
            </a:r>
            <a:r>
              <a:rPr lang="en-US" dirty="0" smtClean="0"/>
              <a:t> component is from 00 (0) to </a:t>
            </a:r>
            <a:r>
              <a:rPr lang="en-US" dirty="0" err="1" smtClean="0"/>
              <a:t>FF</a:t>
            </a:r>
            <a:r>
              <a:rPr lang="en-US" dirty="0" smtClean="0"/>
              <a:t> (255)</a:t>
            </a:r>
            <a:endParaRPr lang="bg-BG" dirty="0" smtClean="0"/>
          </a:p>
          <a:p>
            <a:pPr lvl="1"/>
            <a:r>
              <a:rPr lang="en-US" dirty="0" smtClean="0"/>
              <a:t>The initial value is #</a:t>
            </a:r>
            <a:r>
              <a:rPr lang="en-US" dirty="0" err="1" smtClean="0"/>
              <a:t>ffffff</a:t>
            </a:r>
            <a:r>
              <a:rPr lang="en-US" dirty="0" smtClean="0"/>
              <a:t> (i.e. white </a:t>
            </a:r>
            <a:r>
              <a:rPr lang="en-US" dirty="0" err="1" smtClean="0"/>
              <a:t>colour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211823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 smtClean="0"/>
              <a:t>h3&gt;</a:t>
            </a:r>
            <a:r>
              <a:rPr lang="en-GB" dirty="0" smtClean="0"/>
              <a:t>Select </a:t>
            </a:r>
            <a:r>
              <a:rPr lang="en-GB" dirty="0"/>
              <a:t>a </a:t>
            </a:r>
            <a:r>
              <a:rPr lang="en-GB" dirty="0" smtClean="0"/>
              <a:t>colour</a:t>
            </a:r>
            <a:r>
              <a:rPr lang="bg-BG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type="color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 smtClean="0"/>
              <a:t>id</a:t>
            </a:r>
            <a:r>
              <a:rPr lang="en-US" dirty="0"/>
              <a:t>="</a:t>
            </a:r>
            <a:r>
              <a:rPr lang="en-US" dirty="0" smtClean="0"/>
              <a:t>col</a:t>
            </a:r>
            <a:r>
              <a:rPr lang="bg-BG" dirty="0" smtClean="0"/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value="#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ffffff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en-US" dirty="0"/>
              <a:t>="</a:t>
            </a:r>
            <a:r>
              <a:rPr lang="en-US" dirty="0" err="1"/>
              <a:t>doIt</a:t>
            </a:r>
            <a:r>
              <a:rPr lang="en-US" dirty="0"/>
              <a:t>()"&gt;</a:t>
            </a:r>
          </a:p>
        </p:txBody>
      </p:sp>
    </p:spTree>
    <p:extLst>
      <p:ext uri="{BB962C8B-B14F-4D97-AF65-F5344CB8AC3E}">
        <p14:creationId xmlns:p14="http://schemas.microsoft.com/office/powerpoint/2010/main" val="19231972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Processing change event </a:t>
            </a:r>
            <a:endParaRPr lang="bg-BG" dirty="0" smtClean="0"/>
          </a:p>
          <a:p>
            <a:pPr lvl="1"/>
            <a:r>
              <a:rPr lang="en-US" dirty="0" smtClean="0"/>
              <a:t>Assuming the </a:t>
            </a:r>
            <a:r>
              <a:rPr lang="en-US" dirty="0" err="1" smtClean="0"/>
              <a:t>colour</a:t>
            </a:r>
            <a:r>
              <a:rPr lang="en-US" dirty="0" smtClean="0"/>
              <a:t> value is in #</a:t>
            </a:r>
            <a:r>
              <a:rPr lang="en-US" dirty="0" err="1" smtClean="0"/>
              <a:t>rrggbb</a:t>
            </a:r>
            <a:r>
              <a:rPr lang="bg-BG" dirty="0" smtClean="0"/>
              <a:t> </a:t>
            </a:r>
            <a:r>
              <a:rPr lang="en-US" dirty="0" smtClean="0"/>
              <a:t>format</a:t>
            </a:r>
            <a:endParaRPr lang="bg-BG" dirty="0" smtClean="0"/>
          </a:p>
          <a:p>
            <a:pPr lvl="1"/>
            <a:r>
              <a:rPr lang="en-US" dirty="0" smtClean="0"/>
              <a:t>Pairs of hexadecimal digits are extracted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substring</a:t>
            </a:r>
            <a:endParaRPr lang="bg-BG" dirty="0" smtClean="0"/>
          </a:p>
          <a:p>
            <a:pPr lvl="1"/>
            <a:r>
              <a:rPr lang="en-US" dirty="0" smtClean="0"/>
              <a:t>Converting to integer numbers with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(…,16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 smtClean="0"/>
          </a:p>
          <a:p>
            <a:pPr lvl="1"/>
            <a:r>
              <a:rPr lang="en-US" dirty="0" smtClean="0"/>
              <a:t>Dividing by 255 produces values between 0 and 1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3"/>
            <a:ext cx="7223681" cy="2560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('col');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r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elem.value.substring</a:t>
            </a:r>
            <a:r>
              <a:rPr lang="en-US" dirty="0"/>
              <a:t>(1,3),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16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g = </a:t>
            </a:r>
            <a:r>
              <a:rPr lang="en-US" dirty="0" err="1"/>
              <a:t>parseInt</a:t>
            </a:r>
            <a:r>
              <a:rPr lang="en-US" dirty="0"/>
              <a:t>(</a:t>
            </a:r>
            <a:r>
              <a:rPr lang="en-US" dirty="0" err="1"/>
              <a:t>elem.value.substring</a:t>
            </a:r>
            <a:r>
              <a:rPr lang="en-US" dirty="0"/>
              <a:t>(3,5),16);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b = </a:t>
            </a:r>
            <a:r>
              <a:rPr lang="en-US" dirty="0" err="1"/>
              <a:t>parseInt</a:t>
            </a:r>
            <a:r>
              <a:rPr lang="en-US" dirty="0"/>
              <a:t>(</a:t>
            </a:r>
            <a:r>
              <a:rPr lang="en-US" dirty="0" err="1"/>
              <a:t>elem.value.substring</a:t>
            </a:r>
            <a:r>
              <a:rPr lang="en-US" dirty="0"/>
              <a:t>(5,7),16);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c[</a:t>
            </a:r>
            <a:r>
              <a:rPr lang="en-US" dirty="0" err="1"/>
              <a:t>i</a:t>
            </a:r>
            <a:r>
              <a:rPr lang="en-US" dirty="0"/>
              <a:t>].color 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r/255</a:t>
            </a:r>
            <a:r>
              <a:rPr lang="en-US" dirty="0"/>
              <a:t>,g/255,b/255];</a:t>
            </a:r>
          </a:p>
        </p:txBody>
      </p:sp>
    </p:spTree>
    <p:extLst>
      <p:ext uri="{BB962C8B-B14F-4D97-AF65-F5344CB8AC3E}">
        <p14:creationId xmlns:p14="http://schemas.microsoft.com/office/powerpoint/2010/main" val="2591487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4" y="468653"/>
            <a:ext cx="43148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55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date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</a:t>
            </a:r>
            <a:endParaRPr lang="bg-BG" dirty="0" smtClean="0"/>
          </a:p>
          <a:p>
            <a:pPr lvl="1"/>
            <a:r>
              <a:rPr lang="en-US" dirty="0" smtClean="0"/>
              <a:t>Interactive selecting of a date (from a calendar)</a:t>
            </a:r>
            <a:endParaRPr lang="bg-BG" dirty="0" smtClean="0"/>
          </a:p>
          <a:p>
            <a:r>
              <a:rPr lang="en-US" dirty="0" smtClean="0"/>
              <a:t>Ideas</a:t>
            </a:r>
            <a:endParaRPr lang="bg-BG" dirty="0" smtClean="0"/>
          </a:p>
          <a:p>
            <a:pPr lvl="1"/>
            <a:r>
              <a:rPr lang="en-US" dirty="0"/>
              <a:t>Libraries and components providing this functionality</a:t>
            </a:r>
            <a:endParaRPr lang="bg-BG" dirty="0"/>
          </a:p>
          <a:p>
            <a:pPr lvl="1"/>
            <a:r>
              <a:rPr lang="en-US" dirty="0"/>
              <a:t>Default HTML</a:t>
            </a:r>
            <a:r>
              <a:rPr lang="bg-BG" dirty="0"/>
              <a:t> </a:t>
            </a:r>
            <a:r>
              <a:rPr lang="en-US" dirty="0"/>
              <a:t>support in Firefox, Chrome</a:t>
            </a:r>
            <a:r>
              <a:rPr lang="bg-BG" dirty="0"/>
              <a:t> </a:t>
            </a:r>
            <a:r>
              <a:rPr lang="en-US" dirty="0"/>
              <a:t>and Opera</a:t>
            </a:r>
            <a:endParaRPr lang="bg-BG" dirty="0"/>
          </a:p>
          <a:p>
            <a:pPr lvl="1"/>
            <a:r>
              <a:rPr lang="en-US" dirty="0"/>
              <a:t>In some browsers the date element is shown as a text </a:t>
            </a:r>
            <a:r>
              <a:rPr lang="en-US" dirty="0" smtClean="0"/>
              <a:t>box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6661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Using element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</a:t>
            </a:r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</a:t>
            </a:r>
            <a:r>
              <a:rPr lang="en-US" dirty="0" smtClean="0"/>
              <a:t>set to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date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second input element is only for showing the selected date</a:t>
            </a:r>
            <a:r>
              <a:rPr lang="bg-BG" dirty="0" smtClean="0"/>
              <a:t>, </a:t>
            </a:r>
            <a:r>
              <a:rPr lang="en-US" dirty="0" smtClean="0"/>
              <a:t>thus it is defined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Selected date is shown in the second date box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217652"/>
            <a:ext cx="7223681" cy="7315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/>
              <a:t>dat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document.getElementById</a:t>
            </a:r>
            <a:r>
              <a:rPr lang="en-US" dirty="0"/>
              <a:t>('tad').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</a:t>
            </a:r>
            <a:r>
              <a:rPr lang="en-US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840242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 smtClean="0"/>
              <a:t>h3&gt;</a:t>
            </a:r>
            <a:r>
              <a:rPr lang="en-GB" dirty="0"/>
              <a:t>Select a date</a:t>
            </a:r>
            <a:r>
              <a:rPr lang="bg-BG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type="date" </a:t>
            </a:r>
            <a:r>
              <a:rPr lang="en-US" dirty="0"/>
              <a:t>id="</a:t>
            </a:r>
            <a:r>
              <a:rPr lang="en-US" dirty="0" err="1"/>
              <a:t>dat</a:t>
            </a:r>
            <a:r>
              <a:rPr lang="en-US" dirty="0"/>
              <a:t>" </a:t>
            </a:r>
            <a:r>
              <a:rPr lang="en-US" dirty="0" err="1"/>
              <a:t>onchange</a:t>
            </a:r>
            <a:r>
              <a:rPr lang="en-US" dirty="0"/>
              <a:t>="</a:t>
            </a:r>
            <a:r>
              <a:rPr lang="en-US" dirty="0" err="1"/>
              <a:t>doIt</a:t>
            </a:r>
            <a:r>
              <a:rPr lang="en-US" dirty="0"/>
              <a:t>()"&gt;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 smtClean="0"/>
              <a:t>h3&gt;</a:t>
            </a:r>
            <a:r>
              <a:rPr lang="en-GB" dirty="0"/>
              <a:t>Selected date</a:t>
            </a:r>
            <a:r>
              <a:rPr lang="bg-BG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type="date" id="tad"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82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93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with typing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Needing numerical data</a:t>
            </a:r>
          </a:p>
          <a:p>
            <a:pPr lvl="1"/>
            <a:r>
              <a:rPr lang="en-US" dirty="0" smtClean="0"/>
              <a:t>Typing them in text boxes</a:t>
            </a:r>
          </a:p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Creating circles one by one</a:t>
            </a:r>
          </a:p>
          <a:p>
            <a:pPr lvl="1"/>
            <a:r>
              <a:rPr lang="en-US" dirty="0" smtClean="0"/>
              <a:t>Entering coordinates of center and radius</a:t>
            </a:r>
          </a:p>
          <a:p>
            <a:pPr lvl="1"/>
            <a:r>
              <a:rPr lang="en-US" dirty="0" smtClean="0"/>
              <a:t>Clicking on a button to create a circle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 range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Interactive selection of a number in a range</a:t>
            </a:r>
          </a:p>
          <a:p>
            <a:pPr lvl="1"/>
            <a:r>
              <a:rPr lang="en-US" dirty="0" smtClean="0"/>
              <a:t>The number is not typed, but picked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The traditional HTML</a:t>
            </a:r>
            <a:r>
              <a:rPr lang="bg-BG" dirty="0" smtClean="0"/>
              <a:t> </a:t>
            </a:r>
            <a:r>
              <a:rPr lang="en-US" dirty="0" smtClean="0"/>
              <a:t>way</a:t>
            </a:r>
            <a:endParaRPr lang="bg-BG" dirty="0" smtClean="0"/>
          </a:p>
          <a:p>
            <a:pPr lvl="1"/>
            <a:r>
              <a:rPr lang="en-US" dirty="0" smtClean="0"/>
              <a:t>Different appearance in different browsers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3112367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Using element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</a:t>
            </a:r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</a:t>
            </a:r>
            <a:r>
              <a:rPr lang="en-US" dirty="0" smtClean="0"/>
              <a:t>set to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bg-BG" dirty="0" smtClean="0"/>
              <a:t> </a:t>
            </a:r>
            <a:r>
              <a:rPr lang="en-US" dirty="0" smtClean="0"/>
              <a:t>defines the minimal accepted value</a:t>
            </a:r>
            <a:endParaRPr lang="bg-BG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bg-BG" dirty="0" smtClean="0"/>
              <a:t> </a:t>
            </a:r>
            <a:r>
              <a:rPr lang="en-US" dirty="0" smtClean="0"/>
              <a:t>defines the maximal accepted value</a:t>
            </a:r>
            <a:endParaRPr lang="bg-BG" dirty="0" smtClean="0"/>
          </a:p>
          <a:p>
            <a:pPr lvl="1"/>
            <a:r>
              <a:rPr lang="en-US" dirty="0" smtClean="0"/>
              <a:t>Attribute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</a:t>
            </a:r>
            <a:r>
              <a:rPr lang="en-US" dirty="0" smtClean="0"/>
              <a:t>contains the initial (and later on – the current) value of the element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302894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Horizontal</a:t>
            </a:r>
            <a:r>
              <a:rPr lang="bg-BG" dirty="0" smtClean="0"/>
              <a:t>: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type="range" </a:t>
            </a:r>
            <a:r>
              <a:rPr lang="en-US" dirty="0"/>
              <a:t>id="</a:t>
            </a:r>
            <a:r>
              <a:rPr lang="en-US" dirty="0" err="1" smtClean="0"/>
              <a:t>hor</a:t>
            </a:r>
            <a:r>
              <a:rPr lang="bg-BG" dirty="0" smtClean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/>
              <a:t>="-120"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/>
              <a:t>="</a:t>
            </a:r>
            <a:r>
              <a:rPr lang="en-US" dirty="0" smtClean="0"/>
              <a:t>120"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				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Vertical</a:t>
            </a:r>
            <a:r>
              <a:rPr lang="bg-BG" dirty="0" smtClean="0"/>
              <a:t>: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 smtClean="0"/>
              <a:t>ver</a:t>
            </a:r>
            <a:r>
              <a:rPr lang="bg-BG" dirty="0" smtClean="0"/>
              <a:t>" </a:t>
            </a:r>
            <a:r>
              <a:rPr lang="en-US" dirty="0" smtClean="0"/>
              <a:t>min</a:t>
            </a:r>
            <a:r>
              <a:rPr lang="en-US" dirty="0"/>
              <a:t>="-80" max="</a:t>
            </a:r>
            <a:r>
              <a:rPr lang="en-US" dirty="0" smtClean="0"/>
              <a:t>80"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					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075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2968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Modification</a:t>
            </a:r>
            <a:endParaRPr lang="bg-BG" dirty="0" smtClean="0"/>
          </a:p>
          <a:p>
            <a:pPr lvl="1"/>
            <a:r>
              <a:rPr lang="en-US" dirty="0" smtClean="0"/>
              <a:t>Accepted values are at a step</a:t>
            </a:r>
            <a:endParaRPr lang="bg-BG" dirty="0" smtClean="0"/>
          </a:p>
          <a:p>
            <a:pPr lvl="2"/>
            <a:r>
              <a:rPr lang="en-US" dirty="0" smtClean="0"/>
              <a:t>Horizontal step</a:t>
            </a:r>
            <a:r>
              <a:rPr lang="bg-BG" dirty="0" smtClean="0"/>
              <a:t> </a:t>
            </a:r>
            <a:r>
              <a:rPr lang="en-US" dirty="0" smtClean="0"/>
              <a:t>is </a:t>
            </a:r>
            <a:r>
              <a:rPr lang="bg-BG" dirty="0" smtClean="0"/>
              <a:t>30</a:t>
            </a:r>
            <a:r>
              <a:rPr lang="en-US" dirty="0" smtClean="0"/>
              <a:t>, i.e. values</a:t>
            </a:r>
            <a:r>
              <a:rPr lang="bg-BG" dirty="0" smtClean="0"/>
              <a:t> </a:t>
            </a:r>
            <a:r>
              <a:rPr lang="en-US" dirty="0" smtClean="0"/>
              <a:t>are -120</a:t>
            </a:r>
            <a:r>
              <a:rPr lang="en-US" dirty="0" smtClean="0"/>
              <a:t>, -90, -60, -30, 0, 30, 60, 90, 120</a:t>
            </a:r>
          </a:p>
          <a:p>
            <a:pPr lvl="2"/>
            <a:r>
              <a:rPr lang="en-US" dirty="0" smtClean="0"/>
              <a:t>Vertical step is </a:t>
            </a:r>
            <a:r>
              <a:rPr lang="bg-BG" dirty="0" smtClean="0"/>
              <a:t>20</a:t>
            </a:r>
            <a:r>
              <a:rPr lang="en-US" dirty="0" smtClean="0"/>
              <a:t>, i.e. values are</a:t>
            </a:r>
            <a:r>
              <a:rPr lang="bg-BG" dirty="0" smtClean="0"/>
              <a:t> </a:t>
            </a:r>
            <a:r>
              <a:rPr lang="en-US" dirty="0" smtClean="0"/>
              <a:t>-80, -60, -40, -20, 0, 20, 40, 60, 80</a:t>
            </a:r>
            <a:endParaRPr lang="bg-BG" dirty="0" smtClean="0"/>
          </a:p>
          <a:p>
            <a:pPr lvl="1"/>
            <a:r>
              <a:rPr lang="en-US" dirty="0" smtClean="0"/>
              <a:t>Using attribute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937507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Horizontal</a:t>
            </a:r>
            <a:r>
              <a:rPr lang="bg-BG" dirty="0" smtClean="0"/>
              <a:t>: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/>
              <a:t>hor</a:t>
            </a:r>
            <a:r>
              <a:rPr lang="bg-BG" dirty="0"/>
              <a:t>" </a:t>
            </a:r>
            <a:r>
              <a:rPr lang="en-US" dirty="0"/>
              <a:t>min="-120" max="120"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		  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en-US" dirty="0"/>
              <a:t>="30" value="0"&gt;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Vertical</a:t>
            </a:r>
            <a:r>
              <a:rPr lang="bg-BG" dirty="0" smtClean="0"/>
              <a:t>: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 smtClean="0"/>
              <a:t>ver</a:t>
            </a:r>
            <a:r>
              <a:rPr lang="bg-BG" dirty="0" smtClean="0"/>
              <a:t>" </a:t>
            </a:r>
            <a:r>
              <a:rPr lang="en-US" dirty="0" smtClean="0"/>
              <a:t>min</a:t>
            </a:r>
            <a:r>
              <a:rPr lang="en-US" dirty="0"/>
              <a:t>="-80" max="</a:t>
            </a:r>
            <a:r>
              <a:rPr lang="en-US" dirty="0" smtClean="0"/>
              <a:t>80"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				    step</a:t>
            </a:r>
            <a:r>
              <a:rPr lang="en-US" dirty="0"/>
              <a:t>="</a:t>
            </a:r>
            <a:r>
              <a:rPr lang="en-US" dirty="0" smtClean="0"/>
              <a:t>20" 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478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2538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User interface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Entering data</a:t>
            </a:r>
            <a:endParaRPr lang="bg-BG" dirty="0" smtClean="0"/>
          </a:p>
          <a:p>
            <a:pPr lvl="1"/>
            <a:r>
              <a:rPr lang="en-US" dirty="0" smtClean="0"/>
              <a:t>Explicitly typing data</a:t>
            </a:r>
            <a:endParaRPr lang="bg-BG" dirty="0" smtClean="0"/>
          </a:p>
          <a:p>
            <a:pPr lvl="1"/>
            <a:r>
              <a:rPr lang="en-US" dirty="0" smtClean="0"/>
              <a:t>Using interactive elements</a:t>
            </a:r>
            <a:endParaRPr lang="bg-BG" dirty="0" smtClean="0"/>
          </a:p>
          <a:p>
            <a:r>
              <a:rPr lang="en-US" dirty="0" smtClean="0"/>
              <a:t>Common attributes</a:t>
            </a:r>
            <a:endParaRPr lang="bg-BG" dirty="0" smtClean="0"/>
          </a:p>
          <a:p>
            <a:pPr lvl="1"/>
            <a:r>
              <a:rPr lang="en-US" dirty="0" smtClean="0"/>
              <a:t>Initial value is in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Current value is also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Deactivation is done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Checkboxes</a:t>
            </a:r>
            <a:endParaRPr lang="bg-BG" dirty="0"/>
          </a:p>
          <a:p>
            <a:pPr lvl="1"/>
            <a:r>
              <a:rPr lang="en-US" dirty="0" smtClean="0"/>
              <a:t>Independent </a:t>
            </a:r>
            <a:r>
              <a:rPr lang="en-US" dirty="0" err="1" smtClean="0"/>
              <a:t>boolean</a:t>
            </a:r>
            <a:r>
              <a:rPr lang="en-US" dirty="0" smtClean="0"/>
              <a:t> selection</a:t>
            </a:r>
            <a:r>
              <a:rPr lang="bg-BG" dirty="0" smtClean="0"/>
              <a:t> (</a:t>
            </a:r>
            <a:r>
              <a:rPr lang="en-US" dirty="0" smtClean="0"/>
              <a:t>i.e. selected or not selected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Defined with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type="checkbox"…&gt;</a:t>
            </a:r>
          </a:p>
          <a:p>
            <a:pPr lvl="1"/>
            <a:r>
              <a:rPr lang="en-US" dirty="0" smtClean="0"/>
              <a:t>Property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 smtClean="0"/>
              <a:t> determines whether the element is marked</a:t>
            </a:r>
            <a:endParaRPr lang="bg-BG" dirty="0" smtClean="0"/>
          </a:p>
          <a:p>
            <a:pPr lvl="1"/>
            <a:r>
              <a:rPr lang="en-US" dirty="0" smtClean="0"/>
              <a:t>Tag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&lt;label&gt; </a:t>
            </a:r>
            <a:r>
              <a:rPr lang="en-US" dirty="0" smtClean="0"/>
              <a:t>groups the element with its label</a:t>
            </a:r>
            <a:endParaRPr lang="bg-BG" dirty="0"/>
          </a:p>
          <a:p>
            <a:r>
              <a:rPr lang="en-US" dirty="0" smtClean="0"/>
              <a:t>Radio buttons</a:t>
            </a:r>
            <a:endParaRPr lang="bg-BG" dirty="0"/>
          </a:p>
          <a:p>
            <a:pPr lvl="1"/>
            <a:r>
              <a:rPr lang="en-US" dirty="0" smtClean="0"/>
              <a:t>Selection of only one option from several possible</a:t>
            </a:r>
          </a:p>
          <a:p>
            <a:pPr lvl="1"/>
            <a:r>
              <a:rPr lang="en-US" dirty="0"/>
              <a:t>Defined with</a:t>
            </a:r>
            <a:r>
              <a:rPr lang="bg-BG" dirty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type="radio" name="..." …&gt;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 </a:t>
            </a:r>
            <a:r>
              <a:rPr lang="en-US" dirty="0" smtClean="0"/>
              <a:t>must be the same for all buttons in a group</a:t>
            </a:r>
            <a:endParaRPr lang="en-US" dirty="0"/>
          </a:p>
          <a:p>
            <a:pPr lvl="1"/>
            <a:r>
              <a:rPr lang="en-US" dirty="0"/>
              <a:t>Property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/>
              <a:t> determines whether the element is marked</a:t>
            </a:r>
            <a:endParaRPr lang="bg-BG" dirty="0"/>
          </a:p>
          <a:p>
            <a:pPr lvl="1"/>
            <a:r>
              <a:rPr lang="en-US" dirty="0"/>
              <a:t>Tag</a:t>
            </a:r>
            <a:r>
              <a:rPr lang="bg-BG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&lt;label&gt; </a:t>
            </a:r>
            <a:r>
              <a:rPr lang="en-US" dirty="0"/>
              <a:t>groups the element with its label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001332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Passwords</a:t>
            </a:r>
            <a:endParaRPr lang="bg-BG" dirty="0"/>
          </a:p>
          <a:p>
            <a:pPr lvl="1"/>
            <a:r>
              <a:rPr lang="en-US" dirty="0" smtClean="0"/>
              <a:t>Entering hidden text</a:t>
            </a:r>
            <a:endParaRPr lang="bg-BG" dirty="0" smtClean="0"/>
          </a:p>
          <a:p>
            <a:pPr lvl="1"/>
            <a:r>
              <a:rPr lang="en-US" dirty="0"/>
              <a:t>Defined with</a:t>
            </a:r>
            <a:r>
              <a:rPr lang="bg-BG" dirty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type="password"…&gt;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Цветове</a:t>
            </a:r>
            <a:endParaRPr lang="bg-BG" dirty="0"/>
          </a:p>
          <a:p>
            <a:pPr lvl="1"/>
            <a:r>
              <a:rPr lang="en-US" dirty="0" smtClean="0"/>
              <a:t>Interactive selection of </a:t>
            </a:r>
            <a:r>
              <a:rPr lang="en-US" dirty="0" err="1" smtClean="0"/>
              <a:t>colour</a:t>
            </a:r>
            <a:endParaRPr lang="bg-BG" dirty="0"/>
          </a:p>
          <a:p>
            <a:pPr lvl="1"/>
            <a:r>
              <a:rPr lang="en-US" dirty="0"/>
              <a:t>Defined with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type="color"…&gt;</a:t>
            </a:r>
          </a:p>
          <a:p>
            <a:pPr lvl="1"/>
            <a:r>
              <a:rPr lang="en-US" dirty="0" err="1" smtClean="0"/>
              <a:t>Colour</a:t>
            </a:r>
            <a:r>
              <a:rPr lang="en-US" dirty="0" smtClean="0"/>
              <a:t> is hexadecimal and formatted at #</a:t>
            </a:r>
            <a:r>
              <a:rPr lang="en-US" dirty="0" err="1" smtClean="0"/>
              <a:t>rrggbb</a:t>
            </a:r>
            <a:endParaRPr lang="en-US" dirty="0" smtClean="0"/>
          </a:p>
          <a:p>
            <a:pPr lvl="1"/>
            <a:r>
              <a:rPr lang="en-US" dirty="0" err="1" smtClean="0"/>
              <a:t>Colour</a:t>
            </a:r>
            <a:r>
              <a:rPr lang="en-US" dirty="0" smtClean="0"/>
              <a:t> component could be extracted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substring</a:t>
            </a:r>
            <a:r>
              <a:rPr lang="bg-BG" dirty="0" smtClean="0"/>
              <a:t> </a:t>
            </a:r>
            <a:r>
              <a:rPr lang="en-US" dirty="0" smtClean="0"/>
              <a:t>and converted to a number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(...,16)</a:t>
            </a:r>
          </a:p>
          <a:p>
            <a:pPr lvl="1"/>
            <a:r>
              <a:rPr lang="en-US" dirty="0" smtClean="0"/>
              <a:t>Browser, that do not support this element show text box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29594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Дати</a:t>
            </a:r>
            <a:endParaRPr lang="bg-BG" dirty="0"/>
          </a:p>
          <a:p>
            <a:pPr lvl="1"/>
            <a:r>
              <a:rPr lang="en-US" dirty="0" smtClean="0"/>
              <a:t>Interactive selection of a date from a calendar</a:t>
            </a:r>
            <a:endParaRPr lang="bg-BG" dirty="0"/>
          </a:p>
          <a:p>
            <a:pPr lvl="1"/>
            <a:r>
              <a:rPr lang="en-US" dirty="0"/>
              <a:t>Defined with</a:t>
            </a:r>
            <a:r>
              <a:rPr lang="bg-BG" dirty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type="date"…&gt;</a:t>
            </a:r>
          </a:p>
          <a:p>
            <a:pPr lvl="1"/>
            <a:r>
              <a:rPr lang="en-US" dirty="0" smtClean="0"/>
              <a:t>The value is in text format</a:t>
            </a:r>
          </a:p>
          <a:p>
            <a:pPr lvl="1"/>
            <a:r>
              <a:rPr lang="en-US" dirty="0" smtClean="0"/>
              <a:t>Browser</a:t>
            </a:r>
            <a:r>
              <a:rPr lang="en-US" dirty="0"/>
              <a:t>, that do not support this element show text box</a:t>
            </a:r>
          </a:p>
          <a:p>
            <a:r>
              <a:rPr lang="en-US" dirty="0" smtClean="0"/>
              <a:t>Ranges</a:t>
            </a:r>
            <a:endParaRPr lang="bg-BG" dirty="0" smtClean="0"/>
          </a:p>
          <a:p>
            <a:pPr lvl="1"/>
            <a:r>
              <a:rPr lang="en-US" dirty="0" smtClean="0"/>
              <a:t>Interactive selection of a number in a range</a:t>
            </a:r>
            <a:endParaRPr lang="bg-BG" dirty="0"/>
          </a:p>
          <a:p>
            <a:pPr lvl="1"/>
            <a:r>
              <a:rPr lang="en-US" dirty="0"/>
              <a:t>Defined with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type="range"…&gt;</a:t>
            </a:r>
          </a:p>
          <a:p>
            <a:pPr lvl="1"/>
            <a:r>
              <a:rPr lang="en-US" dirty="0" smtClean="0"/>
              <a:t>Minimal value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maximal value in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incremental step in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and current </a:t>
            </a:r>
            <a:r>
              <a:rPr lang="en-US" dirty="0" smtClean="0"/>
              <a:t>value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567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Styles</a:t>
            </a:r>
            <a:endParaRPr lang="bg-BG" dirty="0" smtClean="0"/>
          </a:p>
          <a:p>
            <a:pPr lvl="1"/>
            <a:r>
              <a:rPr lang="en-US" dirty="0" smtClean="0"/>
              <a:t>Input elements are in a block</a:t>
            </a:r>
            <a:endParaRPr lang="bg-BG" dirty="0" smtClean="0"/>
          </a:p>
          <a:p>
            <a:pPr lvl="1"/>
            <a:r>
              <a:rPr lang="en-US" dirty="0" smtClean="0"/>
              <a:t>Its class is “panel” and is at the top left corner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panel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/>
              <a:t>: absolute;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en-US" dirty="0"/>
              <a:t>: 10px;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</a:t>
            </a:r>
            <a:r>
              <a:rPr lang="en-US" dirty="0"/>
              <a:t>: 10px;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width: 100px;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border: solid 1px black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padding: 0 0.25em 0.5em 0.25em;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text-align: center;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background-color: </a:t>
            </a:r>
            <a:r>
              <a:rPr lang="en-US" dirty="0" err="1"/>
              <a:t>DarkSeaGreen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bg-BG" dirty="0" smtClean="0"/>
          </a:p>
          <a:p>
            <a:pPr lvl="1"/>
            <a:r>
              <a:rPr lang="en-US" dirty="0" smtClean="0"/>
              <a:t>Two coordinates and a radius for each circle</a:t>
            </a:r>
            <a:endParaRPr lang="bg-BG" dirty="0" smtClean="0"/>
          </a:p>
          <a:p>
            <a:pPr lvl="1"/>
            <a:r>
              <a:rPr lang="en-US" dirty="0" smtClean="0"/>
              <a:t>Three text boxes with distinct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Variables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smtClean="0"/>
              <a:t> are references to the boxes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943334"/>
            <a:ext cx="7223681" cy="100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');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7" y="2297433"/>
            <a:ext cx="7223681" cy="1554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div class="panel"&gt;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&lt;div&gt;X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&lt;div&gt;Y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&lt;div&gt;R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&lt;/</a:t>
            </a:r>
            <a:r>
              <a:rPr lang="en-US" dirty="0"/>
              <a:t>div&gt;</a:t>
            </a:r>
          </a:p>
        </p:txBody>
      </p:sp>
    </p:spTree>
    <p:extLst>
      <p:ext uri="{BB962C8B-B14F-4D97-AF65-F5344CB8AC3E}">
        <p14:creationId xmlns:p14="http://schemas.microsoft.com/office/powerpoint/2010/main" val="2274751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Creating circles</a:t>
            </a:r>
            <a:endParaRPr lang="bg-BG" dirty="0" smtClean="0"/>
          </a:p>
          <a:p>
            <a:pPr lvl="1"/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 </a:t>
            </a:r>
            <a:r>
              <a:rPr lang="en-US" dirty="0" smtClean="0"/>
              <a:t>to extract values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Clearing the text boxes after circle creation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565922"/>
            <a:ext cx="7223681" cy="3383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z = -100;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create()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elemX.value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elemY.value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r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elemR.value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circle([</a:t>
            </a:r>
            <a:r>
              <a:rPr lang="en-US" dirty="0" err="1"/>
              <a:t>x,y,z</a:t>
            </a:r>
            <a:r>
              <a:rPr lang="en-US" dirty="0"/>
              <a:t>++],r).custom</a:t>
            </a:r>
            <a:r>
              <a:rPr lang="en-US" dirty="0" smtClean="0"/>
              <a:t>({</a:t>
            </a:r>
            <a:r>
              <a:rPr lang="bg-BG" dirty="0" smtClean="0"/>
              <a:t>...</a:t>
            </a:r>
            <a:r>
              <a:rPr lang="en-US" dirty="0" smtClean="0"/>
              <a:t>});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elemY.value</a:t>
            </a:r>
            <a:r>
              <a:rPr lang="en-US" dirty="0"/>
              <a:t> 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elemR.value</a:t>
            </a:r>
            <a:r>
              <a:rPr lang="en-US" dirty="0"/>
              <a:t> 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9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new button</a:t>
            </a:r>
            <a:endParaRPr lang="bg-BG" dirty="0" smtClean="0"/>
          </a:p>
          <a:p>
            <a:pPr lvl="1"/>
            <a:r>
              <a:rPr lang="en-US" dirty="0" smtClean="0"/>
              <a:t>Fills the text boxes with random values</a:t>
            </a:r>
          </a:p>
          <a:p>
            <a:pPr lvl="1"/>
            <a:r>
              <a:rPr lang="en-US" dirty="0" smtClean="0"/>
              <a:t>Hardcoding the range for each randomness</a:t>
            </a:r>
          </a:p>
          <a:p>
            <a:pPr lvl="1"/>
            <a:r>
              <a:rPr lang="en-US" dirty="0" smtClean="0"/>
              <a:t>Rounding is only for aesthetical reasons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randomData</a:t>
            </a:r>
            <a:r>
              <a:rPr lang="en-US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elemX.value</a:t>
            </a:r>
            <a:r>
              <a:rPr lang="en-US" dirty="0"/>
              <a:t> 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random(-300,300)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elemY.value</a:t>
            </a:r>
            <a:r>
              <a:rPr lang="en-US" dirty="0"/>
              <a:t> = </a:t>
            </a:r>
            <a:r>
              <a:rPr lang="en-US" dirty="0" err="1"/>
              <a:t>Math.round</a:t>
            </a:r>
            <a:r>
              <a:rPr lang="en-US" dirty="0"/>
              <a:t>(random(-150,150));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elemR.value</a:t>
            </a:r>
            <a:r>
              <a:rPr lang="en-US" dirty="0"/>
              <a:t> = </a:t>
            </a:r>
            <a:r>
              <a:rPr lang="en-US" dirty="0" err="1"/>
              <a:t>Math.round</a:t>
            </a:r>
            <a:r>
              <a:rPr lang="en-US" dirty="0"/>
              <a:t>(random(10,80));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78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28783</TotalTime>
  <Words>1754</Words>
  <Application>Microsoft Office PowerPoint</Application>
  <PresentationFormat>On-screen Show (16:9)</PresentationFormat>
  <Paragraphs>374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User interface</vt:lpstr>
      <vt:lpstr>Entering data</vt:lpstr>
      <vt:lpstr>Entering data</vt:lpstr>
      <vt:lpstr>Entering with typing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functionality</vt:lpstr>
      <vt:lpstr>PowerPoint Presentation</vt:lpstr>
      <vt:lpstr>PowerPoint Presentation</vt:lpstr>
      <vt:lpstr>PowerPoint Presentation</vt:lpstr>
      <vt:lpstr>PowerPoint Presentation</vt:lpstr>
      <vt:lpstr>Another addition</vt:lpstr>
      <vt:lpstr>PowerPoint Presentation</vt:lpstr>
      <vt:lpstr>PowerPoint Presentation</vt:lpstr>
      <vt:lpstr>PowerPoint Presentation</vt:lpstr>
      <vt:lpstr>Interactive controls</vt:lpstr>
      <vt:lpstr>Interactive controls</vt:lpstr>
      <vt:lpstr>Checkboxes and radio buttons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Passwords</vt:lpstr>
      <vt:lpstr>PowerPoint Presentation</vt:lpstr>
      <vt:lpstr>PowerPoint Presentation</vt:lpstr>
      <vt:lpstr>Selecting a colour</vt:lpstr>
      <vt:lpstr>PowerPoint Presentation</vt:lpstr>
      <vt:lpstr>PowerPoint Presentation</vt:lpstr>
      <vt:lpstr>PowerPoint Presentation</vt:lpstr>
      <vt:lpstr>Selecting a date</vt:lpstr>
      <vt:lpstr>PowerPoint Presentation</vt:lpstr>
      <vt:lpstr>PowerPoint Presentation</vt:lpstr>
      <vt:lpstr>Selecting  range</vt:lpstr>
      <vt:lpstr>PowerPoint Presentation</vt:lpstr>
      <vt:lpstr>PowerPoint Presentation</vt:lpstr>
      <vt:lpstr>PowerPoint Presentation</vt:lpstr>
      <vt:lpstr>PowerPoint Presentation</vt:lpstr>
      <vt:lpstr>Summary</vt:lpstr>
      <vt:lpstr>User interface</vt:lpstr>
      <vt:lpstr>PowerPoint Presentation</vt:lpstr>
      <vt:lpstr>PowerPoint Presentation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SUICA-19</dc:title>
  <dc:creator>Pavel Boytchev</dc:creator>
  <cp:lastModifiedBy>Anon</cp:lastModifiedBy>
  <cp:revision>809</cp:revision>
  <dcterms:created xsi:type="dcterms:W3CDTF">2015-02-10T15:00:35Z</dcterms:created>
  <dcterms:modified xsi:type="dcterms:W3CDTF">2020-04-10T19:45:36Z</dcterms:modified>
</cp:coreProperties>
</file>