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40"/>
  </p:notesMasterIdLst>
  <p:sldIdLst>
    <p:sldId id="256" r:id="rId2"/>
    <p:sldId id="258" r:id="rId3"/>
    <p:sldId id="259" r:id="rId4"/>
    <p:sldId id="263" r:id="rId5"/>
    <p:sldId id="261" r:id="rId6"/>
    <p:sldId id="264" r:id="rId7"/>
    <p:sldId id="265" r:id="rId8"/>
    <p:sldId id="267" r:id="rId9"/>
    <p:sldId id="304" r:id="rId10"/>
    <p:sldId id="270" r:id="rId11"/>
    <p:sldId id="271" r:id="rId12"/>
    <p:sldId id="273" r:id="rId13"/>
    <p:sldId id="276" r:id="rId14"/>
    <p:sldId id="277" r:id="rId15"/>
    <p:sldId id="278" r:id="rId16"/>
    <p:sldId id="279" r:id="rId17"/>
    <p:sldId id="280" r:id="rId18"/>
    <p:sldId id="283" r:id="rId19"/>
    <p:sldId id="284" r:id="rId20"/>
    <p:sldId id="296" r:id="rId21"/>
    <p:sldId id="288" r:id="rId22"/>
    <p:sldId id="285" r:id="rId23"/>
    <p:sldId id="286" r:id="rId24"/>
    <p:sldId id="298" r:id="rId25"/>
    <p:sldId id="297" r:id="rId26"/>
    <p:sldId id="287" r:id="rId27"/>
    <p:sldId id="281" r:id="rId28"/>
    <p:sldId id="292" r:id="rId29"/>
    <p:sldId id="290" r:id="rId30"/>
    <p:sldId id="291" r:id="rId31"/>
    <p:sldId id="294" r:id="rId32"/>
    <p:sldId id="299" r:id="rId33"/>
    <p:sldId id="300" r:id="rId34"/>
    <p:sldId id="301" r:id="rId35"/>
    <p:sldId id="302" r:id="rId36"/>
    <p:sldId id="303" r:id="rId37"/>
    <p:sldId id="295" r:id="rId38"/>
    <p:sldId id="293" r:id="rId39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71479" autoAdjust="0"/>
  </p:normalViewPr>
  <p:slideViewPr>
    <p:cSldViewPr>
      <p:cViewPr varScale="1">
        <p:scale>
          <a:sx n="80" d="100"/>
          <a:sy n="80" d="100"/>
        </p:scale>
        <p:origin x="-187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F431F8-9A43-41DC-BF17-548A084DFB88}" type="datetimeFigureOut">
              <a:rPr lang="en-US" smtClean="0"/>
              <a:t>4/4/2011</a:t>
            </a:fld>
            <a:endParaRPr lang="en-US"/>
          </a:p>
        </p:txBody>
      </p:sp>
      <p:sp>
        <p:nvSpPr>
          <p:cNvPr id="4" name="Контейнер за изображение на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E08F66-A895-41AA-94F5-0220FDDCA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716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StatesDemo1</a:t>
            </a: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7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StatesDemo4</a:t>
            </a:r>
            <a:endParaRPr lang="en-US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7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7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7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7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7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7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7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7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sz="1200" b="1" dirty="0" smtClean="0">
                <a:solidFill>
                  <a:schemeClr val="tx1"/>
                </a:solidFill>
              </a:rPr>
              <a:t>Demo</a:t>
            </a:r>
            <a:r>
              <a:rPr lang="en-US" sz="1200" dirty="0" smtClean="0">
                <a:solidFill>
                  <a:schemeClr val="tx1"/>
                </a:solidFill>
              </a:rPr>
              <a:t> effects:</a:t>
            </a:r>
            <a:br>
              <a:rPr lang="en-US" sz="1200" dirty="0" smtClean="0">
                <a:solidFill>
                  <a:schemeClr val="tx1"/>
                </a:solidFill>
              </a:rPr>
            </a:br>
            <a:r>
              <a:rPr lang="en-US" sz="1200" dirty="0" smtClean="0">
                <a:solidFill>
                  <a:schemeClr val="tx1"/>
                </a:solidFill>
              </a:rPr>
              <a:t>- Rotate,</a:t>
            </a:r>
            <a:r>
              <a:rPr lang="en-US" sz="1200" baseline="0" dirty="0" smtClean="0">
                <a:solidFill>
                  <a:schemeClr val="tx1"/>
                </a:solidFill>
              </a:rPr>
              <a:t> Fade</a:t>
            </a:r>
          </a:p>
          <a:p>
            <a:pPr algn="l"/>
            <a:r>
              <a:rPr lang="en-US" sz="1200" dirty="0" smtClean="0">
                <a:solidFill>
                  <a:schemeClr val="tx1"/>
                </a:solidFill>
              </a:rPr>
              <a:t>- AS </a:t>
            </a:r>
            <a:r>
              <a:rPr lang="en-US" sz="1200" dirty="0" err="1" smtClean="0">
                <a:solidFill>
                  <a:schemeClr val="tx1"/>
                </a:solidFill>
              </a:rPr>
              <a:t>equilavent</a:t>
            </a:r>
            <a:endParaRPr lang="en-US" sz="1200" dirty="0" smtClean="0">
              <a:solidFill>
                <a:schemeClr val="tx1"/>
              </a:solidFill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Transitions to trigger </a:t>
            </a:r>
            <a:r>
              <a:rPr lang="en-US" sz="1200" dirty="0" smtClean="0">
                <a:solidFill>
                  <a:schemeClr val="tx1"/>
                </a:solidFill>
              </a:rPr>
              <a:t>effects (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Transitions for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TitleWindows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effects)</a:t>
            </a:r>
            <a:endParaRPr lang="en-US" sz="1200" dirty="0" smtClean="0">
              <a:solidFill>
                <a:schemeClr val="tx1"/>
              </a:solidFill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 smtClean="0">
                <a:solidFill>
                  <a:schemeClr val="tx1"/>
                </a:solidFill>
              </a:rPr>
              <a:t/>
            </a:r>
            <a:br>
              <a:rPr lang="en-US" sz="1600" b="1" dirty="0" smtClean="0">
                <a:solidFill>
                  <a:schemeClr val="tx1"/>
                </a:solidFill>
              </a:rPr>
            </a:br>
            <a:endParaRPr lang="en-US" sz="1600" b="1" dirty="0" smtClean="0">
              <a:solidFill>
                <a:schemeClr val="tx1"/>
              </a:solidFill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7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7445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aseline="0" dirty="0" smtClean="0">
                <a:solidFill>
                  <a:schemeClr val="tx1"/>
                </a:solidFill>
              </a:rPr>
              <a:t>- Move effect on </a:t>
            </a:r>
            <a:r>
              <a:rPr lang="en-US" sz="1200" baseline="0" dirty="0" err="1" smtClean="0">
                <a:solidFill>
                  <a:schemeClr val="tx1"/>
                </a:solidFill>
              </a:rPr>
              <a:t>creartion</a:t>
            </a:r>
            <a:r>
              <a:rPr lang="en-US" sz="1200" baseline="0" dirty="0" smtClean="0">
                <a:solidFill>
                  <a:schemeClr val="tx1"/>
                </a:solidFill>
              </a:rPr>
              <a:t> complete for many targets =&gt; Factory?</a:t>
            </a:r>
            <a:endParaRPr lang="en-US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7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7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 smtClean="0">
                <a:solidFill>
                  <a:schemeClr val="tx1"/>
                </a:solidFill>
              </a:rPr>
              <a:t/>
            </a:r>
            <a:br>
              <a:rPr lang="en-US" sz="1600" b="1" dirty="0" smtClean="0">
                <a:solidFill>
                  <a:schemeClr val="tx1"/>
                </a:solidFill>
              </a:rPr>
            </a:br>
            <a:r>
              <a:rPr lang="en-US" sz="1600" b="1" dirty="0" smtClean="0">
                <a:solidFill>
                  <a:schemeClr val="tx1"/>
                </a:solidFill>
              </a:rPr>
              <a:t>-</a:t>
            </a:r>
            <a:r>
              <a:rPr lang="bg-BG" sz="1600" b="1" dirty="0" smtClean="0">
                <a:solidFill>
                  <a:schemeClr val="tx1"/>
                </a:solidFill>
              </a:rPr>
              <a:t> </a:t>
            </a:r>
            <a:r>
              <a:rPr lang="bg-BG" sz="1600" b="0" dirty="0" smtClean="0">
                <a:solidFill>
                  <a:schemeClr val="tx1"/>
                </a:solidFill>
              </a:rPr>
              <a:t>композиране</a:t>
            </a:r>
            <a:r>
              <a:rPr lang="bg-BG" sz="1600" b="0" baseline="0" dirty="0" smtClean="0">
                <a:solidFill>
                  <a:schemeClr val="tx1"/>
                </a:solidFill>
              </a:rPr>
              <a:t> на ефекти </a:t>
            </a:r>
            <a:r>
              <a:rPr lang="en-US" sz="1600" b="0" baseline="0" dirty="0" smtClean="0">
                <a:solidFill>
                  <a:schemeClr val="tx1"/>
                </a:solidFill>
              </a:rPr>
              <a:t>(sequence and parallel) (Move &amp; Scale)</a:t>
            </a:r>
          </a:p>
          <a:p>
            <a:pPr marL="285750" indent="-285750">
              <a:buFontTx/>
              <a:buChar char="-"/>
            </a:pPr>
            <a:r>
              <a:rPr lang="en-US" sz="1600" b="0" baseline="0" dirty="0" smtClean="0">
                <a:solidFill>
                  <a:schemeClr val="tx1"/>
                </a:solidFill>
              </a:rPr>
              <a:t>Pause effect (sequence effect with pause)</a:t>
            </a:r>
          </a:p>
          <a:p>
            <a:pPr marL="285750" indent="-285750">
              <a:buFontTx/>
              <a:buChar char="-"/>
            </a:pPr>
            <a:r>
              <a:rPr lang="en-US" sz="1600" b="0" baseline="0" dirty="0" smtClean="0">
                <a:solidFill>
                  <a:schemeClr val="tx1"/>
                </a:solidFill>
              </a:rPr>
              <a:t>Cool center rotation with a click on a button</a:t>
            </a:r>
            <a:endParaRPr lang="en-US" sz="1600" b="1" dirty="0" smtClean="0">
              <a:solidFill>
                <a:schemeClr val="tx1"/>
              </a:solidFill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7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7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Easer test demo</a:t>
            </a: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7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g-BG" sz="1200" dirty="0" smtClean="0">
                <a:solidFill>
                  <a:schemeClr val="tx1"/>
                </a:solidFill>
              </a:rPr>
              <a:t>-</a:t>
            </a:r>
            <a:r>
              <a:rPr lang="en-US" sz="1200" baseline="0" dirty="0" smtClean="0">
                <a:solidFill>
                  <a:schemeClr val="tx1"/>
                </a:solidFill>
              </a:rPr>
              <a:t> Animate -&gt; </a:t>
            </a:r>
            <a:r>
              <a:rPr lang="en-US" sz="1200" baseline="0" dirty="0" err="1" smtClean="0">
                <a:solidFill>
                  <a:schemeClr val="tx1"/>
                </a:solidFill>
              </a:rPr>
              <a:t>SimpleMotionPath</a:t>
            </a:r>
            <a:r>
              <a:rPr lang="en-US" sz="1200" baseline="0" dirty="0" smtClean="0">
                <a:solidFill>
                  <a:schemeClr val="tx1"/>
                </a:solidFill>
              </a:rPr>
              <a:t> and </a:t>
            </a:r>
            <a:r>
              <a:rPr lang="en-US" sz="1200" baseline="0" dirty="0" err="1" smtClean="0">
                <a:solidFill>
                  <a:schemeClr val="tx1"/>
                </a:solidFill>
              </a:rPr>
              <a:t>MotionPath</a:t>
            </a:r>
            <a:r>
              <a:rPr lang="en-US" sz="1200" baseline="0" dirty="0" smtClean="0">
                <a:solidFill>
                  <a:schemeClr val="tx1"/>
                </a:solidFill>
              </a:rPr>
              <a:t> with </a:t>
            </a:r>
            <a:r>
              <a:rPr lang="en-US" sz="1200" baseline="0" dirty="0" err="1" smtClean="0">
                <a:solidFill>
                  <a:schemeClr val="tx1"/>
                </a:solidFill>
              </a:rPr>
              <a:t>keyframes</a:t>
            </a:r>
            <a:endParaRPr lang="bg-BG" sz="1200" dirty="0" smtClean="0">
              <a:solidFill>
                <a:schemeClr val="tx1"/>
              </a:solidFill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- Glow for a button with </a:t>
            </a:r>
            <a:r>
              <a:rPr lang="en-US" sz="1200" dirty="0" err="1" smtClean="0">
                <a:solidFill>
                  <a:schemeClr val="tx1"/>
                </a:solidFill>
              </a:rPr>
              <a:t>AnimateFilter</a:t>
            </a:r>
            <a:endParaRPr lang="en-US" sz="1200" dirty="0" smtClean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7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Using easing functions with the 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Move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effect to make motion less linear</a:t>
            </a: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7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77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77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7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74458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77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77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77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Simple sound effect</a:t>
            </a:r>
          </a:p>
          <a:p>
            <a:pPr marL="171450" indent="-171450">
              <a:buFontTx/>
              <a:buChar char="-"/>
            </a:pP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Simple sound effect with parameters to the Instance class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bg-BG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Create 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custom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MyFade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effect with Animate and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AnimateInstance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(use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SimpleMotionPath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(EffectsDemo6)</a:t>
            </a:r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77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7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StatesDemo</a:t>
            </a:r>
            <a:r>
              <a:rPr lang="en-US" baseline="0" dirty="0" smtClean="0"/>
              <a:t>2</a:t>
            </a:r>
            <a:endParaRPr lang="en-US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7445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7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StatesDemo3</a:t>
            </a:r>
          </a:p>
          <a:p>
            <a:endParaRPr lang="en-US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7445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7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7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08F66-A895-41AA-94F5-0220FDDCA7E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4.4.2011 г.</a:t>
            </a:fld>
            <a:endParaRPr lang="bg-BG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4.4.2011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4.4.2011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4.4.2011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4.4.2011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4.4.2011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 smtClean="0"/>
              <a:t>Редакт. стил загл. образец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4.4.2011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4.4.2011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4.4.2011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4.4.2011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4.4.2011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73CC536-4F3D-4E22-A9F1-A3C6D40310AC}" type="datetimeFigureOut">
              <a:rPr lang="bg-BG" smtClean="0"/>
              <a:t>4.4.2011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help.adobe.com/en_US/FlashPlatform/reference/actionscript/3/mx/effects/Effect.html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://help.adobe.com/en_US/FlashPlatform/reference/actionscript/3/mx/effects/EffectInstance.html" TargetMode="Externa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help.adobe.com/en_US/FlashPlatform/reference/actionscript/3/mx/effects/Effect.html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hyperlink" Target="http://help.adobe.com/en_US/FlashPlatform/reference/actionscript/3/mx/effects/TweenEffect.html" TargetMode="External"/><Relationship Id="rId4" Type="http://schemas.openxmlformats.org/officeDocument/2006/relationships/hyperlink" Target="http://help.adobe.com/en_US/FlashPlatform/reference/actionscript/3/spark/effects/Animate.html" TargetMode="Externa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755576" y="620689"/>
            <a:ext cx="7772400" cy="3024336"/>
          </a:xfrm>
        </p:spPr>
        <p:txBody>
          <a:bodyPr/>
          <a:lstStyle/>
          <a:p>
            <a:r>
              <a:rPr lang="en-US" dirty="0" smtClean="0"/>
              <a:t>States, effects and transitions</a:t>
            </a:r>
            <a:endParaRPr lang="en-US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187624" y="4509120"/>
            <a:ext cx="6400800" cy="1398209"/>
          </a:xfrm>
        </p:spPr>
        <p:txBody>
          <a:bodyPr>
            <a:normAutofit/>
          </a:bodyPr>
          <a:lstStyle/>
          <a:p>
            <a:r>
              <a:rPr lang="bg-BG" dirty="0" smtClean="0"/>
              <a:t>Лектор: Антон </a:t>
            </a:r>
            <a:r>
              <a:rPr lang="bg-BG" dirty="0" smtClean="0"/>
              <a:t>Петров</a:t>
            </a:r>
            <a:endParaRPr lang="en-US" dirty="0" smtClean="0"/>
          </a:p>
          <a:p>
            <a:endParaRPr lang="bg-BG" dirty="0" smtClean="0"/>
          </a:p>
          <a:p>
            <a:r>
              <a:rPr lang="en-US" dirty="0" smtClean="0"/>
              <a:t>Software developer at </a:t>
            </a:r>
            <a:r>
              <a:rPr lang="en-US" dirty="0" err="1" smtClean="0"/>
              <a:t>Astea</a:t>
            </a:r>
            <a:r>
              <a:rPr lang="en-US" dirty="0" smtClean="0"/>
              <a:t> Solutions</a:t>
            </a:r>
            <a:endParaRPr lang="bg-BG" dirty="0" smtClean="0"/>
          </a:p>
          <a:p>
            <a:endParaRPr lang="bg-BG" dirty="0" smtClean="0"/>
          </a:p>
          <a:p>
            <a:endParaRPr lang="bg-BG" dirty="0" smtClean="0"/>
          </a:p>
        </p:txBody>
      </p:sp>
      <p:pic>
        <p:nvPicPr>
          <p:cNvPr id="2050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157192"/>
            <a:ext cx="1606847" cy="151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574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8280920" cy="1224136"/>
          </a:xfrm>
        </p:spPr>
        <p:txBody>
          <a:bodyPr/>
          <a:lstStyle/>
          <a:p>
            <a:r>
              <a:rPr lang="bg-BG" sz="4800" b="1" dirty="0" smtClean="0"/>
              <a:t>Смяна на родител </a:t>
            </a:r>
            <a:r>
              <a:rPr lang="bg-BG" sz="4800" dirty="0" smtClean="0"/>
              <a:t>на елемент и състояния</a:t>
            </a:r>
            <a:endParaRPr lang="en-US" sz="48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539552" y="2204864"/>
            <a:ext cx="8424936" cy="3960440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>
                <a:solidFill>
                  <a:schemeClr val="tx1"/>
                </a:solidFill>
              </a:rPr>
              <a:t>? </a:t>
            </a:r>
            <a:r>
              <a:rPr lang="bg-BG" sz="2800" b="1" dirty="0" smtClean="0">
                <a:solidFill>
                  <a:schemeClr val="tx1"/>
                </a:solidFill>
              </a:rPr>
              <a:t>Използвайки </a:t>
            </a:r>
            <a:r>
              <a:rPr lang="en-US" sz="2800" b="1" dirty="0" err="1" smtClean="0">
                <a:solidFill>
                  <a:schemeClr val="tx1"/>
                </a:solidFill>
              </a:rPr>
              <a:t>ActionScript</a:t>
            </a:r>
            <a:r>
              <a:rPr lang="en-US" sz="2800" b="1" dirty="0" smtClean="0">
                <a:solidFill>
                  <a:schemeClr val="tx1"/>
                </a:solidFill>
              </a:rPr>
              <a:t>: </a:t>
            </a:r>
            <a:r>
              <a:rPr lang="bg-BG" sz="2800" dirty="0" smtClean="0">
                <a:solidFill>
                  <a:schemeClr val="tx1"/>
                </a:solidFill>
              </a:rPr>
              <a:t>	</a:t>
            </a:r>
            <a:r>
              <a:rPr lang="en-US" sz="2800" dirty="0" err="1" smtClean="0">
                <a:solidFill>
                  <a:schemeClr val="tx1"/>
                </a:solidFill>
              </a:rPr>
              <a:t>newParent.addChild</a:t>
            </a:r>
            <a:r>
              <a:rPr lang="en-US" sz="2800" dirty="0" smtClean="0">
                <a:solidFill>
                  <a:schemeClr val="tx1"/>
                </a:solidFill>
              </a:rPr>
              <a:t>(</a:t>
            </a:r>
            <a:r>
              <a:rPr lang="en-US" sz="2800" dirty="0" err="1" smtClean="0">
                <a:solidFill>
                  <a:schemeClr val="tx1"/>
                </a:solidFill>
              </a:rPr>
              <a:t>boxElement</a:t>
            </a:r>
            <a:r>
              <a:rPr lang="en-US" sz="2800" dirty="0" smtClean="0">
                <a:solidFill>
                  <a:schemeClr val="tx1"/>
                </a:solidFill>
              </a:rPr>
              <a:t>);</a:t>
            </a:r>
            <a:r>
              <a:rPr lang="bg-BG" sz="2800" dirty="0" smtClean="0">
                <a:solidFill>
                  <a:schemeClr val="tx1"/>
                </a:solidFill>
              </a:rPr>
              <a:t> </a:t>
            </a:r>
          </a:p>
          <a:p>
            <a:pPr algn="l"/>
            <a:endParaRPr lang="en-US" sz="2800" dirty="0" smtClean="0">
              <a:solidFill>
                <a:schemeClr val="tx1"/>
              </a:solidFill>
            </a:endParaRPr>
          </a:p>
          <a:p>
            <a:pPr algn="l"/>
            <a:r>
              <a:rPr lang="bg-BG" sz="2800" b="1" dirty="0" smtClean="0">
                <a:solidFill>
                  <a:schemeClr val="tx1"/>
                </a:solidFill>
              </a:rPr>
              <a:t>По-малко </a:t>
            </a:r>
            <a:r>
              <a:rPr lang="en-US" sz="2800" b="1" dirty="0" smtClean="0">
                <a:solidFill>
                  <a:schemeClr val="tx1"/>
                </a:solidFill>
              </a:rPr>
              <a:t>AS (</a:t>
            </a:r>
            <a:r>
              <a:rPr lang="en-US" sz="2800" b="1" dirty="0" smtClean="0"/>
              <a:t>placeholder state class)</a:t>
            </a:r>
            <a:r>
              <a:rPr lang="en-US" sz="2800" b="1" dirty="0" smtClean="0">
                <a:solidFill>
                  <a:schemeClr val="tx1"/>
                </a:solidFill>
              </a:rPr>
              <a:t>: </a:t>
            </a:r>
          </a:p>
          <a:p>
            <a:pPr algn="l"/>
            <a:r>
              <a:rPr lang="en-US" sz="2800" b="1" dirty="0" smtClean="0">
                <a:solidFill>
                  <a:schemeClr val="tx1"/>
                </a:solidFill>
              </a:rPr>
              <a:t>	</a:t>
            </a:r>
            <a:r>
              <a:rPr lang="en-US" sz="2800" b="1" dirty="0" err="1" smtClean="0">
                <a:solidFill>
                  <a:schemeClr val="tx1"/>
                </a:solidFill>
              </a:rPr>
              <a:t>Reparent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en-US" sz="2800" dirty="0">
                <a:solidFill>
                  <a:schemeClr val="tx1"/>
                </a:solidFill>
              </a:rPr>
              <a:t>&lt;</a:t>
            </a:r>
            <a:r>
              <a:rPr lang="en-US" sz="2800" dirty="0" err="1">
                <a:solidFill>
                  <a:schemeClr val="tx1"/>
                </a:solidFill>
              </a:rPr>
              <a:t>fx:Reparent</a:t>
            </a:r>
            <a:r>
              <a:rPr lang="en-US" sz="2800" dirty="0">
                <a:solidFill>
                  <a:schemeClr val="tx1"/>
                </a:solidFill>
              </a:rPr>
              <a:t> target="</a:t>
            </a:r>
            <a:r>
              <a:rPr lang="en-US" sz="2800" dirty="0" err="1">
                <a:solidFill>
                  <a:schemeClr val="tx1"/>
                </a:solidFill>
              </a:rPr>
              <a:t>boxElement</a:t>
            </a:r>
            <a:r>
              <a:rPr lang="en-US" sz="2800" dirty="0">
                <a:solidFill>
                  <a:schemeClr val="tx1"/>
                </a:solidFill>
              </a:rPr>
              <a:t>" </a:t>
            </a:r>
            <a:r>
              <a:rPr lang="en-US" sz="2800" dirty="0" smtClean="0">
                <a:solidFill>
                  <a:schemeClr val="tx1"/>
                </a:solidFill>
              </a:rPr>
              <a:t>				 	     </a:t>
            </a:r>
            <a:r>
              <a:rPr lang="en-US" sz="2800" dirty="0" err="1" smtClean="0">
                <a:solidFill>
                  <a:schemeClr val="tx1"/>
                </a:solidFill>
              </a:rPr>
              <a:t>includeIn</a:t>
            </a:r>
            <a:r>
              <a:rPr lang="en-US" sz="2800" dirty="0" smtClean="0">
                <a:solidFill>
                  <a:schemeClr val="tx1"/>
                </a:solidFill>
              </a:rPr>
              <a:t>="</a:t>
            </a:r>
            <a:r>
              <a:rPr lang="en-US" sz="2800" dirty="0" err="1" smtClean="0">
                <a:solidFill>
                  <a:schemeClr val="tx1"/>
                </a:solidFill>
              </a:rPr>
              <a:t>boxRightState</a:t>
            </a:r>
            <a:r>
              <a:rPr lang="en-US" sz="2800" dirty="0" smtClean="0">
                <a:solidFill>
                  <a:schemeClr val="tx1"/>
                </a:solidFill>
              </a:rPr>
              <a:t>" </a:t>
            </a:r>
            <a:r>
              <a:rPr lang="en-US" sz="2800" dirty="0">
                <a:solidFill>
                  <a:schemeClr val="tx1"/>
                </a:solidFill>
              </a:rPr>
              <a:t>/&gt;</a:t>
            </a:r>
            <a:endParaRPr lang="en-US" sz="2800" b="1" dirty="0" smtClean="0">
              <a:solidFill>
                <a:schemeClr val="tx1"/>
              </a:solidFill>
            </a:endParaRPr>
          </a:p>
        </p:txBody>
      </p:sp>
      <p:pic>
        <p:nvPicPr>
          <p:cNvPr id="4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058" y="5589240"/>
            <a:ext cx="1148101" cy="1081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448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8280920" cy="1296144"/>
          </a:xfrm>
        </p:spPr>
        <p:txBody>
          <a:bodyPr/>
          <a:lstStyle/>
          <a:p>
            <a:r>
              <a:rPr lang="bg-BG" sz="6600" dirty="0" smtClean="0"/>
              <a:t>Пример</a:t>
            </a:r>
            <a:endParaRPr lang="en-US" sz="66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611560" y="2924944"/>
            <a:ext cx="7992888" cy="2088232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travelling button 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demo</a:t>
            </a:r>
            <a:endParaRPr lang="en-US" sz="4800" b="1" dirty="0" smtClean="0">
              <a:solidFill>
                <a:schemeClr val="tx1"/>
              </a:solidFill>
            </a:endParaRPr>
          </a:p>
        </p:txBody>
      </p:sp>
      <p:pic>
        <p:nvPicPr>
          <p:cNvPr id="4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157192"/>
            <a:ext cx="1606847" cy="151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772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8280920" cy="1296144"/>
          </a:xfrm>
        </p:spPr>
        <p:txBody>
          <a:bodyPr/>
          <a:lstStyle/>
          <a:p>
            <a:r>
              <a:rPr lang="bg-BG" sz="6600" dirty="0" smtClean="0"/>
              <a:t>Е</a:t>
            </a:r>
            <a:r>
              <a:rPr lang="en-US" sz="6600" dirty="0" smtClean="0"/>
              <a:t>vents &amp; States</a:t>
            </a:r>
            <a:endParaRPr lang="en-US" sz="66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611560" y="2492896"/>
            <a:ext cx="7992888" cy="3096344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sz="4400" dirty="0">
                <a:solidFill>
                  <a:schemeClr val="tx1"/>
                </a:solidFill>
              </a:rPr>
              <a:t>-</a:t>
            </a:r>
            <a:r>
              <a:rPr lang="en-US" sz="4400" dirty="0" err="1" smtClean="0">
                <a:solidFill>
                  <a:schemeClr val="tx1"/>
                </a:solidFill>
              </a:rPr>
              <a:t>currentStateChanging</a:t>
            </a:r>
            <a:endParaRPr lang="en-US" sz="4400" dirty="0" smtClean="0">
              <a:solidFill>
                <a:schemeClr val="tx1"/>
              </a:solidFill>
            </a:endParaRPr>
          </a:p>
          <a:p>
            <a:pPr algn="l"/>
            <a:r>
              <a:rPr lang="en-US" sz="4400" dirty="0" smtClean="0">
                <a:solidFill>
                  <a:schemeClr val="tx1"/>
                </a:solidFill>
              </a:rPr>
              <a:t>-</a:t>
            </a:r>
            <a:r>
              <a:rPr lang="en-US" sz="4400" dirty="0" err="1" smtClean="0">
                <a:solidFill>
                  <a:schemeClr val="tx1"/>
                </a:solidFill>
              </a:rPr>
              <a:t>currentStateChange</a:t>
            </a:r>
            <a:endParaRPr lang="en-US" sz="4400" dirty="0" smtClean="0">
              <a:solidFill>
                <a:schemeClr val="tx1"/>
              </a:solidFill>
            </a:endParaRPr>
          </a:p>
          <a:p>
            <a:pPr algn="l"/>
            <a:r>
              <a:rPr lang="en-US" sz="4400" dirty="0" smtClean="0">
                <a:solidFill>
                  <a:schemeClr val="tx1"/>
                </a:solidFill>
              </a:rPr>
              <a:t>-</a:t>
            </a:r>
            <a:r>
              <a:rPr lang="en-US" sz="4400" dirty="0" err="1" smtClean="0">
                <a:solidFill>
                  <a:schemeClr val="tx1"/>
                </a:solidFill>
              </a:rPr>
              <a:t>enterState</a:t>
            </a:r>
            <a:endParaRPr lang="en-US" sz="4400" dirty="0" smtClean="0">
              <a:solidFill>
                <a:schemeClr val="tx1"/>
              </a:solidFill>
            </a:endParaRPr>
          </a:p>
          <a:p>
            <a:pPr algn="l"/>
            <a:r>
              <a:rPr lang="en-US" sz="4400" dirty="0" smtClean="0">
                <a:solidFill>
                  <a:schemeClr val="tx1"/>
                </a:solidFill>
              </a:rPr>
              <a:t>-</a:t>
            </a:r>
            <a:r>
              <a:rPr lang="en-US" sz="4400" dirty="0" err="1" smtClean="0">
                <a:solidFill>
                  <a:schemeClr val="tx1"/>
                </a:solidFill>
              </a:rPr>
              <a:t>exitState</a:t>
            </a:r>
            <a:endParaRPr lang="bg-BG" sz="4400" dirty="0" smtClean="0">
              <a:solidFill>
                <a:schemeClr val="tx1"/>
              </a:solidFill>
            </a:endParaRPr>
          </a:p>
          <a:p>
            <a:pPr algn="l"/>
            <a:r>
              <a:rPr lang="en-US" sz="4400" dirty="0" smtClean="0">
                <a:solidFill>
                  <a:schemeClr val="tx1"/>
                </a:solidFill>
              </a:rPr>
              <a:t/>
            </a:r>
            <a:br>
              <a:rPr lang="en-US" sz="4400" dirty="0" smtClean="0">
                <a:solidFill>
                  <a:schemeClr val="tx1"/>
                </a:solidFill>
              </a:rPr>
            </a:br>
            <a:r>
              <a:rPr lang="bg-BG" sz="4400" b="1" dirty="0" smtClean="0">
                <a:solidFill>
                  <a:schemeClr val="tx1"/>
                </a:solidFill>
              </a:rPr>
              <a:t>Какъв е редът</a:t>
            </a:r>
            <a:r>
              <a:rPr lang="en-US" sz="4400" b="1" dirty="0" smtClean="0">
                <a:solidFill>
                  <a:schemeClr val="tx1"/>
                </a:solidFill>
              </a:rPr>
              <a:t>? </a:t>
            </a:r>
          </a:p>
          <a:p>
            <a:pPr algn="l"/>
            <a:endParaRPr lang="en-US" sz="4400" dirty="0">
              <a:solidFill>
                <a:schemeClr val="tx1"/>
              </a:solidFill>
            </a:endParaRPr>
          </a:p>
          <a:p>
            <a:pPr algn="l"/>
            <a:endParaRPr lang="en-US" sz="4400" dirty="0" smtClean="0">
              <a:solidFill>
                <a:schemeClr val="tx1"/>
              </a:solidFill>
            </a:endParaRPr>
          </a:p>
        </p:txBody>
      </p:sp>
      <p:pic>
        <p:nvPicPr>
          <p:cNvPr id="4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157192"/>
            <a:ext cx="1606847" cy="151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506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8280920" cy="1296144"/>
          </a:xfrm>
        </p:spPr>
        <p:txBody>
          <a:bodyPr/>
          <a:lstStyle/>
          <a:p>
            <a:r>
              <a:rPr lang="bg-BG" sz="6600" dirty="0" smtClean="0"/>
              <a:t>Е</a:t>
            </a:r>
            <a:r>
              <a:rPr lang="en-US" sz="6600" dirty="0" smtClean="0"/>
              <a:t>vents &amp; States</a:t>
            </a:r>
            <a:endParaRPr lang="en-US" sz="66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611560" y="2492896"/>
            <a:ext cx="7992888" cy="3096344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sz="4400" dirty="0">
                <a:solidFill>
                  <a:schemeClr val="tx1"/>
                </a:solidFill>
              </a:rPr>
              <a:t>-</a:t>
            </a:r>
            <a:r>
              <a:rPr lang="en-US" sz="4400" dirty="0" err="1" smtClean="0">
                <a:solidFill>
                  <a:schemeClr val="tx1"/>
                </a:solidFill>
              </a:rPr>
              <a:t>currentStateChanging</a:t>
            </a:r>
            <a:endParaRPr lang="en-US" sz="4400" dirty="0" smtClean="0">
              <a:solidFill>
                <a:schemeClr val="tx1"/>
              </a:solidFill>
            </a:endParaRPr>
          </a:p>
          <a:p>
            <a:pPr algn="l"/>
            <a:r>
              <a:rPr lang="en-US" sz="4400" dirty="0">
                <a:solidFill>
                  <a:schemeClr val="tx1"/>
                </a:solidFill>
              </a:rPr>
              <a:t>-</a:t>
            </a:r>
            <a:r>
              <a:rPr lang="en-US" sz="4400" dirty="0" err="1" smtClean="0">
                <a:solidFill>
                  <a:schemeClr val="tx1"/>
                </a:solidFill>
              </a:rPr>
              <a:t>exitState</a:t>
            </a:r>
            <a:endParaRPr lang="en-US" sz="4400" dirty="0" smtClean="0">
              <a:solidFill>
                <a:schemeClr val="tx1"/>
              </a:solidFill>
            </a:endParaRPr>
          </a:p>
          <a:p>
            <a:pPr algn="l"/>
            <a:r>
              <a:rPr lang="en-US" sz="4400" dirty="0" smtClean="0">
                <a:solidFill>
                  <a:schemeClr val="tx1"/>
                </a:solidFill>
              </a:rPr>
              <a:t>-</a:t>
            </a:r>
            <a:r>
              <a:rPr lang="en-US" sz="4400" dirty="0" err="1" smtClean="0">
                <a:solidFill>
                  <a:schemeClr val="tx1"/>
                </a:solidFill>
              </a:rPr>
              <a:t>enterState</a:t>
            </a:r>
            <a:endParaRPr lang="en-US" sz="4400" dirty="0" smtClean="0">
              <a:solidFill>
                <a:schemeClr val="tx1"/>
              </a:solidFill>
            </a:endParaRPr>
          </a:p>
          <a:p>
            <a:pPr algn="l"/>
            <a:r>
              <a:rPr lang="en-US" sz="4400" dirty="0">
                <a:solidFill>
                  <a:schemeClr val="tx1"/>
                </a:solidFill>
              </a:rPr>
              <a:t>-</a:t>
            </a:r>
            <a:r>
              <a:rPr lang="en-US" sz="4400" dirty="0" err="1" smtClean="0">
                <a:solidFill>
                  <a:schemeClr val="tx1"/>
                </a:solidFill>
              </a:rPr>
              <a:t>currentStateChange</a:t>
            </a:r>
            <a:endParaRPr lang="en-US" sz="4400" dirty="0" smtClean="0">
              <a:solidFill>
                <a:schemeClr val="tx1"/>
              </a:solidFill>
            </a:endParaRPr>
          </a:p>
          <a:p>
            <a:pPr algn="l"/>
            <a:r>
              <a:rPr lang="en-US" sz="4400" dirty="0" smtClean="0">
                <a:solidFill>
                  <a:schemeClr val="tx1"/>
                </a:solidFill>
              </a:rPr>
              <a:t/>
            </a:r>
            <a:br>
              <a:rPr lang="en-US" sz="4400" dirty="0" smtClean="0">
                <a:solidFill>
                  <a:schemeClr val="tx1"/>
                </a:solidFill>
              </a:rPr>
            </a:br>
            <a:endParaRPr lang="en-US" sz="4400" dirty="0">
              <a:solidFill>
                <a:schemeClr val="tx1"/>
              </a:solidFill>
            </a:endParaRPr>
          </a:p>
          <a:p>
            <a:pPr algn="l"/>
            <a:endParaRPr lang="en-US" sz="4400" dirty="0" smtClean="0">
              <a:solidFill>
                <a:schemeClr val="tx1"/>
              </a:solidFill>
            </a:endParaRPr>
          </a:p>
        </p:txBody>
      </p:sp>
      <p:pic>
        <p:nvPicPr>
          <p:cNvPr id="4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157192"/>
            <a:ext cx="1606847" cy="151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980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8280920" cy="1296144"/>
          </a:xfrm>
        </p:spPr>
        <p:txBody>
          <a:bodyPr/>
          <a:lstStyle/>
          <a:p>
            <a:r>
              <a:rPr lang="bg-BG" sz="6600" dirty="0" smtClean="0"/>
              <a:t>Пример</a:t>
            </a:r>
            <a:endParaRPr lang="en-US" sz="66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611560" y="2492896"/>
            <a:ext cx="7992888" cy="3096344"/>
          </a:xfrm>
        </p:spPr>
        <p:txBody>
          <a:bodyPr>
            <a:normAutofit/>
          </a:bodyPr>
          <a:lstStyle/>
          <a:p>
            <a:r>
              <a:rPr lang="bg-BG" sz="4400" dirty="0" smtClean="0">
                <a:solidFill>
                  <a:schemeClr val="tx1"/>
                </a:solidFill>
              </a:rPr>
              <a:t>Пример от реалния свят </a:t>
            </a:r>
            <a:r>
              <a:rPr lang="en-US" sz="4400" dirty="0" smtClean="0">
                <a:solidFill>
                  <a:schemeClr val="tx1"/>
                </a:solidFill>
              </a:rPr>
              <a:t>:]</a:t>
            </a:r>
          </a:p>
          <a:p>
            <a:r>
              <a:rPr lang="en-US" sz="4400" dirty="0" smtClean="0">
                <a:solidFill>
                  <a:schemeClr val="tx1"/>
                </a:solidFill>
              </a:rPr>
              <a:t>login panel </a:t>
            </a:r>
            <a:r>
              <a:rPr lang="en-US" sz="4400" b="1" dirty="0" smtClean="0">
                <a:solidFill>
                  <a:schemeClr val="tx1"/>
                </a:solidFill>
              </a:rPr>
              <a:t>demo</a:t>
            </a:r>
            <a:r>
              <a:rPr lang="en-US" sz="4400" dirty="0" smtClean="0">
                <a:solidFill>
                  <a:schemeClr val="tx1"/>
                </a:solidFill>
              </a:rPr>
              <a:t/>
            </a:r>
            <a:br>
              <a:rPr lang="en-US" sz="4400" dirty="0" smtClean="0">
                <a:solidFill>
                  <a:schemeClr val="tx1"/>
                </a:solidFill>
              </a:rPr>
            </a:br>
            <a:endParaRPr lang="en-US" sz="4400" dirty="0">
              <a:solidFill>
                <a:schemeClr val="tx1"/>
              </a:solidFill>
            </a:endParaRPr>
          </a:p>
          <a:p>
            <a:pPr algn="l"/>
            <a:endParaRPr lang="en-US" sz="4400" dirty="0" smtClean="0">
              <a:solidFill>
                <a:schemeClr val="tx1"/>
              </a:solidFill>
            </a:endParaRPr>
          </a:p>
        </p:txBody>
      </p:sp>
      <p:pic>
        <p:nvPicPr>
          <p:cNvPr id="4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157192"/>
            <a:ext cx="1606847" cy="151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2566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8280920" cy="1296144"/>
          </a:xfrm>
        </p:spPr>
        <p:txBody>
          <a:bodyPr/>
          <a:lstStyle/>
          <a:p>
            <a:r>
              <a:rPr lang="en-US" sz="6600" dirty="0" smtClean="0"/>
              <a:t>Effects</a:t>
            </a:r>
            <a:endParaRPr lang="en-US" sz="66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611560" y="2060848"/>
            <a:ext cx="7992888" cy="4104456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bg-BG" sz="4400" dirty="0" smtClean="0">
                <a:solidFill>
                  <a:schemeClr val="tx1"/>
                </a:solidFill>
              </a:rPr>
              <a:t>Ще разгледаме: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bg-BG" sz="4400" dirty="0" smtClean="0">
                <a:solidFill>
                  <a:schemeClr val="tx1"/>
                </a:solidFill>
              </a:rPr>
              <a:t>дефиниране на ефекти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bg-BG" sz="4400" dirty="0">
                <a:solidFill>
                  <a:schemeClr val="tx1"/>
                </a:solidFill>
              </a:rPr>
              <a:t>и</a:t>
            </a:r>
            <a:r>
              <a:rPr lang="bg-BG" sz="4400" dirty="0" smtClean="0">
                <a:solidFill>
                  <a:schemeClr val="tx1"/>
                </a:solidFill>
              </a:rPr>
              <a:t>зползване на ефекти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bg-BG" sz="4400" dirty="0" smtClean="0">
                <a:solidFill>
                  <a:schemeClr val="tx1"/>
                </a:solidFill>
              </a:rPr>
              <a:t>Какви ефекти ни предлага </a:t>
            </a:r>
            <a:r>
              <a:rPr lang="en-US" sz="4400" dirty="0" smtClean="0">
                <a:solidFill>
                  <a:schemeClr val="tx1"/>
                </a:solidFill>
              </a:rPr>
              <a:t>Flex SDK</a:t>
            </a:r>
            <a:r>
              <a:rPr lang="bg-BG" sz="4400" dirty="0" smtClean="0">
                <a:solidFill>
                  <a:schemeClr val="tx1"/>
                </a:solidFill>
              </a:rPr>
              <a:t>?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bg-BG" sz="4400" dirty="0">
                <a:solidFill>
                  <a:schemeClr val="tx1"/>
                </a:solidFill>
              </a:rPr>
              <a:t>п</a:t>
            </a:r>
            <a:r>
              <a:rPr lang="bg-BG" sz="4400" dirty="0" smtClean="0">
                <a:solidFill>
                  <a:schemeClr val="tx1"/>
                </a:solidFill>
              </a:rPr>
              <a:t>ерсонализиране на ефекти</a:t>
            </a:r>
          </a:p>
          <a:p>
            <a:pPr algn="l"/>
            <a:endParaRPr lang="en-US" sz="4400" dirty="0" smtClean="0">
              <a:solidFill>
                <a:schemeClr val="tx1"/>
              </a:solidFill>
            </a:endParaRPr>
          </a:p>
        </p:txBody>
      </p:sp>
      <p:pic>
        <p:nvPicPr>
          <p:cNvPr id="4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157192"/>
            <a:ext cx="1606847" cy="151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429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8280920" cy="1296144"/>
          </a:xfrm>
        </p:spPr>
        <p:txBody>
          <a:bodyPr/>
          <a:lstStyle/>
          <a:p>
            <a:r>
              <a:rPr lang="bg-BG" sz="6600" dirty="0" smtClean="0"/>
              <a:t>Какво е ефект?</a:t>
            </a:r>
            <a:endParaRPr lang="en-US" sz="66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611560" y="2204864"/>
            <a:ext cx="7992888" cy="3096344"/>
          </a:xfrm>
        </p:spPr>
        <p:txBody>
          <a:bodyPr>
            <a:noAutofit/>
          </a:bodyPr>
          <a:lstStyle/>
          <a:p>
            <a:pPr algn="l"/>
            <a:r>
              <a:rPr lang="bg-BG" sz="2000" b="1" dirty="0" smtClean="0">
                <a:solidFill>
                  <a:schemeClr val="tx1"/>
                </a:solidFill>
              </a:rPr>
              <a:t>Неформална дефиниция</a:t>
            </a:r>
            <a:r>
              <a:rPr lang="bg-BG" sz="2800" dirty="0" smtClean="0">
                <a:solidFill>
                  <a:schemeClr val="tx1"/>
                </a:solidFill>
              </a:rPr>
              <a:t>: Промяната на визуалните свойства на компонент във времето.</a:t>
            </a:r>
          </a:p>
          <a:p>
            <a:pPr algn="l"/>
            <a:r>
              <a:rPr lang="bg-BG" sz="2800" dirty="0" smtClean="0">
                <a:solidFill>
                  <a:srgbClr val="990000"/>
                </a:solidFill>
              </a:rPr>
              <a:t>Ефектите</a:t>
            </a:r>
            <a:r>
              <a:rPr lang="bg-BG" sz="2800" dirty="0" smtClean="0"/>
              <a:t> </a:t>
            </a:r>
            <a:r>
              <a:rPr lang="bg-BG" sz="2800" dirty="0">
                <a:solidFill>
                  <a:schemeClr val="tx1"/>
                </a:solidFill>
              </a:rPr>
              <a:t>са видими (</a:t>
            </a:r>
            <a:r>
              <a:rPr lang="bg-BG" sz="2800" i="1" dirty="0">
                <a:solidFill>
                  <a:schemeClr val="tx1"/>
                </a:solidFill>
              </a:rPr>
              <a:t>движение, затихване, увеличаване, намаляване</a:t>
            </a:r>
            <a:r>
              <a:rPr lang="bg-BG" sz="2800" dirty="0">
                <a:solidFill>
                  <a:schemeClr val="tx1"/>
                </a:solidFill>
              </a:rPr>
              <a:t>) и невидими (</a:t>
            </a:r>
            <a:r>
              <a:rPr lang="bg-BG" sz="2800" i="1" dirty="0">
                <a:solidFill>
                  <a:schemeClr val="tx1"/>
                </a:solidFill>
              </a:rPr>
              <a:t>звукови</a:t>
            </a:r>
            <a:r>
              <a:rPr lang="bg-BG" sz="2800" dirty="0">
                <a:solidFill>
                  <a:schemeClr val="tx1"/>
                </a:solidFill>
              </a:rPr>
              <a:t>) действия върху компоненти, които правят </a:t>
            </a:r>
            <a:r>
              <a:rPr lang="bg-BG" sz="2800" dirty="0" smtClean="0">
                <a:solidFill>
                  <a:schemeClr val="tx1"/>
                </a:solidFill>
              </a:rPr>
              <a:t>приложението по-интересно </a:t>
            </a:r>
            <a:r>
              <a:rPr lang="bg-BG" sz="2800" dirty="0">
                <a:solidFill>
                  <a:schemeClr val="tx1"/>
                </a:solidFill>
              </a:rPr>
              <a:t>и </a:t>
            </a:r>
            <a:r>
              <a:rPr lang="bg-BG" sz="2800" dirty="0" smtClean="0">
                <a:solidFill>
                  <a:schemeClr val="tx1"/>
                </a:solidFill>
              </a:rPr>
              <a:t>забавно.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pic>
        <p:nvPicPr>
          <p:cNvPr id="4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564095"/>
            <a:ext cx="1174799" cy="1106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3365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712968" cy="1008112"/>
          </a:xfrm>
        </p:spPr>
        <p:txBody>
          <a:bodyPr/>
          <a:lstStyle/>
          <a:p>
            <a:r>
              <a:rPr lang="en-US" sz="6600" dirty="0" smtClean="0"/>
              <a:t>Out of the box </a:t>
            </a:r>
            <a:r>
              <a:rPr lang="bg-BG" sz="6600" dirty="0" smtClean="0"/>
              <a:t>ефекти</a:t>
            </a:r>
            <a:endParaRPr lang="en-US" sz="66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611560" y="1412776"/>
            <a:ext cx="7992888" cy="5184576"/>
          </a:xfrm>
        </p:spPr>
        <p:txBody>
          <a:bodyPr>
            <a:noAutofit/>
          </a:bodyPr>
          <a:lstStyle/>
          <a:p>
            <a:pPr algn="l"/>
            <a:r>
              <a:rPr lang="en-US" sz="2000" b="1" dirty="0">
                <a:solidFill>
                  <a:schemeClr val="tx1"/>
                </a:solidFill>
              </a:rPr>
              <a:t>Fade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bg-BG" sz="2000" dirty="0" smtClean="0">
                <a:solidFill>
                  <a:schemeClr val="tx1"/>
                </a:solidFill>
              </a:rPr>
              <a:t>- </a:t>
            </a:r>
            <a:r>
              <a:rPr lang="bg-BG" sz="2000" dirty="0">
                <a:solidFill>
                  <a:schemeClr val="tx1"/>
                </a:solidFill>
              </a:rPr>
              <a:t>промяна на </a:t>
            </a:r>
            <a:r>
              <a:rPr lang="en-US" sz="2000" b="1" dirty="0">
                <a:solidFill>
                  <a:schemeClr val="tx1"/>
                </a:solidFill>
              </a:rPr>
              <a:t>alpha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bg-BG" sz="2000" dirty="0">
                <a:solidFill>
                  <a:schemeClr val="tx1"/>
                </a:solidFill>
              </a:rPr>
              <a:t>стойността на </a:t>
            </a:r>
            <a:r>
              <a:rPr lang="bg-BG" sz="2000" dirty="0" smtClean="0">
                <a:solidFill>
                  <a:schemeClr val="tx1"/>
                </a:solidFill>
              </a:rPr>
              <a:t>компонента</a:t>
            </a:r>
          </a:p>
          <a:p>
            <a:pPr algn="l"/>
            <a:r>
              <a:rPr lang="en-US" sz="2000" b="1" i="1" dirty="0">
                <a:solidFill>
                  <a:schemeClr val="tx1"/>
                </a:solidFill>
              </a:rPr>
              <a:t>Blur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bg-BG" sz="2000" dirty="0" smtClean="0">
                <a:solidFill>
                  <a:schemeClr val="tx1"/>
                </a:solidFill>
              </a:rPr>
              <a:t>- </a:t>
            </a:r>
            <a:r>
              <a:rPr lang="bg-BG" sz="2000" dirty="0" err="1" smtClean="0">
                <a:solidFill>
                  <a:schemeClr val="tx1"/>
                </a:solidFill>
              </a:rPr>
              <a:t>анимиране</a:t>
            </a:r>
            <a:r>
              <a:rPr lang="bg-BG" sz="2000" dirty="0" smtClean="0">
                <a:solidFill>
                  <a:schemeClr val="tx1"/>
                </a:solidFill>
              </a:rPr>
              <a:t> </a:t>
            </a:r>
            <a:r>
              <a:rPr lang="bg-BG" sz="2000" dirty="0">
                <a:solidFill>
                  <a:schemeClr val="tx1"/>
                </a:solidFill>
              </a:rPr>
              <a:t>на размазването</a:t>
            </a:r>
            <a:endParaRPr lang="en-US" sz="2000" dirty="0">
              <a:solidFill>
                <a:schemeClr val="tx1"/>
              </a:solidFill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</a:rPr>
              <a:t>Move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bg-BG" sz="2000" dirty="0" smtClean="0">
                <a:solidFill>
                  <a:schemeClr val="tx1"/>
                </a:solidFill>
              </a:rPr>
              <a:t>и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b="1" dirty="0">
                <a:solidFill>
                  <a:schemeClr val="tx1"/>
                </a:solidFill>
              </a:rPr>
              <a:t>Move3D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bg-BG" sz="2000" dirty="0" smtClean="0">
                <a:solidFill>
                  <a:schemeClr val="tx1"/>
                </a:solidFill>
              </a:rPr>
              <a:t>-</a:t>
            </a:r>
            <a:r>
              <a:rPr lang="bg-BG" sz="2000" dirty="0" smtClean="0"/>
              <a:t> </a:t>
            </a:r>
            <a:r>
              <a:rPr lang="bg-BG" sz="2000" dirty="0">
                <a:solidFill>
                  <a:schemeClr val="tx1"/>
                </a:solidFill>
              </a:rPr>
              <a:t>движение на компонента по </a:t>
            </a:r>
            <a:r>
              <a:rPr lang="en-US" sz="2000" dirty="0">
                <a:solidFill>
                  <a:schemeClr val="tx1"/>
                </a:solidFill>
              </a:rPr>
              <a:t>x</a:t>
            </a:r>
            <a:r>
              <a:rPr lang="bg-BG" sz="2000" dirty="0">
                <a:solidFill>
                  <a:schemeClr val="tx1"/>
                </a:solidFill>
              </a:rPr>
              <a:t> и по </a:t>
            </a:r>
            <a:r>
              <a:rPr lang="en-US" sz="2000" dirty="0">
                <a:solidFill>
                  <a:schemeClr val="tx1"/>
                </a:solidFill>
              </a:rPr>
              <a:t>y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bg-BG" sz="2000" dirty="0" smtClean="0">
                <a:solidFill>
                  <a:schemeClr val="tx1"/>
                </a:solidFill>
              </a:rPr>
              <a:t>и</a:t>
            </a:r>
            <a:r>
              <a:rPr lang="en-US" sz="2000" dirty="0" smtClean="0">
                <a:solidFill>
                  <a:schemeClr val="tx1"/>
                </a:solidFill>
              </a:rPr>
              <a:t>/</a:t>
            </a:r>
            <a:r>
              <a:rPr lang="bg-BG" sz="2000" dirty="0" smtClean="0">
                <a:solidFill>
                  <a:schemeClr val="tx1"/>
                </a:solidFill>
              </a:rPr>
              <a:t>или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z </a:t>
            </a:r>
            <a:r>
              <a:rPr lang="bg-BG" sz="2000" dirty="0" smtClean="0">
                <a:solidFill>
                  <a:schemeClr val="tx1"/>
                </a:solidFill>
              </a:rPr>
              <a:t>свойства</a:t>
            </a:r>
            <a:endParaRPr lang="en-US" sz="2000" dirty="0">
              <a:solidFill>
                <a:schemeClr val="tx1"/>
              </a:solidFill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</a:rPr>
              <a:t>Resize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bg-BG" sz="2000" dirty="0" smtClean="0">
                <a:solidFill>
                  <a:schemeClr val="tx1"/>
                </a:solidFill>
              </a:rPr>
              <a:t>- </a:t>
            </a:r>
            <a:r>
              <a:rPr lang="bg-BG" sz="2000" dirty="0" err="1">
                <a:solidFill>
                  <a:schemeClr val="tx1"/>
                </a:solidFill>
              </a:rPr>
              <a:t>анимиране</a:t>
            </a:r>
            <a:r>
              <a:rPr lang="bg-BG" sz="2000" dirty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width </a:t>
            </a:r>
            <a:r>
              <a:rPr lang="bg-BG" sz="2000" dirty="0" smtClean="0">
                <a:solidFill>
                  <a:schemeClr val="tx1"/>
                </a:solidFill>
              </a:rPr>
              <a:t>и </a:t>
            </a:r>
            <a:r>
              <a:rPr lang="en-US" sz="2000" dirty="0">
                <a:solidFill>
                  <a:schemeClr val="tx1"/>
                </a:solidFill>
              </a:rPr>
              <a:t>height </a:t>
            </a:r>
            <a:r>
              <a:rPr lang="bg-BG" sz="2000" dirty="0" smtClean="0">
                <a:solidFill>
                  <a:schemeClr val="tx1"/>
                </a:solidFill>
              </a:rPr>
              <a:t>на компонента</a:t>
            </a:r>
            <a:endParaRPr lang="en-US" sz="2000" dirty="0">
              <a:solidFill>
                <a:schemeClr val="tx1"/>
              </a:solidFill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</a:rPr>
              <a:t>Scale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bg-BG" sz="2000" dirty="0">
                <a:solidFill>
                  <a:schemeClr val="tx1"/>
                </a:solidFill>
              </a:rPr>
              <a:t>и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</a:rPr>
              <a:t>Scale3D</a:t>
            </a:r>
            <a:r>
              <a:rPr lang="bg-BG" sz="2000" b="1" dirty="0" smtClean="0">
                <a:solidFill>
                  <a:schemeClr val="tx1"/>
                </a:solidFill>
              </a:rPr>
              <a:t> </a:t>
            </a:r>
            <a:r>
              <a:rPr lang="bg-BG" sz="2000" dirty="0" smtClean="0">
                <a:solidFill>
                  <a:schemeClr val="tx1"/>
                </a:solidFill>
              </a:rPr>
              <a:t>–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bg-BG" sz="2000" dirty="0" err="1">
                <a:solidFill>
                  <a:schemeClr val="tx1"/>
                </a:solidFill>
              </a:rPr>
              <a:t>анимиране</a:t>
            </a:r>
            <a:r>
              <a:rPr lang="bg-BG" sz="2000" dirty="0">
                <a:solidFill>
                  <a:schemeClr val="tx1"/>
                </a:solidFill>
              </a:rPr>
              <a:t> </a:t>
            </a:r>
            <a:r>
              <a:rPr lang="bg-BG" sz="2000" dirty="0" err="1">
                <a:solidFill>
                  <a:schemeClr val="tx1"/>
                </a:solidFill>
              </a:rPr>
              <a:t>скалирането</a:t>
            </a:r>
            <a:r>
              <a:rPr lang="bg-BG" sz="2000" dirty="0">
                <a:solidFill>
                  <a:schemeClr val="tx1"/>
                </a:solidFill>
              </a:rPr>
              <a:t> на </a:t>
            </a:r>
            <a:r>
              <a:rPr lang="bg-BG" sz="2000" dirty="0" smtClean="0">
                <a:solidFill>
                  <a:schemeClr val="tx1"/>
                </a:solidFill>
              </a:rPr>
              <a:t>компонента</a:t>
            </a:r>
            <a:r>
              <a:rPr lang="bg-BG" sz="2000" dirty="0" smtClean="0"/>
              <a:t> </a:t>
            </a:r>
            <a:endParaRPr lang="bg-BG" sz="2000" dirty="0" smtClean="0">
              <a:solidFill>
                <a:schemeClr val="tx1"/>
              </a:solidFill>
            </a:endParaRPr>
          </a:p>
          <a:p>
            <a:pPr algn="l"/>
            <a:r>
              <a:rPr lang="en-US" sz="2000" dirty="0" err="1" smtClean="0">
                <a:solidFill>
                  <a:schemeClr val="tx1"/>
                </a:solidFill>
              </a:rPr>
              <a:t>scaleX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scaleY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bg-BG" sz="2000" dirty="0">
                <a:solidFill>
                  <a:schemeClr val="tx1"/>
                </a:solidFill>
              </a:rPr>
              <a:t>и</a:t>
            </a:r>
            <a:r>
              <a:rPr lang="en-US" sz="2000" dirty="0">
                <a:solidFill>
                  <a:schemeClr val="tx1"/>
                </a:solidFill>
              </a:rPr>
              <a:t>/</a:t>
            </a:r>
            <a:r>
              <a:rPr lang="bg-BG" sz="2000" dirty="0">
                <a:solidFill>
                  <a:schemeClr val="tx1"/>
                </a:solidFill>
              </a:rPr>
              <a:t>или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scaleZ</a:t>
            </a:r>
            <a:r>
              <a:rPr lang="bg-BG" sz="2000" dirty="0">
                <a:solidFill>
                  <a:schemeClr val="tx1"/>
                </a:solidFill>
              </a:rPr>
              <a:t> </a:t>
            </a:r>
            <a:r>
              <a:rPr lang="bg-BG" sz="2000" dirty="0" smtClean="0">
                <a:solidFill>
                  <a:schemeClr val="tx1"/>
                </a:solidFill>
              </a:rPr>
              <a:t>свойства</a:t>
            </a:r>
            <a:endParaRPr lang="en-US" sz="2000" dirty="0">
              <a:solidFill>
                <a:schemeClr val="tx1"/>
              </a:solidFill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</a:rPr>
              <a:t>Rotate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bg-BG" sz="2000" dirty="0" smtClean="0">
                <a:solidFill>
                  <a:schemeClr val="tx1"/>
                </a:solidFill>
              </a:rPr>
              <a:t>и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</a:rPr>
              <a:t>Rotate3D</a:t>
            </a:r>
            <a:r>
              <a:rPr lang="bg-BG" sz="2000" b="1" dirty="0" smtClean="0">
                <a:solidFill>
                  <a:schemeClr val="tx1"/>
                </a:solidFill>
              </a:rPr>
              <a:t> </a:t>
            </a:r>
            <a:r>
              <a:rPr lang="bg-BG" sz="2000" dirty="0" smtClean="0">
                <a:solidFill>
                  <a:schemeClr val="tx1"/>
                </a:solidFill>
              </a:rPr>
              <a:t>–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bg-BG" sz="2000" dirty="0" smtClean="0">
                <a:solidFill>
                  <a:schemeClr val="tx1"/>
                </a:solidFill>
              </a:rPr>
              <a:t>въртене на компонента - </a:t>
            </a:r>
            <a:r>
              <a:rPr lang="en-US" sz="2000" dirty="0" smtClean="0">
                <a:solidFill>
                  <a:schemeClr val="tx1"/>
                </a:solidFill>
              </a:rPr>
              <a:t>rotation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rotationX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rotationY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bg-BG" sz="2000" dirty="0">
                <a:solidFill>
                  <a:schemeClr val="tx1"/>
                </a:solidFill>
              </a:rPr>
              <a:t>и</a:t>
            </a:r>
            <a:r>
              <a:rPr lang="en-US" sz="2000" dirty="0">
                <a:solidFill>
                  <a:schemeClr val="tx1"/>
                </a:solidFill>
              </a:rPr>
              <a:t>/</a:t>
            </a:r>
            <a:r>
              <a:rPr lang="bg-BG" sz="2000" dirty="0">
                <a:solidFill>
                  <a:schemeClr val="tx1"/>
                </a:solidFill>
              </a:rPr>
              <a:t>или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rotationZ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bg-BG" sz="2000" dirty="0" smtClean="0">
                <a:solidFill>
                  <a:schemeClr val="tx1"/>
                </a:solidFill>
              </a:rPr>
              <a:t>свойства</a:t>
            </a:r>
            <a:endParaRPr lang="en-US" sz="2000" dirty="0">
              <a:solidFill>
                <a:schemeClr val="tx1"/>
              </a:solidFill>
            </a:endParaRPr>
          </a:p>
          <a:p>
            <a:pPr algn="l"/>
            <a:r>
              <a:rPr lang="en-US" sz="2000" b="1" dirty="0" err="1">
                <a:solidFill>
                  <a:schemeClr val="tx1"/>
                </a:solidFill>
              </a:rPr>
              <a:t>CrossFade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bg-BG" sz="2000" dirty="0" smtClean="0">
                <a:solidFill>
                  <a:schemeClr val="tx1"/>
                </a:solidFill>
              </a:rPr>
              <a:t>– смяната на два обекта или текста на обект между две състояния</a:t>
            </a:r>
            <a:endParaRPr lang="en-US" sz="2000" dirty="0">
              <a:solidFill>
                <a:schemeClr val="tx1"/>
              </a:solidFill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</a:rPr>
              <a:t>Wipe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bg-BG" sz="2000" dirty="0" smtClean="0">
                <a:solidFill>
                  <a:schemeClr val="tx1"/>
                </a:solidFill>
              </a:rPr>
              <a:t>- </a:t>
            </a:r>
            <a:r>
              <a:rPr lang="bg-BG" sz="2000" dirty="0">
                <a:solidFill>
                  <a:schemeClr val="tx1"/>
                </a:solidFill>
              </a:rPr>
              <a:t>прилагане маска за показване или скриване на компонента</a:t>
            </a: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endParaRPr lang="en-US" sz="2800" dirty="0">
              <a:solidFill>
                <a:schemeClr val="tx1"/>
              </a:solidFill>
            </a:endParaRPr>
          </a:p>
          <a:p>
            <a:pPr algn="l"/>
            <a:endParaRPr lang="en-US" sz="2800" dirty="0" smtClean="0">
              <a:solidFill>
                <a:schemeClr val="tx1"/>
              </a:solidFill>
            </a:endParaRPr>
          </a:p>
        </p:txBody>
      </p:sp>
      <p:pic>
        <p:nvPicPr>
          <p:cNvPr id="4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5516" y="5661248"/>
            <a:ext cx="1071643" cy="100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0577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467544" y="764704"/>
            <a:ext cx="8280920" cy="1296144"/>
          </a:xfrm>
        </p:spPr>
        <p:txBody>
          <a:bodyPr/>
          <a:lstStyle/>
          <a:p>
            <a:r>
              <a:rPr lang="bg-BG" sz="6600" dirty="0" smtClean="0"/>
              <a:t>А как се използват?</a:t>
            </a:r>
            <a:endParaRPr lang="en-US" sz="66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611560" y="3429000"/>
            <a:ext cx="7992888" cy="1656184"/>
          </a:xfrm>
        </p:spPr>
        <p:txBody>
          <a:bodyPr>
            <a:normAutofit fontScale="40000" lnSpcReduction="20000"/>
          </a:bodyPr>
          <a:lstStyle/>
          <a:p>
            <a:r>
              <a:rPr lang="en-US" sz="9800" b="1" dirty="0">
                <a:solidFill>
                  <a:schemeClr val="tx1"/>
                </a:solidFill>
              </a:rPr>
              <a:t>c</a:t>
            </a:r>
            <a:r>
              <a:rPr lang="en-US" sz="9800" b="1" dirty="0" smtClean="0">
                <a:solidFill>
                  <a:schemeClr val="tx1"/>
                </a:solidFill>
              </a:rPr>
              <a:t>ause -&gt; effect</a:t>
            </a:r>
            <a:endParaRPr lang="bg-BG" sz="9800" b="1" dirty="0" smtClean="0">
              <a:solidFill>
                <a:schemeClr val="tx1"/>
              </a:solidFill>
            </a:endParaRPr>
          </a:p>
          <a:p>
            <a:r>
              <a:rPr lang="en-US" sz="9800" dirty="0" smtClean="0">
                <a:solidFill>
                  <a:schemeClr val="tx1"/>
                </a:solidFill>
              </a:rPr>
              <a:t>(effects trigger </a:t>
            </a:r>
            <a:r>
              <a:rPr lang="bg-BG" sz="9800" dirty="0" smtClean="0">
                <a:solidFill>
                  <a:schemeClr val="tx1"/>
                </a:solidFill>
              </a:rPr>
              <a:t>механизма</a:t>
            </a:r>
            <a:r>
              <a:rPr lang="en-US" sz="9800" dirty="0" smtClean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US" sz="4400" dirty="0" smtClean="0">
                <a:solidFill>
                  <a:schemeClr val="tx1"/>
                </a:solidFill>
              </a:rPr>
              <a:t/>
            </a:r>
            <a:br>
              <a:rPr lang="en-US" sz="4400" dirty="0" smtClean="0">
                <a:solidFill>
                  <a:schemeClr val="tx1"/>
                </a:solidFill>
              </a:rPr>
            </a:br>
            <a:endParaRPr lang="en-US" sz="4400" dirty="0">
              <a:solidFill>
                <a:schemeClr val="tx1"/>
              </a:solidFill>
            </a:endParaRPr>
          </a:p>
          <a:p>
            <a:pPr algn="l"/>
            <a:endParaRPr lang="en-US" sz="4400" dirty="0" smtClean="0">
              <a:solidFill>
                <a:schemeClr val="tx1"/>
              </a:solidFill>
            </a:endParaRPr>
          </a:p>
        </p:txBody>
      </p:sp>
      <p:pic>
        <p:nvPicPr>
          <p:cNvPr id="4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157192"/>
            <a:ext cx="1606847" cy="151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8747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11560" y="548680"/>
            <a:ext cx="8280920" cy="1656184"/>
          </a:xfrm>
        </p:spPr>
        <p:txBody>
          <a:bodyPr/>
          <a:lstStyle/>
          <a:p>
            <a:r>
              <a:rPr lang="bg-BG" sz="6600" dirty="0" smtClean="0"/>
              <a:t>Начини за стартиране на ефект</a:t>
            </a:r>
            <a:endParaRPr lang="en-US" sz="48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467544" y="2420888"/>
            <a:ext cx="8136904" cy="4104456"/>
          </a:xfrm>
        </p:spPr>
        <p:txBody>
          <a:bodyPr>
            <a:noAutofit/>
          </a:bodyPr>
          <a:lstStyle/>
          <a:p>
            <a:pPr marL="571500" indent="-571500" algn="l">
              <a:buFont typeface="Arial" pitchFamily="34" charset="0"/>
              <a:buChar char="•"/>
            </a:pPr>
            <a:r>
              <a:rPr lang="bg-BG" sz="2800" b="1" dirty="0" smtClean="0">
                <a:solidFill>
                  <a:schemeClr val="tx1"/>
                </a:solidFill>
              </a:rPr>
              <a:t>Събития</a:t>
            </a:r>
            <a:r>
              <a:rPr lang="bg-BG" sz="2800" dirty="0" smtClean="0">
                <a:solidFill>
                  <a:schemeClr val="tx1"/>
                </a:solidFill>
              </a:rPr>
              <a:t> – ефектът автоматично се стартира, когато настъпи определено ефект-специфично събитие.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en-US" sz="1600" dirty="0" smtClean="0"/>
              <a:t>		</a:t>
            </a:r>
            <a:r>
              <a:rPr lang="en-US" sz="2000" dirty="0" smtClean="0">
                <a:solidFill>
                  <a:schemeClr val="tx1"/>
                </a:solidFill>
              </a:rPr>
              <a:t>&lt;</a:t>
            </a:r>
            <a:r>
              <a:rPr lang="en-US" sz="2000" dirty="0" err="1">
                <a:solidFill>
                  <a:schemeClr val="tx1"/>
                </a:solidFill>
              </a:rPr>
              <a:t>s:Button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roll</a:t>
            </a:r>
            <a:r>
              <a:rPr lang="en-US" sz="2000" b="1" i="1" dirty="0" err="1" smtClean="0">
                <a:solidFill>
                  <a:schemeClr val="tx1"/>
                </a:solidFill>
              </a:rPr>
              <a:t>OverEffect</a:t>
            </a:r>
            <a:r>
              <a:rPr lang="en-US" sz="2000" dirty="0" smtClean="0">
                <a:solidFill>
                  <a:schemeClr val="tx1"/>
                </a:solidFill>
              </a:rPr>
              <a:t>="</a:t>
            </a:r>
            <a:r>
              <a:rPr lang="en-US" sz="2000" dirty="0" err="1" smtClean="0">
                <a:solidFill>
                  <a:schemeClr val="tx1"/>
                </a:solidFill>
              </a:rPr>
              <a:t>myEffect</a:t>
            </a:r>
            <a:r>
              <a:rPr lang="en-US" sz="2000" dirty="0" smtClean="0">
                <a:solidFill>
                  <a:schemeClr val="tx1"/>
                </a:solidFill>
              </a:rPr>
              <a:t>“ /&gt; </a:t>
            </a:r>
            <a:endParaRPr lang="en-US" sz="2800" dirty="0" smtClean="0">
              <a:solidFill>
                <a:schemeClr val="tx1"/>
              </a:solidFill>
            </a:endParaRPr>
          </a:p>
          <a:p>
            <a:pPr marL="571500" indent="-571500" algn="l">
              <a:buFont typeface="Arial" pitchFamily="34" charset="0"/>
              <a:buChar char="•"/>
            </a:pPr>
            <a:r>
              <a:rPr lang="bg-BG" sz="2800" b="1" dirty="0" smtClean="0">
                <a:solidFill>
                  <a:schemeClr val="tx1"/>
                </a:solidFill>
              </a:rPr>
              <a:t>Програмно </a:t>
            </a:r>
            <a:r>
              <a:rPr lang="bg-BG" sz="2800" dirty="0" smtClean="0">
                <a:solidFill>
                  <a:schemeClr val="tx1"/>
                </a:solidFill>
              </a:rPr>
              <a:t>-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b="1" i="1" dirty="0" err="1">
                <a:solidFill>
                  <a:schemeClr val="tx1"/>
                </a:solidFill>
              </a:rPr>
              <a:t>myEffect.play</a:t>
            </a:r>
            <a:r>
              <a:rPr lang="en-US" b="1" i="1" dirty="0" smtClean="0">
                <a:solidFill>
                  <a:schemeClr val="tx1"/>
                </a:solidFill>
              </a:rPr>
              <a:t>();</a:t>
            </a:r>
            <a:endParaRPr lang="bg-BG" sz="2800" b="1" i="1" dirty="0" smtClean="0">
              <a:solidFill>
                <a:schemeClr val="tx1"/>
              </a:solidFill>
            </a:endParaRPr>
          </a:p>
          <a:p>
            <a:pPr marL="571500" indent="-571500" algn="l">
              <a:buFont typeface="Arial" pitchFamily="34" charset="0"/>
              <a:buChar char="•"/>
            </a:pPr>
            <a:r>
              <a:rPr lang="bg-BG" sz="2800" b="1" dirty="0" smtClean="0">
                <a:solidFill>
                  <a:schemeClr val="tx1"/>
                </a:solidFill>
              </a:rPr>
              <a:t>Преходи между състояния </a:t>
            </a:r>
            <a:r>
              <a:rPr lang="en-US" sz="2800" b="1" dirty="0" smtClean="0">
                <a:solidFill>
                  <a:schemeClr val="tx1"/>
                </a:solidFill>
              </a:rPr>
              <a:t>(Transition)</a:t>
            </a:r>
            <a:r>
              <a:rPr lang="bg-BG" sz="2800" dirty="0" smtClean="0">
                <a:solidFill>
                  <a:schemeClr val="tx1"/>
                </a:solidFill>
              </a:rPr>
              <a:t>–</a:t>
            </a:r>
            <a:r>
              <a:rPr lang="en-US" sz="2800" dirty="0" smtClean="0">
                <a:solidFill>
                  <a:schemeClr val="tx1"/>
                </a:solidFill>
              </a:rPr>
              <a:t> e</a:t>
            </a:r>
            <a:r>
              <a:rPr lang="bg-BG" sz="2800" dirty="0" err="1" smtClean="0">
                <a:solidFill>
                  <a:schemeClr val="tx1"/>
                </a:solidFill>
              </a:rPr>
              <a:t>фектът</a:t>
            </a:r>
            <a:r>
              <a:rPr lang="bg-BG" sz="2800" dirty="0" smtClean="0">
                <a:solidFill>
                  <a:schemeClr val="tx1"/>
                </a:solidFill>
              </a:rPr>
              <a:t> се изпълнява по време на прехода между 2 състояни</a:t>
            </a:r>
            <a:r>
              <a:rPr lang="bg-BG" sz="2800" dirty="0">
                <a:solidFill>
                  <a:schemeClr val="tx1"/>
                </a:solidFill>
              </a:rPr>
              <a:t>я</a:t>
            </a:r>
            <a:r>
              <a:rPr lang="en-US" b="1" i="1" dirty="0" smtClean="0">
                <a:solidFill>
                  <a:schemeClr val="tx1"/>
                </a:solidFill>
              </a:rPr>
              <a:t/>
            </a:r>
            <a:br>
              <a:rPr lang="en-US" b="1" i="1" dirty="0" smtClean="0">
                <a:solidFill>
                  <a:schemeClr val="tx1"/>
                </a:solidFill>
              </a:rPr>
            </a:br>
            <a:endParaRPr lang="en-US" b="1" i="1" dirty="0">
              <a:solidFill>
                <a:schemeClr val="tx1"/>
              </a:solidFill>
            </a:endParaRP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</p:txBody>
      </p:sp>
      <p:pic>
        <p:nvPicPr>
          <p:cNvPr id="4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157192"/>
            <a:ext cx="1606847" cy="151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3420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8280920" cy="1152128"/>
          </a:xfrm>
        </p:spPr>
        <p:txBody>
          <a:bodyPr/>
          <a:lstStyle/>
          <a:p>
            <a:r>
              <a:rPr lang="bg-BG" sz="6600" dirty="0" smtClean="0"/>
              <a:t>Какво е </a:t>
            </a:r>
            <a:r>
              <a:rPr lang="en-US" sz="6600" dirty="0" smtClean="0"/>
              <a:t>view state?</a:t>
            </a:r>
            <a:endParaRPr lang="en-US" sz="66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115616" y="2564904"/>
            <a:ext cx="6760840" cy="3456384"/>
          </a:xfrm>
        </p:spPr>
        <p:txBody>
          <a:bodyPr>
            <a:normAutofit/>
          </a:bodyPr>
          <a:lstStyle/>
          <a:p>
            <a:r>
              <a:rPr lang="bg-BG" sz="40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Текущият визуален изглед, поведение и представяне на някое </a:t>
            </a:r>
            <a:r>
              <a:rPr lang="en-US" sz="40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view(UI) -&gt; </a:t>
            </a:r>
            <a:r>
              <a:rPr lang="bg-BG" sz="40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състояние</a:t>
            </a:r>
            <a:endParaRPr lang="en-US" sz="4000" b="1" i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bg-BG" sz="4000" i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157192"/>
            <a:ext cx="1606847" cy="151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433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11560" y="548680"/>
            <a:ext cx="8280920" cy="1656184"/>
          </a:xfrm>
        </p:spPr>
        <p:txBody>
          <a:bodyPr/>
          <a:lstStyle/>
          <a:p>
            <a:r>
              <a:rPr lang="bg-BG" sz="6600" dirty="0" smtClean="0"/>
              <a:t>Стандартни </a:t>
            </a:r>
            <a:r>
              <a:rPr lang="bg-BG" sz="6600" dirty="0" err="1" smtClean="0"/>
              <a:t>тригери</a:t>
            </a:r>
            <a:endParaRPr lang="en-US" sz="48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467544" y="2420888"/>
            <a:ext cx="8136904" cy="4104456"/>
          </a:xfrm>
        </p:spPr>
        <p:txBody>
          <a:bodyPr>
            <a:noAutofit/>
          </a:bodyPr>
          <a:lstStyle/>
          <a:p>
            <a:pPr algn="l">
              <a:spcBef>
                <a:spcPct val="0"/>
              </a:spcBef>
            </a:pPr>
            <a:r>
              <a:rPr lang="bg-BG" sz="1600" b="1" u="sng" dirty="0">
                <a:solidFill>
                  <a:schemeClr val="tx1"/>
                </a:solidFill>
              </a:rPr>
              <a:t>Стандартните </a:t>
            </a:r>
            <a:r>
              <a:rPr lang="bg-BG" sz="1600" b="1" u="sng" dirty="0" err="1">
                <a:solidFill>
                  <a:schemeClr val="tx1"/>
                </a:solidFill>
              </a:rPr>
              <a:t>тригери</a:t>
            </a:r>
            <a:endParaRPr lang="bg-BG" sz="1600" b="1" u="sng" dirty="0">
              <a:solidFill>
                <a:schemeClr val="tx1"/>
              </a:solidFill>
            </a:endParaRPr>
          </a:p>
          <a:p>
            <a:pPr algn="l">
              <a:spcBef>
                <a:spcPct val="0"/>
              </a:spcBef>
            </a:pPr>
            <a:r>
              <a:rPr lang="en-US" sz="1600" i="1" dirty="0" err="1">
                <a:solidFill>
                  <a:schemeClr val="tx1"/>
                </a:solidFill>
              </a:rPr>
              <a:t>addedEffect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bg-BG" sz="1600" dirty="0">
                <a:solidFill>
                  <a:schemeClr val="tx1"/>
                </a:solidFill>
              </a:rPr>
              <a:t>	- Компонентът се добавя в списъка на “видимите” обекти</a:t>
            </a:r>
            <a:endParaRPr lang="en-US" sz="1600" dirty="0">
              <a:solidFill>
                <a:schemeClr val="tx1"/>
              </a:solidFill>
            </a:endParaRPr>
          </a:p>
          <a:p>
            <a:pPr algn="l">
              <a:spcBef>
                <a:spcPct val="0"/>
              </a:spcBef>
            </a:pPr>
            <a:r>
              <a:rPr lang="en-US" sz="1600" i="1" dirty="0" err="1">
                <a:solidFill>
                  <a:schemeClr val="tx1"/>
                </a:solidFill>
              </a:rPr>
              <a:t>removedEffect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bg-BG" sz="1600" dirty="0">
                <a:solidFill>
                  <a:schemeClr val="tx1"/>
                </a:solidFill>
              </a:rPr>
              <a:t>	- Компонентът се маха от списъка на “видимите” обекти</a:t>
            </a:r>
            <a:endParaRPr lang="en-US" sz="1600" dirty="0">
              <a:solidFill>
                <a:schemeClr val="tx1"/>
              </a:solidFill>
            </a:endParaRPr>
          </a:p>
          <a:p>
            <a:pPr algn="l">
              <a:spcBef>
                <a:spcPct val="0"/>
              </a:spcBef>
            </a:pPr>
            <a:r>
              <a:rPr lang="en-US" sz="1600" i="1" dirty="0" err="1">
                <a:solidFill>
                  <a:schemeClr val="tx1"/>
                </a:solidFill>
              </a:rPr>
              <a:t>creationCompleteEffect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bg-BG" sz="1600" dirty="0">
                <a:solidFill>
                  <a:schemeClr val="tx1"/>
                </a:solidFill>
              </a:rPr>
              <a:t>	- Компонентът е създаден и инициализиран </a:t>
            </a:r>
            <a:r>
              <a:rPr lang="en-US" sz="1600" i="1" dirty="0" err="1">
                <a:solidFill>
                  <a:schemeClr val="tx1"/>
                </a:solidFill>
              </a:rPr>
              <a:t>focusInEffect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bg-BG" sz="1600" dirty="0">
                <a:solidFill>
                  <a:schemeClr val="tx1"/>
                </a:solidFill>
              </a:rPr>
              <a:t>	- Компонентът получава фокус</a:t>
            </a:r>
          </a:p>
          <a:p>
            <a:pPr algn="l">
              <a:spcBef>
                <a:spcPct val="0"/>
              </a:spcBef>
            </a:pPr>
            <a:r>
              <a:rPr lang="en-US" sz="1600" i="1" dirty="0" err="1">
                <a:solidFill>
                  <a:schemeClr val="tx1"/>
                </a:solidFill>
              </a:rPr>
              <a:t>focusOutEffect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bg-BG" sz="1600" dirty="0">
                <a:solidFill>
                  <a:schemeClr val="tx1"/>
                </a:solidFill>
              </a:rPr>
              <a:t>	- Фокусът се измества от компонента</a:t>
            </a:r>
            <a:endParaRPr lang="en-US" sz="1600" dirty="0">
              <a:solidFill>
                <a:schemeClr val="tx1"/>
              </a:solidFill>
            </a:endParaRPr>
          </a:p>
          <a:p>
            <a:pPr algn="l">
              <a:spcBef>
                <a:spcPct val="0"/>
              </a:spcBef>
            </a:pPr>
            <a:r>
              <a:rPr lang="en-US" sz="1600" i="1" dirty="0" err="1">
                <a:solidFill>
                  <a:schemeClr val="tx1"/>
                </a:solidFill>
              </a:rPr>
              <a:t>hideEffect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bg-BG" sz="1600" dirty="0">
                <a:solidFill>
                  <a:schemeClr val="tx1"/>
                </a:solidFill>
              </a:rPr>
              <a:t>	- Компонентът се скрива (става “невидим”)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endParaRPr lang="bg-BG" sz="1600" dirty="0">
              <a:solidFill>
                <a:schemeClr val="tx1"/>
              </a:solidFill>
            </a:endParaRPr>
          </a:p>
          <a:p>
            <a:pPr algn="l">
              <a:spcBef>
                <a:spcPct val="0"/>
              </a:spcBef>
            </a:pPr>
            <a:r>
              <a:rPr lang="en-US" sz="1600" i="1" dirty="0" err="1">
                <a:solidFill>
                  <a:schemeClr val="tx1"/>
                </a:solidFill>
              </a:rPr>
              <a:t>showEffect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bg-BG" sz="1600" dirty="0">
                <a:solidFill>
                  <a:schemeClr val="tx1"/>
                </a:solidFill>
              </a:rPr>
              <a:t>	- Компонентът се показва (става “видим”)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endParaRPr lang="bg-BG" sz="1600" dirty="0">
              <a:solidFill>
                <a:schemeClr val="tx1"/>
              </a:solidFill>
            </a:endParaRPr>
          </a:p>
          <a:p>
            <a:pPr algn="l">
              <a:spcBef>
                <a:spcPct val="0"/>
              </a:spcBef>
            </a:pPr>
            <a:r>
              <a:rPr lang="en-US" sz="1600" i="1" dirty="0" err="1">
                <a:solidFill>
                  <a:schemeClr val="tx1"/>
                </a:solidFill>
              </a:rPr>
              <a:t>rollOverEffect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bg-BG" sz="1600" dirty="0">
                <a:solidFill>
                  <a:schemeClr val="tx1"/>
                </a:solidFill>
              </a:rPr>
              <a:t>	- Мишката е “върху” компонента </a:t>
            </a:r>
          </a:p>
          <a:p>
            <a:pPr algn="l">
              <a:spcBef>
                <a:spcPct val="0"/>
              </a:spcBef>
            </a:pPr>
            <a:r>
              <a:rPr lang="en-US" sz="1600" i="1" dirty="0" err="1">
                <a:solidFill>
                  <a:schemeClr val="tx1"/>
                </a:solidFill>
              </a:rPr>
              <a:t>rollOutEffect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bg-BG" sz="1600" dirty="0">
                <a:solidFill>
                  <a:schemeClr val="tx1"/>
                </a:solidFill>
              </a:rPr>
              <a:t>	- Мишката се измества “извън” компонента</a:t>
            </a:r>
            <a:endParaRPr lang="en-US" sz="1600" dirty="0">
              <a:solidFill>
                <a:schemeClr val="tx1"/>
              </a:solidFill>
            </a:endParaRPr>
          </a:p>
          <a:p>
            <a:pPr algn="l">
              <a:spcBef>
                <a:spcPct val="0"/>
              </a:spcBef>
            </a:pPr>
            <a:r>
              <a:rPr lang="en-US" sz="1600" i="1" dirty="0" err="1">
                <a:solidFill>
                  <a:schemeClr val="tx1"/>
                </a:solidFill>
              </a:rPr>
              <a:t>mouseDownEffect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bg-BG" sz="1600" dirty="0">
                <a:solidFill>
                  <a:schemeClr val="tx1"/>
                </a:solidFill>
              </a:rPr>
              <a:t>	- Мишката е кликната “върху” компонента</a:t>
            </a:r>
            <a:endParaRPr lang="en-US" sz="1600" dirty="0">
              <a:solidFill>
                <a:schemeClr val="tx1"/>
              </a:solidFill>
            </a:endParaRPr>
          </a:p>
          <a:p>
            <a:pPr algn="l">
              <a:spcBef>
                <a:spcPct val="0"/>
              </a:spcBef>
            </a:pPr>
            <a:r>
              <a:rPr lang="en-US" sz="1600" i="1" dirty="0" err="1">
                <a:solidFill>
                  <a:schemeClr val="tx1"/>
                </a:solidFill>
              </a:rPr>
              <a:t>mouseUpEffect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bg-BG" sz="1600" dirty="0">
                <a:solidFill>
                  <a:schemeClr val="tx1"/>
                </a:solidFill>
              </a:rPr>
              <a:t>	- Мишката е освободена (след натискане) върху компонента</a:t>
            </a:r>
            <a:endParaRPr lang="en-US" sz="1600" dirty="0">
              <a:solidFill>
                <a:schemeClr val="tx1"/>
              </a:solidFill>
            </a:endParaRPr>
          </a:p>
          <a:p>
            <a:pPr algn="l">
              <a:spcBef>
                <a:spcPct val="0"/>
              </a:spcBef>
            </a:pPr>
            <a:r>
              <a:rPr lang="en-US" sz="1600" i="1" dirty="0" err="1">
                <a:solidFill>
                  <a:schemeClr val="tx1"/>
                </a:solidFill>
              </a:rPr>
              <a:t>moveEffect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bg-BG" sz="1600" dirty="0">
                <a:solidFill>
                  <a:schemeClr val="tx1"/>
                </a:solidFill>
              </a:rPr>
              <a:t>	- Координатите </a:t>
            </a:r>
            <a:r>
              <a:rPr lang="en-US" sz="1600" dirty="0">
                <a:solidFill>
                  <a:schemeClr val="tx1"/>
                </a:solidFill>
              </a:rPr>
              <a:t>x </a:t>
            </a:r>
            <a:r>
              <a:rPr lang="bg-BG" sz="1600" dirty="0">
                <a:solidFill>
                  <a:schemeClr val="tx1"/>
                </a:solidFill>
              </a:rPr>
              <a:t>и/или</a:t>
            </a:r>
            <a:r>
              <a:rPr lang="en-US" sz="1600" dirty="0">
                <a:solidFill>
                  <a:schemeClr val="tx1"/>
                </a:solidFill>
              </a:rPr>
              <a:t> y </a:t>
            </a:r>
            <a:r>
              <a:rPr lang="bg-BG" sz="1600" dirty="0">
                <a:solidFill>
                  <a:schemeClr val="tx1"/>
                </a:solidFill>
              </a:rPr>
              <a:t>на компонента се променят</a:t>
            </a:r>
            <a:endParaRPr lang="en-US" sz="1600" dirty="0">
              <a:solidFill>
                <a:schemeClr val="tx1"/>
              </a:solidFill>
            </a:endParaRPr>
          </a:p>
          <a:p>
            <a:pPr algn="l">
              <a:spcBef>
                <a:spcPct val="0"/>
              </a:spcBef>
            </a:pPr>
            <a:r>
              <a:rPr lang="en-US" sz="1600" i="1" dirty="0" err="1">
                <a:solidFill>
                  <a:schemeClr val="tx1"/>
                </a:solidFill>
              </a:rPr>
              <a:t>resizeEffect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bg-BG" sz="1600" dirty="0">
                <a:solidFill>
                  <a:schemeClr val="tx1"/>
                </a:solidFill>
              </a:rPr>
              <a:t>	- Ширината и височината на компонента се променят</a:t>
            </a:r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4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974" y="5733256"/>
            <a:ext cx="995185" cy="937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2919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467544" y="764704"/>
            <a:ext cx="8280920" cy="1296144"/>
          </a:xfrm>
        </p:spPr>
        <p:txBody>
          <a:bodyPr/>
          <a:lstStyle/>
          <a:p>
            <a:r>
              <a:rPr lang="bg-BG" sz="6600" dirty="0" smtClean="0"/>
              <a:t>Свойства на ефектите</a:t>
            </a:r>
            <a:endParaRPr lang="en-US" sz="66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611560" y="2204864"/>
            <a:ext cx="7992888" cy="3672408"/>
          </a:xfrm>
        </p:spPr>
        <p:txBody>
          <a:bodyPr>
            <a:noAutofit/>
          </a:bodyPr>
          <a:lstStyle/>
          <a:p>
            <a:pPr marL="285750" indent="-285750" algn="l">
              <a:buFont typeface="Arial" pitchFamily="34" charset="0"/>
              <a:buChar char="•"/>
            </a:pPr>
            <a:r>
              <a:rPr lang="en-US" sz="2000" b="1" dirty="0">
                <a:solidFill>
                  <a:schemeClr val="tx1"/>
                </a:solidFill>
              </a:rPr>
              <a:t>t</a:t>
            </a:r>
            <a:r>
              <a:rPr lang="en-US" sz="2000" b="1" dirty="0" smtClean="0">
                <a:solidFill>
                  <a:schemeClr val="tx1"/>
                </a:solidFill>
              </a:rPr>
              <a:t>arget – </a:t>
            </a:r>
            <a:r>
              <a:rPr lang="bg-BG" sz="2000" dirty="0" smtClean="0">
                <a:solidFill>
                  <a:schemeClr val="tx1"/>
                </a:solidFill>
              </a:rPr>
              <a:t>обектът, върху който ще действат</a:t>
            </a:r>
            <a:endParaRPr lang="bg-BG" sz="2000" b="1" dirty="0" smtClean="0">
              <a:solidFill>
                <a:schemeClr val="tx1"/>
              </a:solidFill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tx1"/>
                </a:solidFill>
              </a:rPr>
              <a:t>duration </a:t>
            </a:r>
            <a:r>
              <a:rPr lang="bg-BG" sz="2000" b="1" dirty="0" smtClean="0">
                <a:solidFill>
                  <a:schemeClr val="tx1"/>
                </a:solidFill>
              </a:rPr>
              <a:t>– </a:t>
            </a:r>
            <a:r>
              <a:rPr lang="bg-BG" sz="2000" dirty="0" smtClean="0">
                <a:solidFill>
                  <a:schemeClr val="tx1"/>
                </a:solidFill>
              </a:rPr>
              <a:t>времетраенето на проиграването на ефекта</a:t>
            </a:r>
            <a:endParaRPr lang="bg-BG" sz="2000" b="1" dirty="0" smtClean="0">
              <a:solidFill>
                <a:schemeClr val="tx1"/>
              </a:solidFill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tx1"/>
                </a:solidFill>
              </a:rPr>
              <a:t>easer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bg-BG" sz="2000" dirty="0" smtClean="0">
                <a:solidFill>
                  <a:schemeClr val="tx1"/>
                </a:solidFill>
              </a:rPr>
              <a:t>- </a:t>
            </a:r>
            <a:r>
              <a:rPr lang="en-US" sz="2000" dirty="0" err="1" smtClean="0">
                <a:solidFill>
                  <a:schemeClr val="tx1"/>
                </a:solidFill>
              </a:rPr>
              <a:t>IEaser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bg-BG" sz="2000" dirty="0" smtClean="0">
                <a:solidFill>
                  <a:schemeClr val="tx1"/>
                </a:solidFill>
              </a:rPr>
              <a:t>обект -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Easing </a:t>
            </a:r>
            <a:r>
              <a:rPr lang="bg-BG" sz="2000" dirty="0" smtClean="0">
                <a:solidFill>
                  <a:schemeClr val="tx1"/>
                </a:solidFill>
              </a:rPr>
              <a:t>поведение на ефекта</a:t>
            </a:r>
            <a:r>
              <a:rPr lang="en-US" sz="2000" dirty="0" smtClean="0">
                <a:solidFill>
                  <a:schemeClr val="tx1"/>
                </a:solidFill>
              </a:rPr>
              <a:t>. (</a:t>
            </a:r>
            <a:r>
              <a:rPr lang="bg-BG" sz="2000" dirty="0">
                <a:solidFill>
                  <a:schemeClr val="tx1"/>
                </a:solidFill>
              </a:rPr>
              <a:t>ако искаме </a:t>
            </a:r>
            <a:r>
              <a:rPr lang="bg-BG" sz="2000" dirty="0" smtClean="0">
                <a:solidFill>
                  <a:schemeClr val="tx1"/>
                </a:solidFill>
              </a:rPr>
              <a:t>изпълнението на ефекта да не е линейно</a:t>
            </a:r>
            <a:r>
              <a:rPr lang="en-US" sz="2000" dirty="0" smtClean="0">
                <a:solidFill>
                  <a:schemeClr val="tx1"/>
                </a:solidFill>
              </a:rPr>
              <a:t>/</a:t>
            </a:r>
            <a:r>
              <a:rPr lang="bg-BG" sz="2000" dirty="0" smtClean="0">
                <a:solidFill>
                  <a:schemeClr val="tx1"/>
                </a:solidFill>
              </a:rPr>
              <a:t>равномерно разпределено във времето</a:t>
            </a:r>
            <a:r>
              <a:rPr lang="en-US" sz="2000" dirty="0" smtClean="0">
                <a:solidFill>
                  <a:schemeClr val="tx1"/>
                </a:solidFill>
              </a:rPr>
              <a:t>)</a:t>
            </a:r>
            <a:endParaRPr lang="en-US" sz="2000" dirty="0">
              <a:solidFill>
                <a:schemeClr val="tx1"/>
              </a:solidFill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en-US" sz="2000" b="1" dirty="0" err="1" smtClean="0">
                <a:solidFill>
                  <a:schemeClr val="tx1"/>
                </a:solidFill>
              </a:rPr>
              <a:t>repeatCount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bg-BG" sz="2000" dirty="0" smtClean="0">
                <a:solidFill>
                  <a:schemeClr val="tx1"/>
                </a:solidFill>
              </a:rPr>
              <a:t>– 1 по подразбиране.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bg-BG" sz="2000" dirty="0" smtClean="0">
                <a:solidFill>
                  <a:schemeClr val="tx1"/>
                </a:solidFill>
              </a:rPr>
              <a:t>За безкраен брой пъти използвайте </a:t>
            </a:r>
            <a:r>
              <a:rPr lang="en-US" sz="2000" dirty="0" smtClean="0">
                <a:solidFill>
                  <a:schemeClr val="tx1"/>
                </a:solidFill>
              </a:rPr>
              <a:t>0.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n-US" sz="2000" b="1" dirty="0" err="1" smtClean="0">
                <a:solidFill>
                  <a:schemeClr val="tx1"/>
                </a:solidFill>
              </a:rPr>
              <a:t>repeatDelay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endParaRPr lang="bg-BG" sz="2000" dirty="0" smtClean="0">
              <a:solidFill>
                <a:schemeClr val="tx1"/>
              </a:solidFill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en-US" sz="2000" b="1" dirty="0" err="1" smtClean="0">
                <a:solidFill>
                  <a:schemeClr val="tx1"/>
                </a:solidFill>
              </a:rPr>
              <a:t>repeatBehavior</a:t>
            </a:r>
            <a:r>
              <a:rPr lang="bg-BG" sz="2000" b="1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(</a:t>
            </a:r>
            <a:r>
              <a:rPr lang="bg-BG" sz="2000" dirty="0" smtClean="0">
                <a:solidFill>
                  <a:schemeClr val="tx1"/>
                </a:solidFill>
              </a:rPr>
              <a:t>Вижте </a:t>
            </a:r>
            <a:r>
              <a:rPr lang="en-US" sz="2000" b="1" dirty="0" err="1" smtClean="0">
                <a:solidFill>
                  <a:schemeClr val="tx1"/>
                </a:solidFill>
              </a:rPr>
              <a:t>RepeatBehavior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bg-BG" sz="2000" dirty="0" smtClean="0">
                <a:solidFill>
                  <a:schemeClr val="tx1"/>
                </a:solidFill>
              </a:rPr>
              <a:t>класа за константи</a:t>
            </a:r>
            <a:r>
              <a:rPr lang="en-US" sz="2000" dirty="0" smtClean="0">
                <a:solidFill>
                  <a:schemeClr val="tx1"/>
                </a:solidFill>
              </a:rPr>
              <a:t>.)</a:t>
            </a:r>
            <a:endParaRPr lang="en-US" sz="2000" dirty="0">
              <a:solidFill>
                <a:schemeClr val="tx1"/>
              </a:solidFill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en-US" sz="2000" b="1" dirty="0" err="1" smtClean="0">
                <a:solidFill>
                  <a:schemeClr val="tx1"/>
                </a:solidFill>
              </a:rPr>
              <a:t>startDelay</a:t>
            </a:r>
            <a:endParaRPr lang="bg-BG" sz="2000" b="1" dirty="0" smtClean="0">
              <a:solidFill>
                <a:schemeClr val="tx1"/>
              </a:solidFill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tx1"/>
                </a:solidFill>
              </a:rPr>
              <a:t>id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  <p:pic>
        <p:nvPicPr>
          <p:cNvPr id="4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157192"/>
            <a:ext cx="1606847" cy="151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7993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395536" y="2852936"/>
            <a:ext cx="8280920" cy="864096"/>
          </a:xfrm>
        </p:spPr>
        <p:txBody>
          <a:bodyPr/>
          <a:lstStyle/>
          <a:p>
            <a:r>
              <a:rPr lang="bg-BG" sz="4800" dirty="0" smtClean="0"/>
              <a:t>Демонстрация</a:t>
            </a:r>
            <a:endParaRPr lang="en-US" sz="4800" dirty="0"/>
          </a:p>
        </p:txBody>
      </p:sp>
      <p:pic>
        <p:nvPicPr>
          <p:cNvPr id="3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157192"/>
            <a:ext cx="1606847" cy="151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6722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755576" y="764704"/>
            <a:ext cx="8280920" cy="1296144"/>
          </a:xfrm>
        </p:spPr>
        <p:txBody>
          <a:bodyPr/>
          <a:lstStyle/>
          <a:p>
            <a:r>
              <a:rPr lang="en-US" sz="6600" dirty="0" smtClean="0"/>
              <a:t>Factory + Instance</a:t>
            </a:r>
            <a:endParaRPr lang="en-US" sz="66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611560" y="2780928"/>
            <a:ext cx="7992888" cy="3096344"/>
          </a:xfrm>
        </p:spPr>
        <p:txBody>
          <a:bodyPr>
            <a:noAutofit/>
          </a:bodyPr>
          <a:lstStyle/>
          <a:p>
            <a:pPr algn="l"/>
            <a:r>
              <a:rPr lang="bg-BG" sz="2800" dirty="0" smtClean="0">
                <a:solidFill>
                  <a:schemeClr val="tx1"/>
                </a:solidFill>
              </a:rPr>
              <a:t>Ефектът </a:t>
            </a:r>
            <a:r>
              <a:rPr lang="bg-BG" sz="2800" dirty="0">
                <a:solidFill>
                  <a:schemeClr val="tx1"/>
                </a:solidFill>
              </a:rPr>
              <a:t>се състои от 2 основни типа класове: </a:t>
            </a:r>
            <a:r>
              <a:rPr lang="en-US" sz="2800" b="1" i="1" dirty="0">
                <a:solidFill>
                  <a:schemeClr val="tx1"/>
                </a:solidFill>
              </a:rPr>
              <a:t>effect factories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bg-BG" sz="2800" dirty="0">
                <a:solidFill>
                  <a:schemeClr val="tx1"/>
                </a:solidFill>
              </a:rPr>
              <a:t>и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b="1" i="1" dirty="0">
                <a:solidFill>
                  <a:schemeClr val="tx1"/>
                </a:solidFill>
              </a:rPr>
              <a:t>effect instances</a:t>
            </a:r>
            <a:r>
              <a:rPr lang="en-US" sz="2800" dirty="0">
                <a:solidFill>
                  <a:schemeClr val="tx1"/>
                </a:solidFill>
              </a:rPr>
              <a:t>. </a:t>
            </a:r>
            <a:r>
              <a:rPr lang="bg-BG" sz="2800" dirty="0">
                <a:solidFill>
                  <a:schemeClr val="tx1"/>
                </a:solidFill>
              </a:rPr>
              <a:t>Когато създаваме ефект, използваме </a:t>
            </a:r>
            <a:r>
              <a:rPr lang="en-US" sz="2800" dirty="0">
                <a:solidFill>
                  <a:schemeClr val="tx1"/>
                </a:solidFill>
              </a:rPr>
              <a:t>effect factories</a:t>
            </a:r>
            <a:r>
              <a:rPr lang="bg-BG" sz="2800" dirty="0">
                <a:solidFill>
                  <a:schemeClr val="tx1"/>
                </a:solidFill>
              </a:rPr>
              <a:t>. </a:t>
            </a:r>
            <a:r>
              <a:rPr lang="bg-BG" sz="2800" b="1" dirty="0">
                <a:solidFill>
                  <a:schemeClr val="tx1"/>
                </a:solidFill>
              </a:rPr>
              <a:t>Всеки </a:t>
            </a:r>
            <a:r>
              <a:rPr lang="bg-BG" sz="2800" b="1" dirty="0" err="1">
                <a:solidFill>
                  <a:schemeClr val="tx1"/>
                </a:solidFill>
              </a:rPr>
              <a:t>таргет</a:t>
            </a:r>
            <a:r>
              <a:rPr lang="bg-BG" sz="2800" b="1" dirty="0">
                <a:solidFill>
                  <a:schemeClr val="tx1"/>
                </a:solidFill>
              </a:rPr>
              <a:t> </a:t>
            </a:r>
            <a:r>
              <a:rPr lang="bg-BG" sz="2800" dirty="0">
                <a:solidFill>
                  <a:schemeClr val="tx1"/>
                </a:solidFill>
              </a:rPr>
              <a:t>си има </a:t>
            </a:r>
            <a:r>
              <a:rPr lang="bg-BG" sz="2800" b="1" dirty="0">
                <a:solidFill>
                  <a:schemeClr val="tx1"/>
                </a:solidFill>
              </a:rPr>
              <a:t>своя инстанция на ефекта</a:t>
            </a:r>
            <a:r>
              <a:rPr lang="bg-BG" sz="2800" dirty="0">
                <a:solidFill>
                  <a:schemeClr val="tx1"/>
                </a:solidFill>
              </a:rPr>
              <a:t>, която се създава при стартиране на ефекта и се унищожава с проиграването на </a:t>
            </a:r>
            <a:r>
              <a:rPr lang="bg-BG" sz="2800" dirty="0" smtClean="0">
                <a:solidFill>
                  <a:schemeClr val="tx1"/>
                </a:solidFill>
              </a:rPr>
              <a:t>ефекта.</a:t>
            </a:r>
            <a:endParaRPr lang="en-US" sz="2800" dirty="0">
              <a:solidFill>
                <a:schemeClr val="tx1"/>
              </a:solidFill>
            </a:endParaRP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endParaRPr lang="en-US" sz="2800" dirty="0">
              <a:solidFill>
                <a:schemeClr val="tx1"/>
              </a:solidFill>
            </a:endParaRPr>
          </a:p>
          <a:p>
            <a:pPr algn="l"/>
            <a:endParaRPr lang="en-US" sz="2800" dirty="0" smtClean="0">
              <a:solidFill>
                <a:schemeClr val="tx1"/>
              </a:solidFill>
            </a:endParaRPr>
          </a:p>
        </p:txBody>
      </p:sp>
      <p:pic>
        <p:nvPicPr>
          <p:cNvPr id="4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974" y="5733256"/>
            <a:ext cx="995185" cy="937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2961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395536" y="2852936"/>
            <a:ext cx="8280920" cy="864096"/>
          </a:xfrm>
        </p:spPr>
        <p:txBody>
          <a:bodyPr/>
          <a:lstStyle/>
          <a:p>
            <a:r>
              <a:rPr lang="bg-BG" sz="4800" dirty="0" smtClean="0"/>
              <a:t>Демонстрация</a:t>
            </a:r>
            <a:endParaRPr lang="en-US" sz="4800" dirty="0"/>
          </a:p>
        </p:txBody>
      </p:sp>
      <p:pic>
        <p:nvPicPr>
          <p:cNvPr id="3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157192"/>
            <a:ext cx="1606847" cy="151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0732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755576" y="764704"/>
            <a:ext cx="8280920" cy="1296144"/>
          </a:xfrm>
        </p:spPr>
        <p:txBody>
          <a:bodyPr/>
          <a:lstStyle/>
          <a:p>
            <a:r>
              <a:rPr lang="bg-BG" sz="6600" dirty="0" smtClean="0"/>
              <a:t>Композиция на ефекти?</a:t>
            </a:r>
            <a:endParaRPr lang="en-US" sz="66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611560" y="2780928"/>
            <a:ext cx="7992888" cy="3096344"/>
          </a:xfrm>
        </p:spPr>
        <p:txBody>
          <a:bodyPr>
            <a:normAutofit fontScale="92500" lnSpcReduction="10000"/>
          </a:bodyPr>
          <a:lstStyle/>
          <a:p>
            <a:pPr marL="571500" indent="-571500" algn="l">
              <a:buFont typeface="Arial" pitchFamily="34" charset="0"/>
              <a:buChar char="•"/>
            </a:pPr>
            <a:r>
              <a:rPr lang="en-US" sz="4400" b="1" dirty="0" smtClean="0">
                <a:solidFill>
                  <a:schemeClr val="tx1"/>
                </a:solidFill>
              </a:rPr>
              <a:t>Sequence</a:t>
            </a:r>
            <a:r>
              <a:rPr lang="en-US" sz="4400" dirty="0" smtClean="0">
                <a:solidFill>
                  <a:schemeClr val="tx1"/>
                </a:solidFill>
              </a:rPr>
              <a:t> </a:t>
            </a:r>
            <a:r>
              <a:rPr lang="bg-BG" sz="4400" dirty="0" smtClean="0">
                <a:solidFill>
                  <a:schemeClr val="tx1"/>
                </a:solidFill>
              </a:rPr>
              <a:t>- ефектите се изпълняват един след друг</a:t>
            </a:r>
            <a:endParaRPr lang="en-US" sz="4400" dirty="0" smtClean="0">
              <a:solidFill>
                <a:schemeClr val="tx1"/>
              </a:solidFill>
            </a:endParaRPr>
          </a:p>
          <a:p>
            <a:pPr marL="571500" indent="-571500" algn="l">
              <a:buFont typeface="Arial" pitchFamily="34" charset="0"/>
              <a:buChar char="•"/>
            </a:pPr>
            <a:r>
              <a:rPr lang="en-US" sz="4400" b="1" dirty="0" smtClean="0">
                <a:solidFill>
                  <a:schemeClr val="tx1"/>
                </a:solidFill>
              </a:rPr>
              <a:t>Parallel</a:t>
            </a:r>
            <a:r>
              <a:rPr lang="bg-BG" sz="4400" dirty="0" smtClean="0">
                <a:solidFill>
                  <a:schemeClr val="tx1"/>
                </a:solidFill>
              </a:rPr>
              <a:t> – ефектите се изпълняват едновременно</a:t>
            </a:r>
            <a:r>
              <a:rPr lang="en-US" sz="4400" dirty="0" smtClean="0">
                <a:solidFill>
                  <a:schemeClr val="tx1"/>
                </a:solidFill>
              </a:rPr>
              <a:t/>
            </a:r>
            <a:br>
              <a:rPr lang="en-US" sz="4400" dirty="0" smtClean="0">
                <a:solidFill>
                  <a:schemeClr val="tx1"/>
                </a:solidFill>
              </a:rPr>
            </a:br>
            <a:endParaRPr lang="en-US" sz="4400" dirty="0">
              <a:solidFill>
                <a:schemeClr val="tx1"/>
              </a:solidFill>
            </a:endParaRPr>
          </a:p>
          <a:p>
            <a:pPr algn="l"/>
            <a:endParaRPr lang="en-US" sz="4400" dirty="0" smtClean="0">
              <a:solidFill>
                <a:schemeClr val="tx1"/>
              </a:solidFill>
            </a:endParaRPr>
          </a:p>
        </p:txBody>
      </p:sp>
      <p:pic>
        <p:nvPicPr>
          <p:cNvPr id="5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157192"/>
            <a:ext cx="1606847" cy="151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2678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395536" y="2852936"/>
            <a:ext cx="8280920" cy="864096"/>
          </a:xfrm>
        </p:spPr>
        <p:txBody>
          <a:bodyPr/>
          <a:lstStyle/>
          <a:p>
            <a:r>
              <a:rPr lang="bg-BG" sz="4800" dirty="0" smtClean="0"/>
              <a:t>Демонстрация</a:t>
            </a:r>
            <a:endParaRPr lang="en-US" sz="4800" dirty="0"/>
          </a:p>
        </p:txBody>
      </p:sp>
      <p:pic>
        <p:nvPicPr>
          <p:cNvPr id="3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157192"/>
            <a:ext cx="1606847" cy="151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3899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251520" y="188640"/>
            <a:ext cx="8712968" cy="1008112"/>
          </a:xfrm>
        </p:spPr>
        <p:txBody>
          <a:bodyPr/>
          <a:lstStyle/>
          <a:p>
            <a:r>
              <a:rPr lang="en-US" sz="6600" dirty="0" smtClean="0"/>
              <a:t>Core effects </a:t>
            </a:r>
            <a:r>
              <a:rPr lang="bg-BG" sz="6600" dirty="0" smtClean="0"/>
              <a:t>класове</a:t>
            </a:r>
            <a:endParaRPr lang="en-US" sz="66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611560" y="1268760"/>
            <a:ext cx="7992888" cy="5328592"/>
          </a:xfrm>
        </p:spPr>
        <p:txBody>
          <a:bodyPr>
            <a:noAutofit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</a:rPr>
              <a:t>Animate </a:t>
            </a:r>
            <a:r>
              <a:rPr lang="en-US" dirty="0" smtClean="0">
                <a:solidFill>
                  <a:schemeClr val="tx1"/>
                </a:solidFill>
              </a:rPr>
              <a:t>–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Base </a:t>
            </a:r>
            <a:r>
              <a:rPr lang="bg-BG" dirty="0" smtClean="0">
                <a:solidFill>
                  <a:schemeClr val="tx1"/>
                </a:solidFill>
              </a:rPr>
              <a:t>клас за всички ефекти</a:t>
            </a:r>
            <a:r>
              <a:rPr lang="en-US" dirty="0" smtClean="0">
                <a:solidFill>
                  <a:schemeClr val="tx1"/>
                </a:solidFill>
              </a:rPr>
              <a:t>; </a:t>
            </a:r>
            <a:r>
              <a:rPr lang="bg-BG" dirty="0" smtClean="0">
                <a:solidFill>
                  <a:schemeClr val="tx1"/>
                </a:solidFill>
              </a:rPr>
              <a:t>позволява по-прецизно персонализиране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b="1" dirty="0" err="1">
                <a:solidFill>
                  <a:schemeClr val="tx1"/>
                </a:solidFill>
              </a:rPr>
              <a:t>AnimateColor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bg-BG" dirty="0" smtClean="0">
                <a:solidFill>
                  <a:schemeClr val="tx1"/>
                </a:solidFill>
              </a:rPr>
              <a:t> - промяна на цвят във времето, </a:t>
            </a:r>
            <a:r>
              <a:rPr lang="bg-BG" dirty="0" err="1" smtClean="0">
                <a:solidFill>
                  <a:schemeClr val="tx1"/>
                </a:solidFill>
              </a:rPr>
              <a:t>интерполирайки</a:t>
            </a:r>
            <a:r>
              <a:rPr lang="bg-BG" dirty="0" smtClean="0">
                <a:solidFill>
                  <a:schemeClr val="tx1"/>
                </a:solidFill>
              </a:rPr>
              <a:t> между два цвята </a:t>
            </a:r>
            <a:r>
              <a:rPr lang="en-US" dirty="0" smtClean="0">
                <a:solidFill>
                  <a:schemeClr val="tx1"/>
                </a:solidFill>
              </a:rPr>
              <a:t>(on </a:t>
            </a:r>
            <a:r>
              <a:rPr lang="en-US" dirty="0">
                <a:solidFill>
                  <a:schemeClr val="tx1"/>
                </a:solidFill>
              </a:rPr>
              <a:t>a </a:t>
            </a:r>
            <a:r>
              <a:rPr lang="en-US" dirty="0" err="1" smtClean="0">
                <a:solidFill>
                  <a:schemeClr val="tx1"/>
                </a:solidFill>
              </a:rPr>
              <a:t>perchannel</a:t>
            </a:r>
            <a:r>
              <a:rPr lang="bg-BG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basis)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b="1" dirty="0" err="1">
                <a:solidFill>
                  <a:schemeClr val="tx1"/>
                </a:solidFill>
              </a:rPr>
              <a:t>AnimateFilter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- Filters 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err="1">
                <a:solidFill>
                  <a:schemeClr val="tx1"/>
                </a:solidFill>
              </a:rPr>
              <a:t>BlurFilter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GlowFilter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bg-BG" dirty="0" smtClean="0">
                <a:solidFill>
                  <a:schemeClr val="tx1"/>
                </a:solidFill>
              </a:rPr>
              <a:t>и други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AnimateTransitionShader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- </a:t>
            </a:r>
            <a:r>
              <a:rPr lang="bg-BG" dirty="0" smtClean="0">
                <a:solidFill>
                  <a:schemeClr val="tx1"/>
                </a:solidFill>
              </a:rPr>
              <a:t>Два </a:t>
            </a:r>
            <a:r>
              <a:rPr lang="en-US" dirty="0" smtClean="0">
                <a:solidFill>
                  <a:schemeClr val="tx1"/>
                </a:solidFill>
              </a:rPr>
              <a:t>bitmap</a:t>
            </a:r>
            <a:r>
              <a:rPr lang="bg-BG" dirty="0" smtClean="0">
                <a:solidFill>
                  <a:schemeClr val="tx1"/>
                </a:solidFill>
              </a:rPr>
              <a:t>-а </a:t>
            </a:r>
            <a:r>
              <a:rPr lang="en-US" dirty="0" smtClean="0">
                <a:solidFill>
                  <a:schemeClr val="tx1"/>
                </a:solidFill>
              </a:rPr>
              <a:t>(pixel-</a:t>
            </a:r>
            <a:r>
              <a:rPr lang="en-US" dirty="0" err="1" smtClean="0">
                <a:solidFill>
                  <a:schemeClr val="tx1"/>
                </a:solidFill>
              </a:rPr>
              <a:t>shaders</a:t>
            </a:r>
            <a:r>
              <a:rPr lang="en-US" dirty="0" smtClean="0">
                <a:solidFill>
                  <a:schemeClr val="tx1"/>
                </a:solidFill>
              </a:rPr>
              <a:t>) (</a:t>
            </a:r>
            <a:r>
              <a:rPr lang="en-US" dirty="0" err="1">
                <a:solidFill>
                  <a:schemeClr val="tx1"/>
                </a:solidFill>
              </a:rPr>
              <a:t>CrossFade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bg-BG" dirty="0" smtClean="0">
                <a:solidFill>
                  <a:schemeClr val="tx1"/>
                </a:solidFill>
              </a:rPr>
              <a:t>и </a:t>
            </a:r>
            <a:r>
              <a:rPr lang="en-US" dirty="0" smtClean="0">
                <a:solidFill>
                  <a:schemeClr val="tx1"/>
                </a:solidFill>
              </a:rPr>
              <a:t>Wipe </a:t>
            </a:r>
            <a:r>
              <a:rPr lang="bg-BG" dirty="0" smtClean="0">
                <a:solidFill>
                  <a:schemeClr val="tx1"/>
                </a:solidFill>
              </a:rPr>
              <a:t>наследяват този клас</a:t>
            </a:r>
            <a:r>
              <a:rPr lang="en-US" dirty="0" smtClean="0">
                <a:solidFill>
                  <a:schemeClr val="tx1"/>
                </a:solidFill>
              </a:rPr>
              <a:t>.)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AnimateTransform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bg-BG" dirty="0">
                <a:solidFill>
                  <a:schemeClr val="tx1"/>
                </a:solidFill>
              </a:rPr>
              <a:t>и </a:t>
            </a:r>
            <a:r>
              <a:rPr lang="en-US" b="1" dirty="0" smtClean="0">
                <a:solidFill>
                  <a:schemeClr val="tx1"/>
                </a:solidFill>
              </a:rPr>
              <a:t>AnimateTransform3D</a:t>
            </a:r>
            <a:r>
              <a:rPr lang="bg-BG" b="1" dirty="0" smtClean="0">
                <a:solidFill>
                  <a:schemeClr val="tx1"/>
                </a:solidFill>
              </a:rPr>
              <a:t> </a:t>
            </a:r>
            <a:r>
              <a:rPr lang="bg-BG" dirty="0" smtClean="0">
                <a:solidFill>
                  <a:schemeClr val="tx1"/>
                </a:solidFill>
              </a:rPr>
              <a:t>- Комбинация на транслация, </a:t>
            </a:r>
            <a:r>
              <a:rPr lang="bg-BG" dirty="0" err="1" smtClean="0">
                <a:solidFill>
                  <a:schemeClr val="tx1"/>
                </a:solidFill>
              </a:rPr>
              <a:t>скалиране</a:t>
            </a:r>
            <a:r>
              <a:rPr lang="bg-BG" dirty="0">
                <a:solidFill>
                  <a:schemeClr val="tx1"/>
                </a:solidFill>
              </a:rPr>
              <a:t> </a:t>
            </a:r>
            <a:r>
              <a:rPr lang="bg-BG" dirty="0" smtClean="0">
                <a:solidFill>
                  <a:schemeClr val="tx1"/>
                </a:solidFill>
              </a:rPr>
              <a:t>и завъртане. 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>
                <a:solidFill>
                  <a:schemeClr val="tx1"/>
                </a:solidFill>
              </a:rPr>
              <a:t>Move, Scale, Rotate </a:t>
            </a:r>
            <a:r>
              <a:rPr lang="bg-BG" dirty="0" smtClean="0">
                <a:solidFill>
                  <a:schemeClr val="tx1"/>
                </a:solidFill>
              </a:rPr>
              <a:t>и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bg-BG" dirty="0" smtClean="0">
                <a:solidFill>
                  <a:schemeClr val="tx1"/>
                </a:solidFill>
              </a:rPr>
              <a:t>техния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3D </a:t>
            </a:r>
            <a:r>
              <a:rPr lang="bg-BG" dirty="0" smtClean="0">
                <a:solidFill>
                  <a:schemeClr val="tx1"/>
                </a:solidFill>
              </a:rPr>
              <a:t>еквивалент наследяват този клас</a:t>
            </a:r>
            <a:r>
              <a:rPr lang="en-US" dirty="0" smtClean="0">
                <a:solidFill>
                  <a:schemeClr val="tx1"/>
                </a:solidFill>
              </a:rPr>
              <a:t>.)</a:t>
            </a:r>
            <a:br>
              <a:rPr lang="en-US" dirty="0" smtClean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sz="2000" dirty="0" smtClean="0">
              <a:solidFill>
                <a:schemeClr val="tx1"/>
              </a:solidFill>
            </a:endParaRPr>
          </a:p>
        </p:txBody>
      </p:sp>
      <p:pic>
        <p:nvPicPr>
          <p:cNvPr id="4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157192"/>
            <a:ext cx="1606847" cy="151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8297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467544" y="404664"/>
            <a:ext cx="8280920" cy="1296144"/>
          </a:xfrm>
        </p:spPr>
        <p:txBody>
          <a:bodyPr/>
          <a:lstStyle/>
          <a:p>
            <a:r>
              <a:rPr lang="en-US" sz="6600" dirty="0" err="1" smtClean="0"/>
              <a:t>Keyframes</a:t>
            </a:r>
            <a:endParaRPr lang="en-US" sz="66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539552" y="2564904"/>
            <a:ext cx="7992888" cy="3816424"/>
          </a:xfrm>
        </p:spPr>
        <p:txBody>
          <a:bodyPr>
            <a:noAutofit/>
          </a:bodyPr>
          <a:lstStyle/>
          <a:p>
            <a:pPr algn="l"/>
            <a:r>
              <a:rPr lang="en-US" sz="2000" dirty="0" err="1" smtClean="0">
                <a:solidFill>
                  <a:schemeClr val="tx1"/>
                </a:solidFill>
              </a:rPr>
              <a:t>Keyframe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bg-BG" sz="2000" dirty="0" smtClean="0">
                <a:solidFill>
                  <a:schemeClr val="tx1"/>
                </a:solidFill>
              </a:rPr>
              <a:t>класът ни позволява да задаваме точки на </a:t>
            </a:r>
            <a:r>
              <a:rPr lang="en-US" sz="2000" dirty="0" smtClean="0">
                <a:solidFill>
                  <a:schemeClr val="tx1"/>
                </a:solidFill>
              </a:rPr>
              <a:t>Animate e</a:t>
            </a:r>
            <a:r>
              <a:rPr lang="bg-BG" sz="2000" dirty="0" err="1" smtClean="0">
                <a:solidFill>
                  <a:schemeClr val="tx1"/>
                </a:solidFill>
              </a:rPr>
              <a:t>фекта</a:t>
            </a:r>
            <a:r>
              <a:rPr lang="bg-BG" sz="2000" dirty="0" smtClean="0">
                <a:solidFill>
                  <a:schemeClr val="tx1"/>
                </a:solidFill>
              </a:rPr>
              <a:t>, подобно на </a:t>
            </a:r>
            <a:r>
              <a:rPr lang="en-US" sz="2000" dirty="0" err="1" smtClean="0">
                <a:solidFill>
                  <a:schemeClr val="tx1"/>
                </a:solidFill>
              </a:rPr>
              <a:t>keyframe</a:t>
            </a:r>
            <a:r>
              <a:rPr lang="en-US" sz="2000" dirty="0" smtClean="0">
                <a:solidFill>
                  <a:schemeClr val="tx1"/>
                </a:solidFill>
              </a:rPr>
              <a:t>-</a:t>
            </a:r>
            <a:r>
              <a:rPr lang="bg-BG" sz="2000" dirty="0" err="1" smtClean="0">
                <a:solidFill>
                  <a:schemeClr val="tx1"/>
                </a:solidFill>
              </a:rPr>
              <a:t>овете</a:t>
            </a:r>
            <a:r>
              <a:rPr lang="bg-BG" sz="2000" dirty="0" smtClean="0">
                <a:solidFill>
                  <a:schemeClr val="tx1"/>
                </a:solidFill>
              </a:rPr>
              <a:t> на анимация, между които ще бъдат </a:t>
            </a:r>
            <a:r>
              <a:rPr lang="bg-BG" sz="2000" dirty="0" err="1" smtClean="0">
                <a:solidFill>
                  <a:schemeClr val="tx1"/>
                </a:solidFill>
              </a:rPr>
              <a:t>интерполирани</a:t>
            </a:r>
            <a:r>
              <a:rPr lang="bg-BG" sz="2000" dirty="0" smtClean="0">
                <a:solidFill>
                  <a:schemeClr val="tx1"/>
                </a:solidFill>
              </a:rPr>
              <a:t> по време на ефекта.</a:t>
            </a:r>
            <a:br>
              <a:rPr lang="bg-BG" sz="2000" dirty="0" smtClean="0">
                <a:solidFill>
                  <a:schemeClr val="tx1"/>
                </a:solidFill>
              </a:rPr>
            </a:br>
            <a:r>
              <a:rPr lang="bg-BG" sz="2000" dirty="0" smtClean="0">
                <a:solidFill>
                  <a:schemeClr val="tx1"/>
                </a:solidFill>
              </a:rPr>
              <a:t/>
            </a:r>
            <a:br>
              <a:rPr lang="bg-BG" sz="2000" dirty="0" smtClean="0">
                <a:solidFill>
                  <a:schemeClr val="tx1"/>
                </a:solidFill>
              </a:rPr>
            </a:br>
            <a:r>
              <a:rPr lang="bg-BG" sz="2000" b="1" dirty="0" smtClean="0">
                <a:solidFill>
                  <a:schemeClr val="tx1"/>
                </a:solidFill>
              </a:rPr>
              <a:t>Пример.</a:t>
            </a:r>
            <a:endParaRPr lang="en-US" sz="1200" b="1" dirty="0" smtClean="0">
              <a:solidFill>
                <a:schemeClr val="tx1"/>
              </a:solidFill>
            </a:endParaRPr>
          </a:p>
        </p:txBody>
      </p:sp>
      <p:pic>
        <p:nvPicPr>
          <p:cNvPr id="4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157192"/>
            <a:ext cx="1606847" cy="151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4516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539552" y="2780928"/>
            <a:ext cx="8280920" cy="1296144"/>
          </a:xfrm>
        </p:spPr>
        <p:txBody>
          <a:bodyPr/>
          <a:lstStyle/>
          <a:p>
            <a:r>
              <a:rPr lang="en-US" sz="6600" dirty="0" smtClean="0"/>
              <a:t>Examples of different Effects</a:t>
            </a:r>
            <a:endParaRPr lang="en-US" sz="66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539552" y="6237312"/>
            <a:ext cx="7992888" cy="144016"/>
          </a:xfrm>
        </p:spPr>
        <p:txBody>
          <a:bodyPr>
            <a:noAutofit/>
          </a:bodyPr>
          <a:lstStyle/>
          <a:p>
            <a:pPr marL="285750" indent="-285750" algn="l">
              <a:buFont typeface="Arial" pitchFamily="34" charset="0"/>
              <a:buChar char="•"/>
            </a:pPr>
            <a:endParaRPr lang="en-US" sz="2000" dirty="0" smtClean="0">
              <a:solidFill>
                <a:schemeClr val="tx1"/>
              </a:solidFill>
            </a:endParaRPr>
          </a:p>
        </p:txBody>
      </p:sp>
      <p:pic>
        <p:nvPicPr>
          <p:cNvPr id="4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157192"/>
            <a:ext cx="1606847" cy="151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6224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8280920" cy="1296144"/>
          </a:xfrm>
        </p:spPr>
        <p:txBody>
          <a:bodyPr/>
          <a:lstStyle/>
          <a:p>
            <a:r>
              <a:rPr lang="en-US" sz="6600" dirty="0" err="1" smtClean="0"/>
              <a:t>UIComponent</a:t>
            </a:r>
            <a:endParaRPr lang="en-US" sz="66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539552" y="2204864"/>
            <a:ext cx="7992888" cy="388843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Properties:</a:t>
            </a:r>
          </a:p>
          <a:p>
            <a:pPr algn="l"/>
            <a:r>
              <a:rPr 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states  - Array </a:t>
            </a:r>
            <a:r>
              <a:rPr lang="bg-BG" sz="28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от </a:t>
            </a:r>
            <a:r>
              <a:rPr lang="en-US" sz="28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state </a:t>
            </a:r>
            <a:r>
              <a:rPr lang="bg-BG" sz="28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обекти</a:t>
            </a:r>
            <a:endParaRPr lang="en-US" sz="2800" i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currentState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– String – </a:t>
            </a:r>
            <a:r>
              <a:rPr lang="bg-BG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текущото състояние</a:t>
            </a:r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en-US" sz="2800" i="1" dirty="0" smtClean="0">
                <a:solidFill>
                  <a:schemeClr val="bg1">
                    <a:lumMod val="65000"/>
                  </a:schemeClr>
                </a:solidFill>
              </a:rPr>
              <a:t/>
            </a:r>
            <a:br>
              <a:rPr lang="en-US" sz="2800" i="1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&lt;</a:t>
            </a:r>
            <a:r>
              <a:rPr lang="en-US" sz="2800" dirty="0" err="1">
                <a:solidFill>
                  <a:schemeClr val="tx1"/>
                </a:solidFill>
              </a:rPr>
              <a:t>s:states</a:t>
            </a:r>
            <a:r>
              <a:rPr lang="en-US" sz="2800" dirty="0">
                <a:solidFill>
                  <a:schemeClr val="tx1"/>
                </a:solidFill>
              </a:rPr>
              <a:t>&gt;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	&lt;</a:t>
            </a:r>
            <a:r>
              <a:rPr lang="en-US" sz="2800" dirty="0" err="1">
                <a:solidFill>
                  <a:schemeClr val="tx1"/>
                </a:solidFill>
              </a:rPr>
              <a:t>s:State</a:t>
            </a:r>
            <a:r>
              <a:rPr lang="en-US" sz="2800" dirty="0">
                <a:solidFill>
                  <a:schemeClr val="tx1"/>
                </a:solidFill>
              </a:rPr>
              <a:t> name="</a:t>
            </a:r>
            <a:r>
              <a:rPr lang="en-US" sz="2800" b="1" dirty="0" err="1">
                <a:solidFill>
                  <a:schemeClr val="tx1"/>
                </a:solidFill>
              </a:rPr>
              <a:t>orangeState</a:t>
            </a:r>
            <a:r>
              <a:rPr lang="en-US" sz="2800" dirty="0">
                <a:solidFill>
                  <a:schemeClr val="tx1"/>
                </a:solidFill>
              </a:rPr>
              <a:t>"/&gt;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	&lt;</a:t>
            </a:r>
            <a:r>
              <a:rPr lang="en-US" sz="2800" dirty="0" err="1">
                <a:solidFill>
                  <a:schemeClr val="tx1"/>
                </a:solidFill>
              </a:rPr>
              <a:t>s:State</a:t>
            </a:r>
            <a:r>
              <a:rPr lang="en-US" sz="2800" dirty="0">
                <a:solidFill>
                  <a:schemeClr val="tx1"/>
                </a:solidFill>
              </a:rPr>
              <a:t> name="</a:t>
            </a:r>
            <a:r>
              <a:rPr lang="en-US" sz="2800" b="1" dirty="0" err="1">
                <a:solidFill>
                  <a:schemeClr val="tx1"/>
                </a:solidFill>
              </a:rPr>
              <a:t>blackState</a:t>
            </a:r>
            <a:r>
              <a:rPr lang="en-US" sz="2800" dirty="0">
                <a:solidFill>
                  <a:schemeClr val="tx1"/>
                </a:solidFill>
              </a:rPr>
              <a:t>" /&gt;</a:t>
            </a:r>
          </a:p>
          <a:p>
            <a:pPr algn="l"/>
            <a:r>
              <a:rPr lang="en-US" sz="2800" dirty="0">
                <a:solidFill>
                  <a:schemeClr val="tx1"/>
                </a:solidFill>
              </a:rPr>
              <a:t>&lt;/</a:t>
            </a:r>
            <a:r>
              <a:rPr lang="en-US" sz="2800" dirty="0" err="1">
                <a:solidFill>
                  <a:schemeClr val="tx1"/>
                </a:solidFill>
              </a:rPr>
              <a:t>s:states</a:t>
            </a:r>
            <a:r>
              <a:rPr lang="en-US" sz="2800" dirty="0">
                <a:solidFill>
                  <a:schemeClr val="tx1"/>
                </a:solidFill>
              </a:rPr>
              <a:t>&gt;</a:t>
            </a:r>
            <a:r>
              <a:rPr lang="en-US" sz="2800" i="1" dirty="0" smtClean="0">
                <a:solidFill>
                  <a:schemeClr val="bg1">
                    <a:lumMod val="65000"/>
                  </a:schemeClr>
                </a:solidFill>
              </a:rPr>
              <a:t/>
            </a:r>
            <a:br>
              <a:rPr lang="en-US" sz="2800" i="1" dirty="0" smtClean="0">
                <a:solidFill>
                  <a:schemeClr val="bg1">
                    <a:lumMod val="65000"/>
                  </a:schemeClr>
                </a:solidFill>
              </a:rPr>
            </a:br>
            <a:endParaRPr lang="en-US" sz="2800" b="1" i="1" dirty="0" smtClean="0">
              <a:solidFill>
                <a:schemeClr val="tx1"/>
              </a:solidFill>
            </a:endParaRPr>
          </a:p>
        </p:txBody>
      </p:sp>
      <p:pic>
        <p:nvPicPr>
          <p:cNvPr id="4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157192"/>
            <a:ext cx="1606847" cy="151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141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539552" y="2780928"/>
            <a:ext cx="8280920" cy="1296144"/>
          </a:xfrm>
        </p:spPr>
        <p:txBody>
          <a:bodyPr/>
          <a:lstStyle/>
          <a:p>
            <a:r>
              <a:rPr lang="en-US" sz="6600" dirty="0" smtClean="0"/>
              <a:t>Examples of Easers</a:t>
            </a:r>
            <a:endParaRPr lang="en-US" sz="66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539552" y="6237312"/>
            <a:ext cx="7992888" cy="144016"/>
          </a:xfrm>
        </p:spPr>
        <p:txBody>
          <a:bodyPr>
            <a:noAutofit/>
          </a:bodyPr>
          <a:lstStyle/>
          <a:p>
            <a:pPr marL="285750" indent="-285750" algn="l">
              <a:buFont typeface="Arial" pitchFamily="34" charset="0"/>
              <a:buChar char="•"/>
            </a:pPr>
            <a:endParaRPr lang="en-US" sz="2000" dirty="0" smtClean="0">
              <a:solidFill>
                <a:schemeClr val="tx1"/>
              </a:solidFill>
            </a:endParaRPr>
          </a:p>
        </p:txBody>
      </p:sp>
      <p:pic>
        <p:nvPicPr>
          <p:cNvPr id="4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157192"/>
            <a:ext cx="1606847" cy="151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6224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467544" y="764704"/>
            <a:ext cx="8280920" cy="1296144"/>
          </a:xfrm>
        </p:spPr>
        <p:txBody>
          <a:bodyPr/>
          <a:lstStyle/>
          <a:p>
            <a:r>
              <a:rPr lang="bg-BG" sz="6600" dirty="0" smtClean="0"/>
              <a:t>Как да си създадем собствен ефект?</a:t>
            </a:r>
            <a:endParaRPr lang="en-US" sz="66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539552" y="2564904"/>
            <a:ext cx="7992888" cy="3816424"/>
          </a:xfrm>
        </p:spPr>
        <p:txBody>
          <a:bodyPr>
            <a:noAutofit/>
          </a:bodyPr>
          <a:lstStyle/>
          <a:p>
            <a:pPr algn="l"/>
            <a:r>
              <a:rPr lang="bg-BG" dirty="0" smtClean="0">
                <a:solidFill>
                  <a:schemeClr val="tx1"/>
                </a:solidFill>
              </a:rPr>
              <a:t>Както видяхме, </a:t>
            </a:r>
            <a:r>
              <a:rPr lang="en-US" dirty="0" smtClean="0">
                <a:solidFill>
                  <a:schemeClr val="tx1"/>
                </a:solidFill>
              </a:rPr>
              <a:t>Flex </a:t>
            </a:r>
            <a:r>
              <a:rPr lang="bg-BG" dirty="0" smtClean="0">
                <a:solidFill>
                  <a:schemeClr val="tx1"/>
                </a:solidFill>
              </a:rPr>
              <a:t>имплементира ефектите, използвайки архитектура, в която участват два класа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b="1" dirty="0" smtClean="0">
                <a:solidFill>
                  <a:schemeClr val="tx1"/>
                </a:solidFill>
              </a:rPr>
              <a:t>factory </a:t>
            </a:r>
            <a:r>
              <a:rPr lang="bg-BG" dirty="0" smtClean="0">
                <a:solidFill>
                  <a:schemeClr val="tx1"/>
                </a:solidFill>
              </a:rPr>
              <a:t>клас и </a:t>
            </a:r>
            <a:r>
              <a:rPr lang="en-US" b="1" dirty="0" smtClean="0">
                <a:solidFill>
                  <a:schemeClr val="tx1"/>
                </a:solidFill>
              </a:rPr>
              <a:t>instance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bg-BG" dirty="0" smtClean="0">
                <a:solidFill>
                  <a:schemeClr val="tx1"/>
                </a:solidFill>
              </a:rPr>
              <a:t>клас.</a:t>
            </a:r>
            <a:endParaRPr lang="bg-BG" dirty="0">
              <a:solidFill>
                <a:schemeClr val="tx1"/>
              </a:solidFill>
            </a:endParaRPr>
          </a:p>
          <a:p>
            <a:pPr algn="l"/>
            <a:endParaRPr lang="bg-BG" sz="2800" b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Symbol"/>
              <a:buChar char="Þ"/>
            </a:pPr>
            <a:r>
              <a:rPr lang="en-US" sz="2800" b="1" dirty="0" smtClean="0">
                <a:solidFill>
                  <a:schemeClr val="tx1"/>
                </a:solidFill>
              </a:rPr>
              <a:t>extend </a:t>
            </a:r>
            <a:r>
              <a:rPr lang="en-US" sz="2800" dirty="0" err="1" smtClean="0">
                <a:hlinkClick r:id="rId3"/>
              </a:rPr>
              <a:t>mx.effects.Effect</a:t>
            </a:r>
            <a:endParaRPr lang="en-US" sz="2800" dirty="0" smtClean="0"/>
          </a:p>
          <a:p>
            <a:pPr marL="457200" indent="-457200" algn="l">
              <a:buFont typeface="Symbol"/>
              <a:buChar char="Þ"/>
            </a:pPr>
            <a:r>
              <a:rPr lang="en-US" sz="2800" b="1" dirty="0" smtClean="0">
                <a:solidFill>
                  <a:schemeClr val="tx1"/>
                </a:solidFill>
              </a:rPr>
              <a:t>extend </a:t>
            </a:r>
            <a:r>
              <a:rPr lang="en-US" sz="2800" dirty="0"/>
              <a:t> </a:t>
            </a:r>
            <a:r>
              <a:rPr lang="en-US" sz="2800" dirty="0" err="1">
                <a:hlinkClick r:id="rId4"/>
              </a:rPr>
              <a:t>mx.effects.EffectInstance</a:t>
            </a:r>
            <a:endParaRPr lang="en-US" sz="2800" b="1" dirty="0" smtClean="0">
              <a:solidFill>
                <a:schemeClr val="tx1"/>
              </a:solidFill>
            </a:endParaRPr>
          </a:p>
        </p:txBody>
      </p:sp>
      <p:pic>
        <p:nvPicPr>
          <p:cNvPr id="4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157192"/>
            <a:ext cx="1606847" cy="151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5459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0" y="404664"/>
            <a:ext cx="9145016" cy="864096"/>
          </a:xfrm>
        </p:spPr>
        <p:txBody>
          <a:bodyPr/>
          <a:lstStyle/>
          <a:p>
            <a:r>
              <a:rPr lang="bg-BG" sz="5400" dirty="0" smtClean="0"/>
              <a:t>Дефиниране на </a:t>
            </a:r>
            <a:r>
              <a:rPr lang="en-US" sz="5400" dirty="0" smtClean="0"/>
              <a:t>Factor</a:t>
            </a:r>
            <a:r>
              <a:rPr lang="en-US" sz="5400" dirty="0"/>
              <a:t>y</a:t>
            </a:r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539552" y="2132856"/>
            <a:ext cx="7992888" cy="3816424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</a:rPr>
              <a:t>Factory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bg-BG" dirty="0" smtClean="0">
                <a:solidFill>
                  <a:schemeClr val="tx1"/>
                </a:solidFill>
              </a:rPr>
              <a:t>класът създава обекти от тип </a:t>
            </a:r>
            <a:r>
              <a:rPr lang="en-US" b="1" dirty="0" smtClean="0">
                <a:solidFill>
                  <a:schemeClr val="tx1"/>
                </a:solidFill>
              </a:rPr>
              <a:t>‘Instance </a:t>
            </a:r>
            <a:r>
              <a:rPr lang="bg-BG" b="1" dirty="0" smtClean="0">
                <a:solidFill>
                  <a:schemeClr val="tx1"/>
                </a:solidFill>
              </a:rPr>
              <a:t>класа</a:t>
            </a:r>
            <a:r>
              <a:rPr lang="en-US" b="1" dirty="0" smtClean="0">
                <a:solidFill>
                  <a:schemeClr val="tx1"/>
                </a:solidFill>
              </a:rPr>
              <a:t>’</a:t>
            </a:r>
            <a:r>
              <a:rPr lang="bg-BG" dirty="0" smtClean="0">
                <a:solidFill>
                  <a:schemeClr val="tx1"/>
                </a:solidFill>
              </a:rPr>
              <a:t> за извършване на ефекта върху някой </a:t>
            </a:r>
            <a:r>
              <a:rPr lang="en-US" b="1" dirty="0" smtClean="0">
                <a:solidFill>
                  <a:schemeClr val="tx1"/>
                </a:solidFill>
              </a:rPr>
              <a:t>target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bg-BG" dirty="0" smtClean="0">
                <a:solidFill>
                  <a:schemeClr val="tx1"/>
                </a:solidFill>
              </a:rPr>
              <a:t>Конфигурирате си необходимите </a:t>
            </a:r>
            <a:r>
              <a:rPr lang="en-US" dirty="0" smtClean="0">
                <a:solidFill>
                  <a:schemeClr val="tx1"/>
                </a:solidFill>
              </a:rPr>
              <a:t>property-</a:t>
            </a:r>
            <a:r>
              <a:rPr lang="bg-BG" dirty="0" smtClean="0">
                <a:solidFill>
                  <a:schemeClr val="tx1"/>
                </a:solidFill>
              </a:rPr>
              <a:t>та на </a:t>
            </a:r>
            <a:r>
              <a:rPr lang="en-US" dirty="0" smtClean="0">
                <a:solidFill>
                  <a:schemeClr val="tx1"/>
                </a:solidFill>
              </a:rPr>
              <a:t>Factory-</a:t>
            </a:r>
            <a:r>
              <a:rPr lang="bg-BG" dirty="0" smtClean="0">
                <a:solidFill>
                  <a:schemeClr val="tx1"/>
                </a:solidFill>
              </a:rPr>
              <a:t>то за ефекта.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bg-BG" dirty="0" smtClean="0">
                <a:solidFill>
                  <a:schemeClr val="tx1"/>
                </a:solidFill>
              </a:rPr>
              <a:t/>
            </a:r>
            <a:br>
              <a:rPr lang="bg-BG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&lt;</a:t>
            </a:r>
            <a:r>
              <a:rPr lang="en-US" sz="2000" dirty="0" err="1" smtClean="0">
                <a:solidFill>
                  <a:schemeClr val="tx1"/>
                </a:solidFill>
              </a:rPr>
              <a:t>fx:Definition</a:t>
            </a:r>
            <a:r>
              <a:rPr lang="en-US" sz="2000" dirty="0" smtClean="0">
                <a:solidFill>
                  <a:schemeClr val="tx1"/>
                </a:solidFill>
              </a:rPr>
              <a:t>&gt;</a:t>
            </a:r>
            <a:r>
              <a:rPr lang="bg-BG" sz="2000" dirty="0" smtClean="0">
                <a:solidFill>
                  <a:schemeClr val="tx1"/>
                </a:solidFill>
              </a:rPr>
              <a:t/>
            </a:r>
            <a:br>
              <a:rPr lang="bg-BG" sz="2000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&lt;</a:t>
            </a:r>
            <a:r>
              <a:rPr lang="en-US" dirty="0" err="1" smtClean="0">
                <a:solidFill>
                  <a:schemeClr val="tx1"/>
                </a:solidFill>
              </a:rPr>
              <a:t>s:</a:t>
            </a:r>
            <a:r>
              <a:rPr lang="en-US" b="1" dirty="0" err="1" smtClean="0">
                <a:solidFill>
                  <a:schemeClr val="tx1"/>
                </a:solidFill>
              </a:rPr>
              <a:t>Resize</a:t>
            </a:r>
            <a:r>
              <a:rPr lang="en-US" dirty="0" smtClean="0">
                <a:solidFill>
                  <a:schemeClr val="tx1"/>
                </a:solidFill>
              </a:rPr>
              <a:t> target=“..” </a:t>
            </a:r>
            <a:r>
              <a:rPr lang="en-US" dirty="0" err="1" smtClean="0">
                <a:solidFill>
                  <a:schemeClr val="tx1"/>
                </a:solidFill>
              </a:rPr>
              <a:t>widthBy</a:t>
            </a:r>
            <a:r>
              <a:rPr lang="en-US" dirty="0" smtClean="0">
                <a:solidFill>
                  <a:schemeClr val="tx1"/>
                </a:solidFill>
              </a:rPr>
              <a:t>=“..” …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bg-BG" dirty="0" smtClean="0">
                <a:solidFill>
                  <a:schemeClr val="tx1"/>
                </a:solidFill>
              </a:rPr>
              <a:t>По конвенция, името на </a:t>
            </a:r>
            <a:r>
              <a:rPr lang="en-US" dirty="0" smtClean="0">
                <a:solidFill>
                  <a:schemeClr val="tx1"/>
                </a:solidFill>
              </a:rPr>
              <a:t>Factory </a:t>
            </a:r>
            <a:r>
              <a:rPr lang="bg-BG" dirty="0" smtClean="0">
                <a:solidFill>
                  <a:schemeClr val="tx1"/>
                </a:solidFill>
              </a:rPr>
              <a:t>класа е името на ефекта: </a:t>
            </a:r>
            <a:r>
              <a:rPr lang="en-US" b="1" dirty="0" smtClean="0">
                <a:solidFill>
                  <a:schemeClr val="tx1"/>
                </a:solidFill>
              </a:rPr>
              <a:t>Zoom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b="1" dirty="0" smtClean="0">
                <a:solidFill>
                  <a:schemeClr val="tx1"/>
                </a:solidFill>
              </a:rPr>
              <a:t>Fade</a:t>
            </a:r>
            <a:r>
              <a:rPr lang="en-US" dirty="0" smtClean="0">
                <a:solidFill>
                  <a:schemeClr val="tx1"/>
                </a:solidFill>
              </a:rPr>
              <a:t>..</a:t>
            </a:r>
            <a:endParaRPr lang="bg-BG" b="1" dirty="0">
              <a:solidFill>
                <a:schemeClr val="tx1"/>
              </a:solidFill>
            </a:endParaRPr>
          </a:p>
        </p:txBody>
      </p:sp>
      <p:pic>
        <p:nvPicPr>
          <p:cNvPr id="4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28461"/>
            <a:ext cx="1318815" cy="1242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9359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0" y="404664"/>
            <a:ext cx="9145016" cy="864096"/>
          </a:xfrm>
        </p:spPr>
        <p:txBody>
          <a:bodyPr/>
          <a:lstStyle/>
          <a:p>
            <a:r>
              <a:rPr lang="en-US" sz="5400" dirty="0" smtClean="0"/>
              <a:t>Insta</a:t>
            </a:r>
            <a:r>
              <a:rPr lang="en-US" sz="5400" dirty="0"/>
              <a:t>n</a:t>
            </a:r>
            <a:r>
              <a:rPr lang="en-US" sz="5400" dirty="0" smtClean="0"/>
              <a:t>ce </a:t>
            </a:r>
            <a:r>
              <a:rPr lang="bg-BG" sz="5400" dirty="0" smtClean="0"/>
              <a:t>класа</a:t>
            </a:r>
            <a:endParaRPr lang="en-US" sz="54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611560" y="1988840"/>
            <a:ext cx="7992888" cy="3816424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</a:rPr>
              <a:t>Instance </a:t>
            </a:r>
            <a:r>
              <a:rPr lang="bg-BG" dirty="0" smtClean="0">
                <a:solidFill>
                  <a:schemeClr val="tx1"/>
                </a:solidFill>
              </a:rPr>
              <a:t>класът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bg-BG" dirty="0" smtClean="0">
                <a:solidFill>
                  <a:schemeClr val="tx1"/>
                </a:solidFill>
              </a:rPr>
              <a:t>имплементира логиката на ефекта. Създава се за всеки </a:t>
            </a:r>
            <a:r>
              <a:rPr lang="en-US" b="1" dirty="0" smtClean="0">
                <a:solidFill>
                  <a:schemeClr val="tx1"/>
                </a:solidFill>
              </a:rPr>
              <a:t>target</a:t>
            </a:r>
            <a:r>
              <a:rPr lang="bg-BG" dirty="0" smtClean="0">
                <a:solidFill>
                  <a:schemeClr val="tx1"/>
                </a:solidFill>
              </a:rPr>
              <a:t>. Когато ефектът завърши, </a:t>
            </a:r>
            <a:r>
              <a:rPr lang="en-US" dirty="0" smtClean="0">
                <a:solidFill>
                  <a:schemeClr val="tx1"/>
                </a:solidFill>
              </a:rPr>
              <a:t>Flex</a:t>
            </a:r>
            <a:r>
              <a:rPr lang="bg-BG" dirty="0" smtClean="0">
                <a:solidFill>
                  <a:schemeClr val="tx1"/>
                </a:solidFill>
              </a:rPr>
              <a:t> унищожава </a:t>
            </a:r>
            <a:r>
              <a:rPr lang="en-US" b="1" dirty="0" smtClean="0">
                <a:solidFill>
                  <a:schemeClr val="tx1"/>
                </a:solidFill>
              </a:rPr>
              <a:t>instance </a:t>
            </a:r>
            <a:r>
              <a:rPr lang="bg-BG" b="1" dirty="0" smtClean="0">
                <a:solidFill>
                  <a:schemeClr val="tx1"/>
                </a:solidFill>
              </a:rPr>
              <a:t>обекта</a:t>
            </a:r>
            <a:r>
              <a:rPr lang="bg-BG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bg-BG" b="1" dirty="0">
              <a:solidFill>
                <a:schemeClr val="tx1"/>
              </a:solidFill>
            </a:endParaRPr>
          </a:p>
          <a:p>
            <a:pPr algn="l"/>
            <a:r>
              <a:rPr lang="bg-BG" dirty="0" smtClean="0">
                <a:solidFill>
                  <a:schemeClr val="tx1"/>
                </a:solidFill>
              </a:rPr>
              <a:t>По конвенция, името на </a:t>
            </a:r>
            <a:r>
              <a:rPr lang="en-US" dirty="0" smtClean="0">
                <a:solidFill>
                  <a:schemeClr val="tx1"/>
                </a:solidFill>
              </a:rPr>
              <a:t>Instance </a:t>
            </a:r>
            <a:r>
              <a:rPr lang="bg-BG" dirty="0" smtClean="0">
                <a:solidFill>
                  <a:schemeClr val="tx1"/>
                </a:solidFill>
              </a:rPr>
              <a:t>класа е името на ефекта със суфикс </a:t>
            </a:r>
            <a:r>
              <a:rPr lang="en-US" dirty="0" smtClean="0">
                <a:solidFill>
                  <a:schemeClr val="tx1"/>
                </a:solidFill>
              </a:rPr>
              <a:t>Instance: </a:t>
            </a:r>
            <a:r>
              <a:rPr lang="en-US" b="1" dirty="0" err="1" smtClean="0">
                <a:solidFill>
                  <a:schemeClr val="tx1"/>
                </a:solidFill>
              </a:rPr>
              <a:t>ZoomInstance</a:t>
            </a:r>
            <a:r>
              <a:rPr lang="en-US" b="1" dirty="0" smtClean="0"/>
              <a:t>, </a:t>
            </a:r>
            <a:r>
              <a:rPr lang="en-US" b="1" dirty="0" err="1" smtClean="0">
                <a:solidFill>
                  <a:schemeClr val="tx1"/>
                </a:solidFill>
              </a:rPr>
              <a:t>FadeInstance</a:t>
            </a:r>
            <a:endParaRPr lang="bg-BG" b="1" dirty="0">
              <a:solidFill>
                <a:schemeClr val="tx1"/>
              </a:solidFill>
            </a:endParaRPr>
          </a:p>
        </p:txBody>
      </p:sp>
      <p:pic>
        <p:nvPicPr>
          <p:cNvPr id="4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157192"/>
            <a:ext cx="1606847" cy="151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4384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0" y="404664"/>
            <a:ext cx="9145016" cy="864096"/>
          </a:xfrm>
        </p:spPr>
        <p:txBody>
          <a:bodyPr/>
          <a:lstStyle/>
          <a:p>
            <a:r>
              <a:rPr lang="en-US" sz="5400" dirty="0" smtClean="0"/>
              <a:t>Base </a:t>
            </a:r>
            <a:r>
              <a:rPr lang="bg-BG" sz="5400" dirty="0" smtClean="0"/>
              <a:t>класовете за ефекти</a:t>
            </a:r>
            <a:endParaRPr lang="en-US" sz="54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611560" y="1484784"/>
            <a:ext cx="7992888" cy="4392488"/>
          </a:xfrm>
        </p:spPr>
        <p:txBody>
          <a:bodyPr>
            <a:noAutofit/>
          </a:bodyPr>
          <a:lstStyle/>
          <a:p>
            <a:pPr algn="l"/>
            <a:r>
              <a:rPr lang="en-US" dirty="0" err="1" smtClean="0">
                <a:hlinkClick r:id="rId3"/>
              </a:rPr>
              <a:t>mx.effects.Effect</a:t>
            </a:r>
            <a:r>
              <a:rPr lang="bg-BG" dirty="0" smtClean="0"/>
              <a:t> </a:t>
            </a:r>
            <a:r>
              <a:rPr lang="bg-BG" dirty="0" smtClean="0">
                <a:solidFill>
                  <a:schemeClr val="tx1"/>
                </a:solidFill>
              </a:rPr>
              <a:t>–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extend-</a:t>
            </a:r>
            <a:r>
              <a:rPr lang="bg-BG" sz="1800" dirty="0" smtClean="0">
                <a:solidFill>
                  <a:schemeClr val="tx1"/>
                </a:solidFill>
              </a:rPr>
              <a:t>вайте го за обикновени ефекти, които не изискват ефектът да се проиграва за определен период от време. Например </a:t>
            </a:r>
            <a:r>
              <a:rPr lang="en-US" sz="1800" dirty="0" smtClean="0">
                <a:solidFill>
                  <a:schemeClr val="tx1"/>
                </a:solidFill>
              </a:rPr>
              <a:t>Pause </a:t>
            </a:r>
            <a:r>
              <a:rPr lang="bg-BG" sz="1800" dirty="0" smtClean="0">
                <a:solidFill>
                  <a:schemeClr val="tx1"/>
                </a:solidFill>
              </a:rPr>
              <a:t>ефектът, който вмъква пауза между два ефекта</a:t>
            </a:r>
            <a:r>
              <a:rPr lang="en-US" sz="1800" dirty="0" smtClean="0">
                <a:solidFill>
                  <a:schemeClr val="tx1"/>
                </a:solidFill>
              </a:rPr>
              <a:t>. </a:t>
            </a:r>
            <a:r>
              <a:rPr lang="bg-BG" sz="1800" dirty="0" smtClean="0">
                <a:solidFill>
                  <a:schemeClr val="tx1"/>
                </a:solidFill>
              </a:rPr>
              <a:t>Също може да дефинирате прост звуков ефект, който стартира някой </a:t>
            </a:r>
            <a:r>
              <a:rPr lang="en-US" sz="1800" dirty="0" smtClean="0">
                <a:solidFill>
                  <a:schemeClr val="tx1"/>
                </a:solidFill>
              </a:rPr>
              <a:t>mp3 </a:t>
            </a:r>
            <a:r>
              <a:rPr lang="bg-BG" sz="1800" dirty="0" smtClean="0">
                <a:solidFill>
                  <a:schemeClr val="tx1"/>
                </a:solidFill>
              </a:rPr>
              <a:t>файл.</a:t>
            </a:r>
            <a:endParaRPr lang="bg-BG" sz="1800" dirty="0" smtClean="0"/>
          </a:p>
          <a:p>
            <a:pPr algn="l"/>
            <a:r>
              <a:rPr lang="en-US" dirty="0" err="1" smtClean="0">
                <a:hlinkClick r:id="rId4"/>
              </a:rPr>
              <a:t>spark.effects.Animate</a:t>
            </a:r>
            <a:r>
              <a:rPr lang="bg-BG" dirty="0" smtClean="0"/>
              <a:t> – </a:t>
            </a:r>
            <a:r>
              <a:rPr lang="bg-BG" sz="1800" dirty="0" smtClean="0">
                <a:solidFill>
                  <a:schemeClr val="tx1"/>
                </a:solidFill>
              </a:rPr>
              <a:t>за ефект, който </a:t>
            </a:r>
            <a:r>
              <a:rPr lang="bg-BG" sz="1800" dirty="0" err="1" smtClean="0">
                <a:solidFill>
                  <a:schemeClr val="tx1"/>
                </a:solidFill>
              </a:rPr>
              <a:t>анимира</a:t>
            </a:r>
            <a:r>
              <a:rPr lang="en-US" sz="1800" dirty="0" smtClean="0">
                <a:solidFill>
                  <a:schemeClr val="tx1"/>
                </a:solidFill>
              </a:rPr>
              <a:t>/</a:t>
            </a:r>
            <a:r>
              <a:rPr lang="bg-BG" sz="1800" dirty="0" smtClean="0">
                <a:solidFill>
                  <a:schemeClr val="tx1"/>
                </a:solidFill>
              </a:rPr>
              <a:t>променя множество от свойства между различни стойности във времето. Например </a:t>
            </a:r>
            <a:r>
              <a:rPr lang="en-US" sz="1800" dirty="0" smtClean="0">
                <a:solidFill>
                  <a:schemeClr val="tx1"/>
                </a:solidFill>
              </a:rPr>
              <a:t>Spark </a:t>
            </a:r>
            <a:r>
              <a:rPr lang="en-US" sz="1800" b="1" dirty="0" err="1" smtClean="0">
                <a:solidFill>
                  <a:schemeClr val="tx1"/>
                </a:solidFill>
              </a:rPr>
              <a:t>AnimateColor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bg-BG" sz="1800" dirty="0" smtClean="0">
                <a:solidFill>
                  <a:schemeClr val="tx1"/>
                </a:solidFill>
              </a:rPr>
              <a:t>ефектът наследява </a:t>
            </a:r>
            <a:r>
              <a:rPr lang="en-US" sz="1800" b="1" dirty="0" smtClean="0">
                <a:solidFill>
                  <a:schemeClr val="tx1"/>
                </a:solidFill>
              </a:rPr>
              <a:t>Animate 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bg-BG" sz="1800" dirty="0" smtClean="0">
                <a:solidFill>
                  <a:schemeClr val="tx1"/>
                </a:solidFill>
              </a:rPr>
              <a:t>и модифицира </a:t>
            </a:r>
            <a:r>
              <a:rPr lang="en-US" sz="1800" dirty="0" smtClean="0">
                <a:solidFill>
                  <a:schemeClr val="tx1"/>
                </a:solidFill>
              </a:rPr>
              <a:t>color </a:t>
            </a:r>
            <a:r>
              <a:rPr lang="bg-BG" sz="1800" dirty="0" smtClean="0">
                <a:solidFill>
                  <a:schemeClr val="tx1"/>
                </a:solidFill>
              </a:rPr>
              <a:t>свойството на своя </a:t>
            </a:r>
            <a:r>
              <a:rPr lang="en-US" sz="1800" dirty="0" smtClean="0">
                <a:solidFill>
                  <a:schemeClr val="tx1"/>
                </a:solidFill>
              </a:rPr>
              <a:t>target </a:t>
            </a:r>
            <a:r>
              <a:rPr lang="bg-BG" sz="1800" dirty="0" smtClean="0">
                <a:solidFill>
                  <a:schemeClr val="tx1"/>
                </a:solidFill>
              </a:rPr>
              <a:t>за определено време.</a:t>
            </a:r>
            <a:endParaRPr lang="bg-BG" b="1" dirty="0">
              <a:solidFill>
                <a:schemeClr val="tx1"/>
              </a:solidFill>
            </a:endParaRPr>
          </a:p>
          <a:p>
            <a:pPr algn="l"/>
            <a:r>
              <a:rPr lang="en-US" dirty="0" err="1" smtClean="0">
                <a:hlinkClick r:id="rId5"/>
              </a:rPr>
              <a:t>mx.effects.TweenEffect</a:t>
            </a:r>
            <a:r>
              <a:rPr lang="bg-BG" dirty="0" smtClean="0"/>
              <a:t> – </a:t>
            </a:r>
            <a:r>
              <a:rPr lang="bg-BG" sz="2000" dirty="0" smtClean="0">
                <a:solidFill>
                  <a:schemeClr val="tx1"/>
                </a:solidFill>
              </a:rPr>
              <a:t>това е </a:t>
            </a:r>
            <a:r>
              <a:rPr lang="en-US" sz="2000" dirty="0" smtClean="0">
                <a:solidFill>
                  <a:schemeClr val="tx1"/>
                </a:solidFill>
              </a:rPr>
              <a:t>superclass-</a:t>
            </a:r>
            <a:r>
              <a:rPr lang="bg-BG" sz="2000" dirty="0" smtClean="0">
                <a:solidFill>
                  <a:schemeClr val="tx1"/>
                </a:solidFill>
              </a:rPr>
              <a:t>а на ефектите във </a:t>
            </a:r>
            <a:r>
              <a:rPr lang="en-US" sz="2000" dirty="0" smtClean="0">
                <a:solidFill>
                  <a:schemeClr val="tx1"/>
                </a:solidFill>
              </a:rPr>
              <a:t>Flex 3. </a:t>
            </a:r>
            <a:r>
              <a:rPr lang="bg-BG" sz="2000" dirty="0" smtClean="0">
                <a:solidFill>
                  <a:schemeClr val="tx1"/>
                </a:solidFill>
              </a:rPr>
              <a:t>Във </a:t>
            </a:r>
            <a:r>
              <a:rPr lang="en-US" sz="2000" dirty="0" smtClean="0">
                <a:solidFill>
                  <a:schemeClr val="tx1"/>
                </a:solidFill>
              </a:rPr>
              <a:t>Flex 4</a:t>
            </a:r>
            <a:r>
              <a:rPr lang="bg-BG" sz="2000" dirty="0" smtClean="0">
                <a:solidFill>
                  <a:schemeClr val="tx1"/>
                </a:solidFill>
              </a:rPr>
              <a:t> ефектите използват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</a:rPr>
              <a:t>Animate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bg-BG" sz="2000" dirty="0" smtClean="0">
                <a:solidFill>
                  <a:schemeClr val="tx1"/>
                </a:solidFill>
              </a:rPr>
              <a:t>вместо </a:t>
            </a:r>
            <a:r>
              <a:rPr lang="en-US" sz="2000" dirty="0" err="1" smtClean="0">
                <a:solidFill>
                  <a:schemeClr val="tx1"/>
                </a:solidFill>
              </a:rPr>
              <a:t>TweenEffect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  <a:endParaRPr lang="bg-BG" sz="2000" b="1" dirty="0">
              <a:solidFill>
                <a:schemeClr val="tx1"/>
              </a:solidFill>
            </a:endParaRPr>
          </a:p>
        </p:txBody>
      </p:sp>
      <p:pic>
        <p:nvPicPr>
          <p:cNvPr id="4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360644"/>
            <a:ext cx="1390823" cy="1309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8661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0" y="836712"/>
            <a:ext cx="9145016" cy="864096"/>
          </a:xfrm>
        </p:spPr>
        <p:txBody>
          <a:bodyPr/>
          <a:lstStyle/>
          <a:p>
            <a:r>
              <a:rPr lang="bg-BG" sz="5400" dirty="0" smtClean="0"/>
              <a:t>Какво трябва да включва нашата фабрика за ефекти?</a:t>
            </a:r>
            <a:endParaRPr lang="en-US" sz="54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611560" y="1916832"/>
            <a:ext cx="7992888" cy="4392488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>
                <a:solidFill>
                  <a:schemeClr val="tx1"/>
                </a:solidFill>
              </a:rPr>
              <a:t>Factory: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</a:rPr>
              <a:t>	</a:t>
            </a:r>
            <a:r>
              <a:rPr lang="en-US" sz="2000" b="1" dirty="0" smtClean="0">
                <a:solidFill>
                  <a:schemeClr val="tx1"/>
                </a:solidFill>
              </a:rPr>
              <a:t>* constructor() </a:t>
            </a:r>
            <a:r>
              <a:rPr lang="en-US" sz="2000" dirty="0" smtClean="0">
                <a:solidFill>
                  <a:schemeClr val="tx1"/>
                </a:solidFill>
              </a:rPr>
              <a:t>-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(</a:t>
            </a:r>
            <a:r>
              <a:rPr lang="bg-BG" sz="2000" dirty="0" smtClean="0">
                <a:solidFill>
                  <a:schemeClr val="tx1"/>
                </a:solidFill>
              </a:rPr>
              <a:t>с поне 1 опционален параметър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target:Object</a:t>
            </a:r>
            <a:r>
              <a:rPr lang="en-US" sz="2000" dirty="0" smtClean="0">
                <a:solidFill>
                  <a:schemeClr val="tx1"/>
                </a:solidFill>
              </a:rPr>
              <a:t>). </a:t>
            </a:r>
            <a:r>
              <a:rPr lang="bg-BG" sz="2000" dirty="0">
                <a:solidFill>
                  <a:schemeClr val="tx1"/>
                </a:solidFill>
              </a:rPr>
              <a:t>И</a:t>
            </a:r>
            <a:r>
              <a:rPr lang="bg-BG" sz="2000" dirty="0" smtClean="0">
                <a:solidFill>
                  <a:schemeClr val="tx1"/>
                </a:solidFill>
              </a:rPr>
              <a:t>звикайте </a:t>
            </a:r>
            <a:r>
              <a:rPr lang="en-US" sz="2000" b="1" dirty="0" smtClean="0">
                <a:solidFill>
                  <a:schemeClr val="tx1"/>
                </a:solidFill>
              </a:rPr>
              <a:t>super(</a:t>
            </a:r>
            <a:r>
              <a:rPr lang="en-US" sz="2000" b="1" dirty="0" err="1" smtClean="0">
                <a:solidFill>
                  <a:schemeClr val="tx1"/>
                </a:solidFill>
              </a:rPr>
              <a:t>targetObject</a:t>
            </a:r>
            <a:r>
              <a:rPr lang="en-US" sz="2000" b="1" dirty="0" smtClean="0">
                <a:solidFill>
                  <a:schemeClr val="tx1"/>
                </a:solidFill>
              </a:rPr>
              <a:t>)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  <a:endParaRPr lang="bg-BG" sz="2000" dirty="0" smtClean="0">
              <a:solidFill>
                <a:schemeClr val="tx1"/>
              </a:solidFill>
            </a:endParaRPr>
          </a:p>
          <a:p>
            <a:pPr algn="l"/>
            <a:r>
              <a:rPr lang="bg-BG" sz="2000" b="1" dirty="0">
                <a:solidFill>
                  <a:schemeClr val="tx1"/>
                </a:solidFill>
              </a:rPr>
              <a:t>	</a:t>
            </a:r>
            <a:r>
              <a:rPr lang="en-US" sz="2000" b="1" dirty="0" smtClean="0">
                <a:solidFill>
                  <a:schemeClr val="tx1"/>
                </a:solidFill>
              </a:rPr>
              <a:t>* </a:t>
            </a:r>
            <a:r>
              <a:rPr lang="en-US" sz="2000" b="1" dirty="0" err="1" smtClean="0">
                <a:solidFill>
                  <a:schemeClr val="tx1"/>
                </a:solidFill>
              </a:rPr>
              <a:t>Effect.initInstance</a:t>
            </a:r>
            <a:r>
              <a:rPr lang="en-US" sz="2000" b="1" dirty="0" smtClean="0">
                <a:solidFill>
                  <a:schemeClr val="tx1"/>
                </a:solidFill>
              </a:rPr>
              <a:t>() </a:t>
            </a:r>
            <a:r>
              <a:rPr lang="en-US" sz="2000" dirty="0" smtClean="0">
                <a:solidFill>
                  <a:schemeClr val="tx1"/>
                </a:solidFill>
              </a:rPr>
              <a:t>– </a:t>
            </a:r>
            <a:r>
              <a:rPr lang="bg-BG" sz="2000" dirty="0" smtClean="0">
                <a:solidFill>
                  <a:schemeClr val="tx1"/>
                </a:solidFill>
              </a:rPr>
              <a:t>Копира свойствата на </a:t>
            </a:r>
            <a:r>
              <a:rPr lang="en-US" sz="2000" dirty="0" smtClean="0">
                <a:solidFill>
                  <a:schemeClr val="tx1"/>
                </a:solidFill>
              </a:rPr>
              <a:t>Factory </a:t>
            </a:r>
            <a:r>
              <a:rPr lang="bg-BG" sz="2000" dirty="0" smtClean="0">
                <a:solidFill>
                  <a:schemeClr val="tx1"/>
                </a:solidFill>
              </a:rPr>
              <a:t>класа в </a:t>
            </a:r>
            <a:r>
              <a:rPr lang="en-US" sz="2000" dirty="0" smtClean="0">
                <a:solidFill>
                  <a:schemeClr val="tx1"/>
                </a:solidFill>
              </a:rPr>
              <a:t>instance </a:t>
            </a:r>
            <a:r>
              <a:rPr lang="bg-BG" sz="2000" dirty="0" smtClean="0">
                <a:solidFill>
                  <a:schemeClr val="tx1"/>
                </a:solidFill>
              </a:rPr>
              <a:t>класа. </a:t>
            </a:r>
            <a:r>
              <a:rPr lang="en-US" sz="2000" dirty="0" smtClean="0">
                <a:solidFill>
                  <a:schemeClr val="tx1"/>
                </a:solidFill>
              </a:rPr>
              <a:t>Flex </a:t>
            </a:r>
            <a:r>
              <a:rPr lang="bg-BG" sz="2000" dirty="0" smtClean="0">
                <a:solidFill>
                  <a:schemeClr val="tx1"/>
                </a:solidFill>
              </a:rPr>
              <a:t>извиква този </a:t>
            </a:r>
            <a:r>
              <a:rPr lang="en-US" sz="2000" dirty="0" smtClean="0">
                <a:solidFill>
                  <a:schemeClr val="tx1"/>
                </a:solidFill>
              </a:rPr>
              <a:t>protected </a:t>
            </a:r>
            <a:r>
              <a:rPr lang="bg-BG" sz="2000" dirty="0" smtClean="0">
                <a:solidFill>
                  <a:schemeClr val="tx1"/>
                </a:solidFill>
              </a:rPr>
              <a:t>метод от </a:t>
            </a:r>
            <a:r>
              <a:rPr lang="en-US" sz="2000" dirty="0" err="1" smtClean="0">
                <a:solidFill>
                  <a:schemeClr val="tx1"/>
                </a:solidFill>
              </a:rPr>
              <a:t>Effect.createInstance</a:t>
            </a:r>
            <a:r>
              <a:rPr lang="en-US" sz="2000" dirty="0" smtClean="0">
                <a:solidFill>
                  <a:schemeClr val="tx1"/>
                </a:solidFill>
              </a:rPr>
              <a:t>(). </a:t>
            </a:r>
            <a:r>
              <a:rPr lang="bg-BG" sz="2000" dirty="0" smtClean="0">
                <a:solidFill>
                  <a:schemeClr val="tx1"/>
                </a:solidFill>
              </a:rPr>
              <a:t>Ние не трябва да го викаме. </a:t>
            </a:r>
            <a:r>
              <a:rPr lang="bg-BG" sz="2000" b="1" dirty="0" smtClean="0">
                <a:solidFill>
                  <a:schemeClr val="tx1"/>
                </a:solidFill>
              </a:rPr>
              <a:t>Не забравяйте </a:t>
            </a:r>
            <a:r>
              <a:rPr lang="bg-BG" sz="2000" dirty="0" smtClean="0">
                <a:solidFill>
                  <a:schemeClr val="tx1"/>
                </a:solidFill>
              </a:rPr>
              <a:t>да извикате </a:t>
            </a:r>
            <a:r>
              <a:rPr lang="en-US" sz="2000" b="1" dirty="0" err="1" smtClean="0">
                <a:solidFill>
                  <a:schemeClr val="tx1"/>
                </a:solidFill>
              </a:rPr>
              <a:t>super.initInstance</a:t>
            </a:r>
            <a:r>
              <a:rPr lang="en-US" sz="2000" b="1" dirty="0" smtClean="0">
                <a:solidFill>
                  <a:schemeClr val="tx1"/>
                </a:solidFill>
              </a:rPr>
              <a:t>()</a:t>
            </a:r>
            <a:r>
              <a:rPr lang="bg-BG" sz="20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bg-BG" sz="2000" b="1" dirty="0">
                <a:solidFill>
                  <a:schemeClr val="tx1"/>
                </a:solidFill>
              </a:rPr>
              <a:t>	</a:t>
            </a:r>
            <a:r>
              <a:rPr lang="en-US" sz="2000" b="1" dirty="0" smtClean="0">
                <a:solidFill>
                  <a:schemeClr val="tx1"/>
                </a:solidFill>
              </a:rPr>
              <a:t>* </a:t>
            </a:r>
            <a:r>
              <a:rPr lang="en-US" sz="2000" b="1" dirty="0" err="1">
                <a:solidFill>
                  <a:schemeClr val="tx1"/>
                </a:solidFill>
              </a:rPr>
              <a:t>Effect.getAffectedProperties</a:t>
            </a:r>
            <a:r>
              <a:rPr lang="en-US" sz="2000" b="1" dirty="0">
                <a:solidFill>
                  <a:schemeClr val="tx1"/>
                </a:solidFill>
              </a:rPr>
              <a:t>() </a:t>
            </a:r>
            <a:r>
              <a:rPr lang="en-US" sz="2000" dirty="0" smtClean="0">
                <a:solidFill>
                  <a:schemeClr val="tx1"/>
                </a:solidFill>
              </a:rPr>
              <a:t>- </a:t>
            </a:r>
            <a:r>
              <a:rPr lang="bg-BG" sz="2000" dirty="0" smtClean="0">
                <a:solidFill>
                  <a:schemeClr val="tx1"/>
                </a:solidFill>
              </a:rPr>
              <a:t>връща </a:t>
            </a:r>
            <a:r>
              <a:rPr lang="en-US" sz="2000" dirty="0" smtClean="0">
                <a:solidFill>
                  <a:schemeClr val="tx1"/>
                </a:solidFill>
              </a:rPr>
              <a:t>Array </a:t>
            </a:r>
            <a:r>
              <a:rPr lang="bg-BG" sz="2000" dirty="0" smtClean="0">
                <a:solidFill>
                  <a:schemeClr val="tx1"/>
                </a:solidFill>
              </a:rPr>
              <a:t>от </a:t>
            </a:r>
            <a:r>
              <a:rPr lang="en-US" sz="2000" dirty="0" smtClean="0">
                <a:solidFill>
                  <a:schemeClr val="tx1"/>
                </a:solidFill>
              </a:rPr>
              <a:t>String</a:t>
            </a:r>
            <a:r>
              <a:rPr lang="bg-BG" sz="2000" dirty="0" smtClean="0">
                <a:solidFill>
                  <a:schemeClr val="tx1"/>
                </a:solidFill>
              </a:rPr>
              <a:t>-</a:t>
            </a:r>
            <a:r>
              <a:rPr lang="bg-BG" sz="2000" dirty="0" err="1" smtClean="0">
                <a:solidFill>
                  <a:schemeClr val="tx1"/>
                </a:solidFill>
              </a:rPr>
              <a:t>ове</a:t>
            </a:r>
            <a:r>
              <a:rPr lang="bg-BG" sz="2000" dirty="0" smtClean="0">
                <a:solidFill>
                  <a:schemeClr val="tx1"/>
                </a:solidFill>
              </a:rPr>
              <a:t>, които са имената на свойствата на </a:t>
            </a:r>
            <a:r>
              <a:rPr lang="en-US" sz="2000" b="1" dirty="0" smtClean="0">
                <a:solidFill>
                  <a:schemeClr val="tx1"/>
                </a:solidFill>
              </a:rPr>
              <a:t>target </a:t>
            </a:r>
            <a:r>
              <a:rPr lang="bg-BG" sz="2000" dirty="0" smtClean="0">
                <a:solidFill>
                  <a:schemeClr val="tx1"/>
                </a:solidFill>
              </a:rPr>
              <a:t>обекта, които се променят от ефекта. Ако няма такива, върнете </a:t>
            </a:r>
            <a:r>
              <a:rPr lang="en-US" sz="2000" b="1" dirty="0" smtClean="0">
                <a:solidFill>
                  <a:schemeClr val="tx1"/>
                </a:solidFill>
              </a:rPr>
              <a:t>[]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</a:rPr>
              <a:t>	</a:t>
            </a:r>
            <a:r>
              <a:rPr lang="en-US" sz="2000" b="1" dirty="0" smtClean="0">
                <a:solidFill>
                  <a:schemeClr val="tx1"/>
                </a:solidFill>
              </a:rPr>
              <a:t>* </a:t>
            </a:r>
            <a:r>
              <a:rPr lang="en-US" sz="2000" b="1" dirty="0" err="1" smtClean="0">
                <a:solidFill>
                  <a:schemeClr val="tx1"/>
                </a:solidFill>
              </a:rPr>
              <a:t>Effect.instanceClass</a:t>
            </a:r>
            <a:r>
              <a:rPr lang="en-US" sz="2000" dirty="0" smtClean="0">
                <a:solidFill>
                  <a:schemeClr val="tx1"/>
                </a:solidFill>
              </a:rPr>
              <a:t> – </a:t>
            </a:r>
            <a:r>
              <a:rPr lang="bg-BG" sz="2000" dirty="0" smtClean="0">
                <a:solidFill>
                  <a:schemeClr val="tx1"/>
                </a:solidFill>
              </a:rPr>
              <a:t>Съдържа обект от тип </a:t>
            </a:r>
            <a:r>
              <a:rPr lang="en-US" sz="2000" b="1" dirty="0" smtClean="0">
                <a:solidFill>
                  <a:schemeClr val="tx1"/>
                </a:solidFill>
              </a:rPr>
              <a:t>Class</a:t>
            </a:r>
            <a:r>
              <a:rPr lang="bg-BG" sz="2000" dirty="0" smtClean="0">
                <a:solidFill>
                  <a:schemeClr val="tx1"/>
                </a:solidFill>
              </a:rPr>
              <a:t>, който указва името на </a:t>
            </a:r>
            <a:r>
              <a:rPr lang="en-US" sz="2000" b="1" dirty="0" smtClean="0">
                <a:solidFill>
                  <a:schemeClr val="tx1"/>
                </a:solidFill>
              </a:rPr>
              <a:t>Instance </a:t>
            </a:r>
            <a:r>
              <a:rPr lang="bg-BG" sz="2000" b="1" dirty="0" smtClean="0">
                <a:solidFill>
                  <a:schemeClr val="tx1"/>
                </a:solidFill>
              </a:rPr>
              <a:t>класа </a:t>
            </a:r>
            <a:r>
              <a:rPr lang="bg-BG" sz="2000" dirty="0" smtClean="0">
                <a:solidFill>
                  <a:schemeClr val="tx1"/>
                </a:solidFill>
              </a:rPr>
              <a:t>за ефекта.</a:t>
            </a:r>
            <a:endParaRPr lang="bg-BG" sz="2000" b="1" dirty="0">
              <a:solidFill>
                <a:schemeClr val="tx1"/>
              </a:solidFill>
            </a:endParaRPr>
          </a:p>
        </p:txBody>
      </p:sp>
      <p:pic>
        <p:nvPicPr>
          <p:cNvPr id="8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631913"/>
            <a:ext cx="1102791" cy="1038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4738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0" y="836712"/>
            <a:ext cx="9145016" cy="864096"/>
          </a:xfrm>
        </p:spPr>
        <p:txBody>
          <a:bodyPr/>
          <a:lstStyle/>
          <a:p>
            <a:r>
              <a:rPr lang="bg-BG" sz="5400" dirty="0" smtClean="0"/>
              <a:t>Какво трябва да включва нашия </a:t>
            </a:r>
            <a:r>
              <a:rPr lang="en-US" sz="5400" dirty="0" smtClean="0"/>
              <a:t>Instance </a:t>
            </a:r>
            <a:r>
              <a:rPr lang="bg-BG" sz="5400" dirty="0" smtClean="0"/>
              <a:t>клас?</a:t>
            </a:r>
            <a:endParaRPr lang="en-US" sz="54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611560" y="2348880"/>
            <a:ext cx="7992888" cy="3816424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>
                <a:solidFill>
                  <a:schemeClr val="tx1"/>
                </a:solidFill>
              </a:rPr>
              <a:t>Instance: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</a:rPr>
              <a:t>	</a:t>
            </a:r>
            <a:r>
              <a:rPr lang="en-US" sz="2000" b="1" dirty="0" smtClean="0">
                <a:solidFill>
                  <a:schemeClr val="tx1"/>
                </a:solidFill>
              </a:rPr>
              <a:t>* constructor() – super()</a:t>
            </a:r>
          </a:p>
          <a:p>
            <a:pPr algn="l"/>
            <a:r>
              <a:rPr lang="bg-BG" sz="2000" b="1" dirty="0">
                <a:solidFill>
                  <a:schemeClr val="tx1"/>
                </a:solidFill>
              </a:rPr>
              <a:t>	</a:t>
            </a:r>
            <a:r>
              <a:rPr lang="en-US" sz="2000" b="1" dirty="0" smtClean="0">
                <a:solidFill>
                  <a:schemeClr val="tx1"/>
                </a:solidFill>
              </a:rPr>
              <a:t>* </a:t>
            </a:r>
            <a:r>
              <a:rPr lang="en-US" sz="2000" b="1" dirty="0" err="1">
                <a:solidFill>
                  <a:schemeClr val="tx1"/>
                </a:solidFill>
              </a:rPr>
              <a:t>EffectInstance.play</a:t>
            </a:r>
            <a:r>
              <a:rPr lang="en-US" sz="2000" b="1" dirty="0">
                <a:solidFill>
                  <a:schemeClr val="tx1"/>
                </a:solidFill>
              </a:rPr>
              <a:t>() </a:t>
            </a:r>
            <a:r>
              <a:rPr lang="en-US" sz="2000" dirty="0" smtClean="0">
                <a:solidFill>
                  <a:schemeClr val="tx1"/>
                </a:solidFill>
              </a:rPr>
              <a:t>– </a:t>
            </a:r>
            <a:r>
              <a:rPr lang="bg-BG" sz="2000" dirty="0" smtClean="0">
                <a:solidFill>
                  <a:schemeClr val="tx1"/>
                </a:solidFill>
              </a:rPr>
              <a:t>стартира ефекта. Трябва да извикаме </a:t>
            </a:r>
            <a:r>
              <a:rPr lang="en-US" sz="2000" b="1" dirty="0" err="1" smtClean="0">
                <a:solidFill>
                  <a:schemeClr val="tx1"/>
                </a:solidFill>
              </a:rPr>
              <a:t>super.play</a:t>
            </a:r>
            <a:r>
              <a:rPr lang="en-US" sz="2000" b="1" dirty="0" smtClean="0">
                <a:solidFill>
                  <a:schemeClr val="tx1"/>
                </a:solidFill>
              </a:rPr>
              <a:t>()</a:t>
            </a:r>
            <a:r>
              <a:rPr lang="en-US" sz="2000" b="1" dirty="0">
                <a:solidFill>
                  <a:schemeClr val="tx1"/>
                </a:solidFill>
              </a:rPr>
              <a:t>.</a:t>
            </a:r>
            <a:endParaRPr lang="bg-BG" sz="2000" b="1" dirty="0" smtClean="0">
              <a:solidFill>
                <a:schemeClr val="tx1"/>
              </a:solidFill>
            </a:endParaRPr>
          </a:p>
          <a:p>
            <a:pPr algn="l"/>
            <a:r>
              <a:rPr lang="bg-BG" sz="2000" b="1" dirty="0">
                <a:solidFill>
                  <a:schemeClr val="tx1"/>
                </a:solidFill>
              </a:rPr>
              <a:t>	</a:t>
            </a:r>
            <a:r>
              <a:rPr lang="en-US" sz="2000" b="1" dirty="0" smtClean="0">
                <a:solidFill>
                  <a:schemeClr val="tx1"/>
                </a:solidFill>
              </a:rPr>
              <a:t>* </a:t>
            </a:r>
            <a:r>
              <a:rPr lang="en-US" sz="2000" b="1" dirty="0" err="1">
                <a:solidFill>
                  <a:schemeClr val="tx1"/>
                </a:solidFill>
              </a:rPr>
              <a:t>TweenEffectInstance.onTweenUpdate</a:t>
            </a:r>
            <a:r>
              <a:rPr lang="en-US" sz="2000" b="1" dirty="0">
                <a:solidFill>
                  <a:schemeClr val="tx1"/>
                </a:solidFill>
              </a:rPr>
              <a:t>() </a:t>
            </a:r>
            <a:r>
              <a:rPr lang="bg-BG" sz="2000" dirty="0" smtClean="0">
                <a:solidFill>
                  <a:schemeClr val="tx1"/>
                </a:solidFill>
              </a:rPr>
              <a:t>– Когато използваме </a:t>
            </a:r>
            <a:r>
              <a:rPr lang="en-US" sz="2000" b="1" dirty="0" err="1" smtClean="0">
                <a:solidFill>
                  <a:schemeClr val="tx1"/>
                </a:solidFill>
              </a:rPr>
              <a:t>TweenEffectInstance</a:t>
            </a:r>
            <a:r>
              <a:rPr lang="en-US" sz="2000" dirty="0" smtClean="0">
                <a:solidFill>
                  <a:schemeClr val="tx1"/>
                </a:solidFill>
              </a:rPr>
              <a:t>. </a:t>
            </a:r>
            <a:r>
              <a:rPr lang="bg-BG" sz="2000" dirty="0" smtClean="0">
                <a:solidFill>
                  <a:schemeClr val="tx1"/>
                </a:solidFill>
              </a:rPr>
              <a:t>Това е </a:t>
            </a:r>
            <a:r>
              <a:rPr lang="en-US" sz="2000" dirty="0" smtClean="0">
                <a:solidFill>
                  <a:schemeClr val="tx1"/>
                </a:solidFill>
              </a:rPr>
              <a:t>callback </a:t>
            </a:r>
            <a:r>
              <a:rPr lang="bg-BG" sz="2000" dirty="0" smtClean="0">
                <a:solidFill>
                  <a:schemeClr val="tx1"/>
                </a:solidFill>
              </a:rPr>
              <a:t>метод, който се повтаря през определен интервал от време, за да се имплементира </a:t>
            </a:r>
            <a:r>
              <a:rPr lang="en-US" sz="2000" dirty="0" smtClean="0">
                <a:solidFill>
                  <a:schemeClr val="tx1"/>
                </a:solidFill>
              </a:rPr>
              <a:t>tween </a:t>
            </a:r>
            <a:r>
              <a:rPr lang="bg-BG" sz="2000" dirty="0" smtClean="0">
                <a:solidFill>
                  <a:schemeClr val="tx1"/>
                </a:solidFill>
              </a:rPr>
              <a:t>ефектът. </a:t>
            </a:r>
            <a:r>
              <a:rPr lang="en-US" sz="2000" dirty="0" smtClean="0">
                <a:solidFill>
                  <a:schemeClr val="tx1"/>
                </a:solidFill>
              </a:rPr>
              <a:t>(tween = in between)</a:t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	* </a:t>
            </a:r>
            <a:r>
              <a:rPr lang="en-US" sz="2000" b="1" dirty="0" err="1" smtClean="0">
                <a:solidFill>
                  <a:schemeClr val="tx1"/>
                </a:solidFill>
              </a:rPr>
              <a:t>AnimateInstance.animationUpdate</a:t>
            </a:r>
            <a:r>
              <a:rPr lang="en-US" sz="2000" b="1" dirty="0" smtClean="0">
                <a:solidFill>
                  <a:schemeClr val="tx1"/>
                </a:solidFill>
              </a:rPr>
              <a:t>() </a:t>
            </a:r>
            <a:r>
              <a:rPr lang="en-US" sz="2000" dirty="0" smtClean="0">
                <a:solidFill>
                  <a:schemeClr val="tx1"/>
                </a:solidFill>
              </a:rPr>
              <a:t>–</a:t>
            </a:r>
            <a:r>
              <a:rPr lang="bg-BG" sz="2000" dirty="0" smtClean="0">
                <a:solidFill>
                  <a:schemeClr val="tx1"/>
                </a:solidFill>
              </a:rPr>
              <a:t> Когато използваме </a:t>
            </a:r>
            <a:r>
              <a:rPr lang="en-US" sz="2000" b="1" dirty="0" err="1">
                <a:solidFill>
                  <a:schemeClr val="tx1"/>
                </a:solidFill>
              </a:rPr>
              <a:t>AnimateInstance</a:t>
            </a:r>
            <a:endParaRPr lang="bg-BG" sz="2000" b="1" dirty="0">
              <a:solidFill>
                <a:schemeClr val="tx1"/>
              </a:solidFill>
            </a:endParaRPr>
          </a:p>
        </p:txBody>
      </p:sp>
      <p:pic>
        <p:nvPicPr>
          <p:cNvPr id="4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360644"/>
            <a:ext cx="1390823" cy="1309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4883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467544" y="2348880"/>
            <a:ext cx="8280920" cy="1296144"/>
          </a:xfrm>
        </p:spPr>
        <p:txBody>
          <a:bodyPr/>
          <a:lstStyle/>
          <a:p>
            <a:r>
              <a:rPr lang="bg-BG" sz="6600" dirty="0" smtClean="0"/>
              <a:t>Демонстрация</a:t>
            </a:r>
            <a:endParaRPr lang="en-US" sz="66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539552" y="6309320"/>
            <a:ext cx="7992888" cy="72008"/>
          </a:xfrm>
        </p:spPr>
        <p:txBody>
          <a:bodyPr>
            <a:noAutofit/>
          </a:bodyPr>
          <a:lstStyle/>
          <a:p>
            <a:pPr marL="342900" indent="-342900" algn="l">
              <a:buFont typeface="Arial" pitchFamily="34" charset="0"/>
              <a:buChar char="•"/>
            </a:pPr>
            <a:endParaRPr lang="en-US" sz="1200" b="1" dirty="0" smtClean="0">
              <a:solidFill>
                <a:schemeClr val="tx1"/>
              </a:solidFill>
            </a:endParaRPr>
          </a:p>
        </p:txBody>
      </p:sp>
      <p:pic>
        <p:nvPicPr>
          <p:cNvPr id="4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292826"/>
            <a:ext cx="1462831" cy="1377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4621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 rot="10800000">
            <a:off x="467544" y="404664"/>
            <a:ext cx="7704856" cy="5184576"/>
          </a:xfrm>
        </p:spPr>
        <p:txBody>
          <a:bodyPr/>
          <a:lstStyle/>
          <a:p>
            <a:r>
              <a:rPr lang="en-US" sz="34400" dirty="0" smtClean="0"/>
              <a:t>?</a:t>
            </a:r>
            <a:endParaRPr lang="en-US" sz="344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 flipV="1">
            <a:off x="539552" y="6381328"/>
            <a:ext cx="7992888" cy="72008"/>
          </a:xfrm>
        </p:spPr>
        <p:txBody>
          <a:bodyPr>
            <a:noAutofit/>
          </a:bodyPr>
          <a:lstStyle/>
          <a:p>
            <a:pPr algn="l"/>
            <a:endParaRPr lang="en-US" sz="1200" b="1" dirty="0" smtClean="0">
              <a:solidFill>
                <a:schemeClr val="tx1"/>
              </a:solidFill>
            </a:endParaRPr>
          </a:p>
        </p:txBody>
      </p:sp>
      <p:pic>
        <p:nvPicPr>
          <p:cNvPr id="4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157192"/>
            <a:ext cx="1606847" cy="151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31482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11560" y="836712"/>
            <a:ext cx="8280920" cy="1224136"/>
          </a:xfrm>
        </p:spPr>
        <p:txBody>
          <a:bodyPr/>
          <a:lstStyle/>
          <a:p>
            <a:r>
              <a:rPr lang="bg-BG" sz="4400" dirty="0" err="1" smtClean="0"/>
              <a:t>Кък</a:t>
            </a:r>
            <a:r>
              <a:rPr lang="bg-BG" sz="4400" dirty="0" smtClean="0"/>
              <a:t> свързваме свойствата на компонент</a:t>
            </a:r>
            <a:r>
              <a:rPr lang="en-US" sz="4400" dirty="0" smtClean="0"/>
              <a:t> </a:t>
            </a:r>
            <a:r>
              <a:rPr lang="bg-BG" sz="4400" dirty="0" smtClean="0"/>
              <a:t>със състояние</a:t>
            </a:r>
            <a:r>
              <a:rPr lang="en-US" sz="4400" dirty="0" smtClean="0"/>
              <a:t>?</a:t>
            </a:r>
            <a:endParaRPr lang="en-US" sz="44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539552" y="2204864"/>
            <a:ext cx="7992888" cy="3888432"/>
          </a:xfrm>
        </p:spPr>
        <p:txBody>
          <a:bodyPr>
            <a:normAutofit fontScale="77500" lnSpcReduction="20000"/>
          </a:bodyPr>
          <a:lstStyle/>
          <a:p>
            <a:pPr algn="l"/>
            <a:endParaRPr lang="en-US" sz="2800" dirty="0" smtClean="0">
              <a:solidFill>
                <a:schemeClr val="tx1"/>
              </a:solidFill>
            </a:endParaRP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&lt;</a:t>
            </a:r>
            <a:r>
              <a:rPr lang="en-US" sz="2800" dirty="0" err="1" smtClean="0">
                <a:solidFill>
                  <a:schemeClr val="tx1"/>
                </a:solidFill>
              </a:rPr>
              <a:t>s:fill.</a:t>
            </a:r>
            <a:r>
              <a:rPr lang="en-US" sz="2800" b="1" dirty="0" err="1" smtClean="0">
                <a:solidFill>
                  <a:schemeClr val="tx1"/>
                </a:solidFill>
              </a:rPr>
              <a:t>orangeState</a:t>
            </a:r>
            <a:r>
              <a:rPr lang="en-US" sz="2800" dirty="0" smtClean="0">
                <a:solidFill>
                  <a:schemeClr val="tx1"/>
                </a:solidFill>
              </a:rPr>
              <a:t>&gt;</a:t>
            </a:r>
            <a:endParaRPr lang="en-US" sz="2800" dirty="0">
              <a:solidFill>
                <a:schemeClr val="tx1"/>
              </a:solidFill>
            </a:endParaRP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	&lt;</a:t>
            </a:r>
            <a:r>
              <a:rPr lang="en-US" sz="2800" dirty="0" err="1">
                <a:solidFill>
                  <a:schemeClr val="tx1"/>
                </a:solidFill>
              </a:rPr>
              <a:t>s:SolidColor</a:t>
            </a:r>
            <a:r>
              <a:rPr lang="en-US" sz="2800" dirty="0">
                <a:solidFill>
                  <a:schemeClr val="tx1"/>
                </a:solidFill>
              </a:rPr>
              <a:t> color</a:t>
            </a:r>
            <a:r>
              <a:rPr lang="en-US" sz="2800" dirty="0" smtClean="0">
                <a:solidFill>
                  <a:schemeClr val="tx1"/>
                </a:solidFill>
              </a:rPr>
              <a:t>="#de7800</a:t>
            </a:r>
            <a:r>
              <a:rPr lang="en-US" sz="2800" b="1" dirty="0" smtClean="0">
                <a:solidFill>
                  <a:schemeClr val="tx1"/>
                </a:solidFill>
              </a:rPr>
              <a:t>" </a:t>
            </a:r>
            <a:r>
              <a:rPr lang="en-US" sz="2800" dirty="0">
                <a:solidFill>
                  <a:schemeClr val="tx1"/>
                </a:solidFill>
              </a:rPr>
              <a:t>/&gt;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&lt;/</a:t>
            </a:r>
            <a:r>
              <a:rPr lang="en-US" sz="2800" dirty="0">
                <a:solidFill>
                  <a:schemeClr val="tx1"/>
                </a:solidFill>
              </a:rPr>
              <a:t> s:fill.</a:t>
            </a:r>
            <a:r>
              <a:rPr lang="en-US" sz="2800" b="1" dirty="0">
                <a:solidFill>
                  <a:schemeClr val="tx1"/>
                </a:solidFill>
              </a:rPr>
              <a:t>orangeState </a:t>
            </a:r>
            <a:r>
              <a:rPr lang="en-US" sz="2800" dirty="0" smtClean="0">
                <a:solidFill>
                  <a:schemeClr val="tx1"/>
                </a:solidFill>
              </a:rPr>
              <a:t>&gt;</a:t>
            </a:r>
            <a:br>
              <a:rPr lang="en-US" sz="2800" dirty="0" smtClean="0">
                <a:solidFill>
                  <a:schemeClr val="tx1"/>
                </a:solidFill>
              </a:rPr>
            </a:br>
            <a:endParaRPr lang="en-US" sz="2800" dirty="0" smtClean="0">
              <a:solidFill>
                <a:schemeClr val="tx1"/>
              </a:solidFill>
            </a:endParaRP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&lt;</a:t>
            </a:r>
            <a:r>
              <a:rPr lang="en-US" sz="2800" dirty="0" err="1" smtClean="0">
                <a:solidFill>
                  <a:schemeClr val="tx1"/>
                </a:solidFill>
              </a:rPr>
              <a:t>s:fill</a:t>
            </a:r>
            <a:r>
              <a:rPr lang="en-US" sz="2800" dirty="0" smtClean="0">
                <a:solidFill>
                  <a:schemeClr val="tx1"/>
                </a:solidFill>
              </a:rPr>
              <a:t>&gt;</a:t>
            </a:r>
            <a:endParaRPr lang="en-US" sz="2800" dirty="0">
              <a:solidFill>
                <a:schemeClr val="tx1"/>
              </a:solidFill>
            </a:endParaRPr>
          </a:p>
          <a:p>
            <a:pPr algn="l"/>
            <a:r>
              <a:rPr lang="en-US" sz="2800" dirty="0">
                <a:solidFill>
                  <a:schemeClr val="tx1"/>
                </a:solidFill>
              </a:rPr>
              <a:t>	&lt;</a:t>
            </a:r>
            <a:r>
              <a:rPr lang="en-US" sz="2800" dirty="0" err="1">
                <a:solidFill>
                  <a:schemeClr val="tx1"/>
                </a:solidFill>
              </a:rPr>
              <a:t>s:SolidColor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color.orangeState</a:t>
            </a:r>
            <a:r>
              <a:rPr lang="en-US" sz="2800" b="1" dirty="0" smtClean="0">
                <a:solidFill>
                  <a:schemeClr val="tx1"/>
                </a:solidFill>
              </a:rPr>
              <a:t>="#</a:t>
            </a:r>
            <a:r>
              <a:rPr lang="en-US" sz="2800" b="1" dirty="0">
                <a:solidFill>
                  <a:schemeClr val="tx1"/>
                </a:solidFill>
              </a:rPr>
              <a:t>de7800" </a:t>
            </a:r>
            <a:r>
              <a:rPr lang="en-US" sz="2800" dirty="0">
                <a:solidFill>
                  <a:schemeClr val="tx1"/>
                </a:solidFill>
              </a:rPr>
              <a:t>/&gt;</a:t>
            </a:r>
          </a:p>
          <a:p>
            <a:pPr algn="l"/>
            <a:r>
              <a:rPr lang="en-US" sz="2800" dirty="0">
                <a:solidFill>
                  <a:schemeClr val="tx1"/>
                </a:solidFill>
              </a:rPr>
              <a:t>&lt;/ </a:t>
            </a:r>
            <a:r>
              <a:rPr lang="en-US" sz="2800" dirty="0" smtClean="0">
                <a:solidFill>
                  <a:schemeClr val="tx1"/>
                </a:solidFill>
              </a:rPr>
              <a:t>s:fill&gt;</a:t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&lt;</a:t>
            </a:r>
            <a:r>
              <a:rPr lang="en-US" sz="2800" dirty="0" err="1" smtClean="0">
                <a:solidFill>
                  <a:schemeClr val="tx1"/>
                </a:solidFill>
              </a:rPr>
              <a:t>s:Button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click.blackState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=“</a:t>
            </a:r>
            <a:r>
              <a:rPr lang="en-US" sz="2800" dirty="0" err="1" smtClean="0">
                <a:solidFill>
                  <a:schemeClr val="tx1"/>
                </a:solidFill>
              </a:rPr>
              <a:t>onButtonClick</a:t>
            </a:r>
            <a:r>
              <a:rPr lang="en-US" sz="2800" dirty="0" smtClean="0">
                <a:solidFill>
                  <a:schemeClr val="tx1"/>
                </a:solidFill>
              </a:rPr>
              <a:t>(event)” /&gt;</a:t>
            </a:r>
            <a:r>
              <a:rPr lang="en-US" sz="2800" dirty="0">
                <a:solidFill>
                  <a:schemeClr val="tx1"/>
                </a:solidFill>
              </a:rPr>
              <a:t/>
            </a:r>
            <a:br>
              <a:rPr lang="en-US" sz="2800" dirty="0">
                <a:solidFill>
                  <a:schemeClr val="tx1"/>
                </a:solidFill>
              </a:rPr>
            </a:br>
            <a:endParaRPr lang="en-US" sz="2800" dirty="0">
              <a:solidFill>
                <a:schemeClr val="tx1"/>
              </a:solidFill>
            </a:endParaRPr>
          </a:p>
          <a:p>
            <a:pPr algn="l"/>
            <a:endParaRPr lang="en-US" sz="2800" dirty="0" smtClean="0">
              <a:solidFill>
                <a:schemeClr val="tx1"/>
              </a:solidFill>
            </a:endParaRPr>
          </a:p>
          <a:p>
            <a:pPr algn="l"/>
            <a:endParaRPr lang="en-US" sz="2800" dirty="0" smtClean="0">
              <a:solidFill>
                <a:schemeClr val="tx1"/>
              </a:solidFill>
            </a:endParaRPr>
          </a:p>
        </p:txBody>
      </p:sp>
      <p:pic>
        <p:nvPicPr>
          <p:cNvPr id="4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292826"/>
            <a:ext cx="1462831" cy="1377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2179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8280920" cy="1296144"/>
          </a:xfrm>
        </p:spPr>
        <p:txBody>
          <a:bodyPr/>
          <a:lstStyle/>
          <a:p>
            <a:r>
              <a:rPr lang="bg-BG" sz="6600" dirty="0" smtClean="0"/>
              <a:t>Пример</a:t>
            </a:r>
            <a:endParaRPr lang="en-US" sz="66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539552" y="3356992"/>
            <a:ext cx="7992888" cy="1008112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Orange/Black demo</a:t>
            </a:r>
            <a:endParaRPr lang="en-US" sz="4800" dirty="0" smtClean="0">
              <a:solidFill>
                <a:schemeClr val="tx1"/>
              </a:solidFill>
            </a:endParaRPr>
          </a:p>
        </p:txBody>
      </p:sp>
      <p:pic>
        <p:nvPicPr>
          <p:cNvPr id="4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156029"/>
            <a:ext cx="1606847" cy="151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165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8280920" cy="1224136"/>
          </a:xfrm>
        </p:spPr>
        <p:txBody>
          <a:bodyPr/>
          <a:lstStyle/>
          <a:p>
            <a:r>
              <a:rPr lang="bg-BG" sz="6000" dirty="0" smtClean="0"/>
              <a:t>Свойства на състоянията</a:t>
            </a:r>
            <a:endParaRPr lang="en-US" sz="60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539552" y="2204864"/>
            <a:ext cx="7992888" cy="3888432"/>
          </a:xfrm>
        </p:spPr>
        <p:txBody>
          <a:bodyPr>
            <a:normAutofit/>
          </a:bodyPr>
          <a:lstStyle/>
          <a:p>
            <a:pPr marL="457200" indent="-457200" algn="l">
              <a:buFont typeface="Arial" charset="0"/>
              <a:buChar char="•"/>
            </a:pPr>
            <a:r>
              <a:rPr lang="bg-BG" sz="2800" dirty="0" smtClean="0">
                <a:solidFill>
                  <a:schemeClr val="tx1"/>
                </a:solidFill>
              </a:rPr>
              <a:t>Могат да се изграждат едно над друго – „визуално наследяване“</a:t>
            </a:r>
            <a:r>
              <a:rPr lang="en-US" sz="2800" dirty="0" smtClean="0">
                <a:solidFill>
                  <a:schemeClr val="tx1"/>
                </a:solidFill>
              </a:rPr>
              <a:t> (</a:t>
            </a:r>
            <a:r>
              <a:rPr lang="en-US" sz="2800" b="1" dirty="0" err="1" smtClean="0">
                <a:solidFill>
                  <a:schemeClr val="tx1"/>
                </a:solidFill>
              </a:rPr>
              <a:t>basedOn</a:t>
            </a:r>
            <a:r>
              <a:rPr lang="en-US" sz="2800" b="1" dirty="0" smtClean="0">
                <a:solidFill>
                  <a:schemeClr val="tx1"/>
                </a:solidFill>
              </a:rPr>
              <a:t>)</a:t>
            </a:r>
          </a:p>
          <a:p>
            <a:pPr marL="457200" indent="-457200" algn="l">
              <a:buFont typeface="Arial" charset="0"/>
              <a:buChar char="•"/>
            </a:pPr>
            <a:r>
              <a:rPr lang="bg-BG" sz="2800" dirty="0" smtClean="0">
                <a:solidFill>
                  <a:schemeClr val="tx1"/>
                </a:solidFill>
              </a:rPr>
              <a:t>Всички състояния са базирани на </a:t>
            </a:r>
            <a:r>
              <a:rPr lang="en-US" sz="2800" dirty="0" smtClean="0">
                <a:solidFill>
                  <a:schemeClr val="tx1"/>
                </a:solidFill>
              </a:rPr>
              <a:t>root </a:t>
            </a:r>
            <a:r>
              <a:rPr lang="bg-BG" sz="2800" dirty="0" smtClean="0">
                <a:solidFill>
                  <a:schemeClr val="tx1"/>
                </a:solidFill>
              </a:rPr>
              <a:t>състоянието по подразбиране</a:t>
            </a:r>
            <a:endParaRPr lang="en-US" sz="28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charset="0"/>
              <a:buChar char="•"/>
            </a:pPr>
            <a:r>
              <a:rPr lang="bg-BG" sz="2800" dirty="0" smtClean="0">
                <a:solidFill>
                  <a:schemeClr val="tx1"/>
                </a:solidFill>
              </a:rPr>
              <a:t>Могат да се </a:t>
            </a:r>
            <a:r>
              <a:rPr lang="bg-BG" sz="2800" dirty="0" err="1" smtClean="0">
                <a:solidFill>
                  <a:schemeClr val="tx1"/>
                </a:solidFill>
              </a:rPr>
              <a:t>преизползват</a:t>
            </a:r>
            <a:r>
              <a:rPr lang="bg-BG" sz="2800" dirty="0" smtClean="0">
                <a:solidFill>
                  <a:schemeClr val="tx1"/>
                </a:solidFill>
              </a:rPr>
              <a:t> компоненти</a:t>
            </a:r>
          </a:p>
          <a:p>
            <a:pPr marL="457200" indent="-457200" algn="l">
              <a:buFont typeface="Arial" charset="0"/>
              <a:buChar char="•"/>
            </a:pPr>
            <a:r>
              <a:rPr lang="bg-BG" sz="2800" dirty="0" smtClean="0">
                <a:solidFill>
                  <a:schemeClr val="tx1"/>
                </a:solidFill>
              </a:rPr>
              <a:t>Групират по смисъл визуалните промени по компонента</a:t>
            </a:r>
          </a:p>
          <a:p>
            <a:pPr algn="l"/>
            <a:endParaRPr lang="en-US" sz="2800" dirty="0" smtClean="0">
              <a:solidFill>
                <a:schemeClr val="tx1"/>
              </a:solidFill>
            </a:endParaRPr>
          </a:p>
        </p:txBody>
      </p:sp>
      <p:pic>
        <p:nvPicPr>
          <p:cNvPr id="4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157192"/>
            <a:ext cx="1606847" cy="151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8751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8280920" cy="1224136"/>
          </a:xfrm>
        </p:spPr>
        <p:txBody>
          <a:bodyPr/>
          <a:lstStyle/>
          <a:p>
            <a:r>
              <a:rPr lang="bg-BG" sz="4800" dirty="0" smtClean="0"/>
              <a:t>Включване и изключване на компоненти от </a:t>
            </a:r>
            <a:r>
              <a:rPr lang="en-US" sz="4800" dirty="0" smtClean="0"/>
              <a:t>state. </a:t>
            </a:r>
            <a:r>
              <a:rPr lang="bg-BG" sz="4800" dirty="0" smtClean="0"/>
              <a:t>Групи.</a:t>
            </a:r>
            <a:endParaRPr lang="en-US" sz="48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539552" y="2204864"/>
            <a:ext cx="7992888" cy="3888432"/>
          </a:xfrm>
        </p:spPr>
        <p:txBody>
          <a:bodyPr>
            <a:normAutofit fontScale="92500"/>
          </a:bodyPr>
          <a:lstStyle/>
          <a:p>
            <a:pPr algn="l"/>
            <a:r>
              <a:rPr lang="en-US" sz="2800" b="1" dirty="0" err="1">
                <a:solidFill>
                  <a:schemeClr val="tx1"/>
                </a:solidFill>
              </a:rPr>
              <a:t>includeIn</a:t>
            </a:r>
            <a:r>
              <a:rPr lang="en-US" sz="2800" dirty="0" smtClean="0">
                <a:solidFill>
                  <a:schemeClr val="tx1"/>
                </a:solidFill>
              </a:rPr>
              <a:t>=“</a:t>
            </a:r>
            <a:r>
              <a:rPr lang="en-US" sz="2800" dirty="0" err="1" smtClean="0">
                <a:solidFill>
                  <a:schemeClr val="tx1"/>
                </a:solidFill>
              </a:rPr>
              <a:t>stateName</a:t>
            </a:r>
            <a:r>
              <a:rPr lang="en-US" sz="2800" dirty="0" smtClean="0">
                <a:solidFill>
                  <a:schemeClr val="tx1"/>
                </a:solidFill>
              </a:rPr>
              <a:t>“</a:t>
            </a:r>
          </a:p>
          <a:p>
            <a:pPr algn="l"/>
            <a:r>
              <a:rPr lang="en-US" sz="2800" b="1" dirty="0" err="1" smtClean="0">
                <a:solidFill>
                  <a:schemeClr val="tx1"/>
                </a:solidFill>
              </a:rPr>
              <a:t>excludeFrom</a:t>
            </a:r>
            <a:r>
              <a:rPr lang="en-US" sz="2800" dirty="0">
                <a:solidFill>
                  <a:schemeClr val="tx1"/>
                </a:solidFill>
              </a:rPr>
              <a:t>=“</a:t>
            </a:r>
            <a:r>
              <a:rPr lang="en-US" sz="2800" dirty="0" err="1">
                <a:solidFill>
                  <a:schemeClr val="tx1"/>
                </a:solidFill>
              </a:rPr>
              <a:t>stateName</a:t>
            </a:r>
            <a:r>
              <a:rPr lang="en-US" sz="2800" dirty="0" smtClean="0">
                <a:solidFill>
                  <a:schemeClr val="tx1"/>
                </a:solidFill>
              </a:rPr>
              <a:t>”</a:t>
            </a:r>
            <a:endParaRPr lang="en-US" sz="2800" b="1" dirty="0" smtClean="0"/>
          </a:p>
          <a:p>
            <a:pPr algn="l"/>
            <a:r>
              <a:rPr lang="en-US" sz="2800" b="1" dirty="0" err="1">
                <a:solidFill>
                  <a:schemeClr val="tx1"/>
                </a:solidFill>
              </a:rPr>
              <a:t>excludeFrom</a:t>
            </a:r>
            <a:r>
              <a:rPr lang="en-US" sz="2800" b="1" dirty="0">
                <a:solidFill>
                  <a:schemeClr val="tx1"/>
                </a:solidFill>
              </a:rPr>
              <a:t>="</a:t>
            </a:r>
            <a:r>
              <a:rPr lang="en-US" sz="2800" dirty="0" err="1">
                <a:solidFill>
                  <a:schemeClr val="tx1"/>
                </a:solidFill>
              </a:rPr>
              <a:t>blackState</a:t>
            </a:r>
            <a:r>
              <a:rPr lang="en-US" sz="2800" dirty="0">
                <a:solidFill>
                  <a:schemeClr val="tx1"/>
                </a:solidFill>
              </a:rPr>
              <a:t>,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overBlackState</a:t>
            </a:r>
            <a:r>
              <a:rPr lang="en-US" sz="2800" b="1" dirty="0">
                <a:solidFill>
                  <a:schemeClr val="tx1"/>
                </a:solidFill>
              </a:rPr>
              <a:t>"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bg-BG" sz="2800" u="sng" dirty="0" smtClean="0">
                <a:solidFill>
                  <a:schemeClr val="tx1"/>
                </a:solidFill>
              </a:rPr>
              <a:t>Групи от състояния:</a:t>
            </a:r>
            <a:endParaRPr lang="en-US" sz="2800" u="sng" dirty="0" smtClean="0">
              <a:solidFill>
                <a:schemeClr val="tx1"/>
              </a:solidFill>
            </a:endParaRPr>
          </a:p>
          <a:p>
            <a:pPr algn="l"/>
            <a:r>
              <a:rPr lang="en-US" sz="2800" b="1" dirty="0" err="1" smtClean="0">
                <a:solidFill>
                  <a:schemeClr val="tx1"/>
                </a:solidFill>
              </a:rPr>
              <a:t>stateGroups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–</a:t>
            </a:r>
            <a:r>
              <a:rPr lang="bg-BG" sz="2800" dirty="0" smtClean="0">
                <a:solidFill>
                  <a:schemeClr val="tx1"/>
                </a:solidFill>
              </a:rPr>
              <a:t> групите, към които състоянието принадлежи</a:t>
            </a:r>
            <a:r>
              <a:rPr lang="en-US" sz="2800" dirty="0" smtClean="0">
                <a:solidFill>
                  <a:schemeClr val="tx1"/>
                </a:solidFill>
              </a:rPr>
              <a:t> (Array </a:t>
            </a:r>
            <a:r>
              <a:rPr lang="bg-BG" sz="2800" dirty="0" smtClean="0">
                <a:solidFill>
                  <a:schemeClr val="tx1"/>
                </a:solidFill>
              </a:rPr>
              <a:t>от </a:t>
            </a:r>
            <a:r>
              <a:rPr lang="en-US" sz="2800" dirty="0" smtClean="0">
                <a:solidFill>
                  <a:schemeClr val="tx1"/>
                </a:solidFill>
              </a:rPr>
              <a:t>String-</a:t>
            </a:r>
            <a:r>
              <a:rPr lang="bg-BG" sz="2800" dirty="0" err="1" smtClean="0">
                <a:solidFill>
                  <a:schemeClr val="tx1"/>
                </a:solidFill>
              </a:rPr>
              <a:t>ове</a:t>
            </a:r>
            <a:r>
              <a:rPr lang="en-US" sz="2800" dirty="0" smtClean="0">
                <a:solidFill>
                  <a:schemeClr val="tx1"/>
                </a:solidFill>
              </a:rPr>
              <a:t>)</a:t>
            </a:r>
            <a:endParaRPr lang="bg-BG" sz="28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800" b="1" dirty="0" err="1" smtClean="0">
                <a:solidFill>
                  <a:schemeClr val="tx1"/>
                </a:solidFill>
              </a:rPr>
              <a:t>stateGroups</a:t>
            </a:r>
            <a:r>
              <a:rPr lang="en-US" sz="2800" dirty="0" smtClean="0">
                <a:solidFill>
                  <a:schemeClr val="tx1"/>
                </a:solidFill>
              </a:rPr>
              <a:t>=“stateGroup1, stateGroup2</a:t>
            </a:r>
            <a:r>
              <a:rPr lang="en-US" sz="2800" b="1" dirty="0" smtClean="0">
                <a:solidFill>
                  <a:schemeClr val="tx1"/>
                </a:solidFill>
              </a:rPr>
              <a:t>”</a:t>
            </a:r>
          </a:p>
        </p:txBody>
      </p:sp>
      <p:pic>
        <p:nvPicPr>
          <p:cNvPr id="4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157192"/>
            <a:ext cx="1606847" cy="151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3777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8280920" cy="1224136"/>
          </a:xfrm>
        </p:spPr>
        <p:txBody>
          <a:bodyPr/>
          <a:lstStyle/>
          <a:p>
            <a:r>
              <a:rPr lang="bg-BG" sz="4800" dirty="0" smtClean="0"/>
              <a:t>Използване на</a:t>
            </a:r>
            <a:r>
              <a:rPr lang="en-US" sz="4800" dirty="0" smtClean="0"/>
              <a:t> </a:t>
            </a:r>
            <a:r>
              <a:rPr lang="en-US" sz="4800" dirty="0"/>
              <a:t>creation </a:t>
            </a:r>
            <a:r>
              <a:rPr lang="bg-BG" sz="4800" dirty="0" smtClean="0"/>
              <a:t>и</a:t>
            </a:r>
            <a:r>
              <a:rPr lang="en-US" sz="4800" dirty="0" smtClean="0"/>
              <a:t> </a:t>
            </a:r>
            <a:r>
              <a:rPr lang="en-US" sz="4800" dirty="0"/>
              <a:t>destruction </a:t>
            </a:r>
            <a:r>
              <a:rPr lang="bg-BG" sz="4800" dirty="0" smtClean="0"/>
              <a:t>политики</a:t>
            </a:r>
            <a:endParaRPr lang="en-US" sz="48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539552" y="2204864"/>
            <a:ext cx="8424936" cy="3960440"/>
          </a:xfrm>
        </p:spPr>
        <p:txBody>
          <a:bodyPr>
            <a:normAutofit/>
          </a:bodyPr>
          <a:lstStyle/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itemCreationPolicy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b="1" i="1" dirty="0" smtClean="0">
                <a:solidFill>
                  <a:schemeClr val="tx1"/>
                </a:solidFill>
              </a:rPr>
              <a:t>deferred</a:t>
            </a:r>
            <a:r>
              <a:rPr lang="en-US" dirty="0" smtClean="0">
                <a:solidFill>
                  <a:schemeClr val="tx1"/>
                </a:solidFill>
              </a:rPr>
              <a:t> – </a:t>
            </a:r>
            <a:r>
              <a:rPr lang="bg-BG" dirty="0">
                <a:solidFill>
                  <a:schemeClr val="tx1"/>
                </a:solidFill>
              </a:rPr>
              <a:t>с</a:t>
            </a:r>
            <a:r>
              <a:rPr lang="bg-BG" dirty="0" smtClean="0">
                <a:solidFill>
                  <a:schemeClr val="tx1"/>
                </a:solidFill>
              </a:rPr>
              <a:t>ъздай елемента, когато потрябва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	</a:t>
            </a:r>
            <a:r>
              <a:rPr lang="en-US" b="1" i="1" dirty="0" smtClean="0">
                <a:solidFill>
                  <a:schemeClr val="tx1"/>
                </a:solidFill>
              </a:rPr>
              <a:t>immediate</a:t>
            </a:r>
            <a:r>
              <a:rPr lang="en-US" dirty="0" smtClean="0">
                <a:solidFill>
                  <a:schemeClr val="tx1"/>
                </a:solidFill>
              </a:rPr>
              <a:t> – </a:t>
            </a:r>
            <a:r>
              <a:rPr lang="bg-BG" dirty="0" smtClean="0">
                <a:solidFill>
                  <a:schemeClr val="tx1"/>
                </a:solidFill>
              </a:rPr>
              <a:t>създай елемента веднага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itemDestructionPolicy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b="1" i="1" dirty="0" smtClean="0">
                <a:solidFill>
                  <a:schemeClr val="tx1"/>
                </a:solidFill>
              </a:rPr>
              <a:t>auto</a:t>
            </a:r>
            <a:r>
              <a:rPr lang="en-US" dirty="0" smtClean="0">
                <a:solidFill>
                  <a:schemeClr val="tx1"/>
                </a:solidFill>
              </a:rPr>
              <a:t> – </a:t>
            </a:r>
            <a:r>
              <a:rPr lang="bg-BG" dirty="0" smtClean="0">
                <a:solidFill>
                  <a:schemeClr val="tx1"/>
                </a:solidFill>
              </a:rPr>
              <a:t>нека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Flex </a:t>
            </a:r>
            <a:r>
              <a:rPr lang="bg-BG" dirty="0" smtClean="0">
                <a:solidFill>
                  <a:schemeClr val="tx1"/>
                </a:solidFill>
              </a:rPr>
              <a:t>реши кога да унищожи елемента</a:t>
            </a:r>
            <a:r>
              <a:rPr lang="en-US" dirty="0" smtClean="0">
                <a:solidFill>
                  <a:schemeClr val="tx1"/>
                </a:solidFill>
              </a:rPr>
              <a:t>	</a:t>
            </a:r>
            <a:endParaRPr lang="bg-BG" dirty="0" smtClean="0">
              <a:solidFill>
                <a:schemeClr val="tx1"/>
              </a:solidFill>
            </a:endParaRPr>
          </a:p>
          <a:p>
            <a:pPr algn="l"/>
            <a:r>
              <a:rPr lang="bg-BG" i="1" dirty="0">
                <a:solidFill>
                  <a:schemeClr val="tx1"/>
                </a:solidFill>
              </a:rPr>
              <a:t>	</a:t>
            </a:r>
            <a:r>
              <a:rPr lang="en-US" b="1" i="1" dirty="0" smtClean="0">
                <a:solidFill>
                  <a:schemeClr val="tx1"/>
                </a:solidFill>
              </a:rPr>
              <a:t>never</a:t>
            </a:r>
            <a:r>
              <a:rPr lang="en-US" dirty="0" smtClean="0">
                <a:solidFill>
                  <a:schemeClr val="tx1"/>
                </a:solidFill>
              </a:rPr>
              <a:t> – </a:t>
            </a:r>
            <a:r>
              <a:rPr lang="bg-BG" dirty="0" smtClean="0">
                <a:solidFill>
                  <a:schemeClr val="tx1"/>
                </a:solidFill>
              </a:rPr>
              <a:t>никога не унищожавай елемента</a:t>
            </a:r>
            <a:endParaRPr lang="en-US" b="1" dirty="0" smtClean="0">
              <a:solidFill>
                <a:schemeClr val="tx1"/>
              </a:solidFill>
            </a:endParaRPr>
          </a:p>
        </p:txBody>
      </p:sp>
      <p:pic>
        <p:nvPicPr>
          <p:cNvPr id="4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157192"/>
            <a:ext cx="1606847" cy="151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612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8280920" cy="1296144"/>
          </a:xfrm>
        </p:spPr>
        <p:txBody>
          <a:bodyPr/>
          <a:lstStyle/>
          <a:p>
            <a:r>
              <a:rPr lang="bg-BG" sz="6600" dirty="0" smtClean="0"/>
              <a:t>Пример</a:t>
            </a:r>
            <a:endParaRPr lang="en-US" sz="6600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611560" y="2924944"/>
            <a:ext cx="7992888" cy="2088232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</a:t>
            </a:r>
            <a:r>
              <a:rPr lang="en-US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changing labels </a:t>
            </a:r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demo</a:t>
            </a:r>
            <a:endParaRPr lang="en-US" sz="4800" b="1" dirty="0" smtClean="0">
              <a:solidFill>
                <a:schemeClr val="tx1"/>
              </a:solidFill>
            </a:endParaRPr>
          </a:p>
        </p:txBody>
      </p:sp>
      <p:pic>
        <p:nvPicPr>
          <p:cNvPr id="4" name="Picture 2" descr="C:\Users\blz-hp\Desktop\Lecture\Materials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157192"/>
            <a:ext cx="1606847" cy="151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3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Ръководител">
  <a:themeElements>
    <a:clrScheme name="Ръководител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Ръководител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Ръководител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1207</TotalTime>
  <Words>999</Words>
  <Application>Microsoft Office PowerPoint</Application>
  <PresentationFormat>Презентация на цял екран (4:3)</PresentationFormat>
  <Paragraphs>221</Paragraphs>
  <Slides>38</Slides>
  <Notes>34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38</vt:i4>
      </vt:variant>
    </vt:vector>
  </HeadingPairs>
  <TitlesOfParts>
    <vt:vector size="39" baseType="lpstr">
      <vt:lpstr>Ръководител</vt:lpstr>
      <vt:lpstr>States, effects and transitions</vt:lpstr>
      <vt:lpstr>Какво е view state?</vt:lpstr>
      <vt:lpstr>UIComponent</vt:lpstr>
      <vt:lpstr>Кък свързваме свойствата на компонент със състояние?</vt:lpstr>
      <vt:lpstr>Пример</vt:lpstr>
      <vt:lpstr>Свойства на състоянията</vt:lpstr>
      <vt:lpstr>Включване и изключване на компоненти от state. Групи.</vt:lpstr>
      <vt:lpstr>Използване на creation и destruction политики</vt:lpstr>
      <vt:lpstr>Пример</vt:lpstr>
      <vt:lpstr>Смяна на родител на елемент и състояния</vt:lpstr>
      <vt:lpstr>Пример</vt:lpstr>
      <vt:lpstr>Еvents &amp; States</vt:lpstr>
      <vt:lpstr>Еvents &amp; States</vt:lpstr>
      <vt:lpstr>Пример</vt:lpstr>
      <vt:lpstr>Effects</vt:lpstr>
      <vt:lpstr>Какво е ефект?</vt:lpstr>
      <vt:lpstr>Out of the box ефекти</vt:lpstr>
      <vt:lpstr>А как се използват?</vt:lpstr>
      <vt:lpstr>Начини за стартиране на ефект</vt:lpstr>
      <vt:lpstr>Стандартни тригери</vt:lpstr>
      <vt:lpstr>Свойства на ефектите</vt:lpstr>
      <vt:lpstr>Демонстрация</vt:lpstr>
      <vt:lpstr>Factory + Instance</vt:lpstr>
      <vt:lpstr>Демонстрация</vt:lpstr>
      <vt:lpstr>Композиция на ефекти?</vt:lpstr>
      <vt:lpstr>Демонстрация</vt:lpstr>
      <vt:lpstr>Core effects класове</vt:lpstr>
      <vt:lpstr>Keyframes</vt:lpstr>
      <vt:lpstr>Examples of different Effects</vt:lpstr>
      <vt:lpstr>Examples of Easers</vt:lpstr>
      <vt:lpstr>Как да си създадем собствен ефект?</vt:lpstr>
      <vt:lpstr>Дефиниране на Factory</vt:lpstr>
      <vt:lpstr>Instance класа</vt:lpstr>
      <vt:lpstr>Base класовете за ефекти</vt:lpstr>
      <vt:lpstr>Какво трябва да включва нашата фабрика за ефекти?</vt:lpstr>
      <vt:lpstr>Какво трябва да включва нашия Instance клас?</vt:lpstr>
      <vt:lpstr>Демонстрация</vt:lpstr>
      <vt:lpstr>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States, effects and transitions.</dc:title>
  <dc:creator>blz-hp</dc:creator>
  <cp:lastModifiedBy>blz-hp</cp:lastModifiedBy>
  <cp:revision>402</cp:revision>
  <dcterms:created xsi:type="dcterms:W3CDTF">2011-03-27T22:23:29Z</dcterms:created>
  <dcterms:modified xsi:type="dcterms:W3CDTF">2011-04-04T12:56:04Z</dcterms:modified>
</cp:coreProperties>
</file>