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794" r:id="rId6"/>
    <p:sldId id="807" r:id="rId7"/>
    <p:sldId id="845" r:id="rId8"/>
    <p:sldId id="846" r:id="rId9"/>
    <p:sldId id="848" r:id="rId10"/>
    <p:sldId id="847" r:id="rId11"/>
    <p:sldId id="849" r:id="rId12"/>
    <p:sldId id="850" r:id="rId13"/>
    <p:sldId id="851" r:id="rId14"/>
    <p:sldId id="852" r:id="rId15"/>
    <p:sldId id="853" r:id="rId16"/>
    <p:sldId id="854" r:id="rId17"/>
    <p:sldId id="855" r:id="rId18"/>
    <p:sldId id="856" r:id="rId19"/>
    <p:sldId id="857" r:id="rId20"/>
    <p:sldId id="859" r:id="rId21"/>
    <p:sldId id="858" r:id="rId22"/>
    <p:sldId id="860" r:id="rId23"/>
    <p:sldId id="861" r:id="rId24"/>
    <p:sldId id="863" r:id="rId25"/>
    <p:sldId id="864" r:id="rId26"/>
    <p:sldId id="865" r:id="rId27"/>
    <p:sldId id="862" r:id="rId28"/>
    <p:sldId id="866" r:id="rId29"/>
    <p:sldId id="867" r:id="rId30"/>
    <p:sldId id="868" r:id="rId31"/>
    <p:sldId id="869" r:id="rId32"/>
    <p:sldId id="870" r:id="rId33"/>
    <p:sldId id="871" r:id="rId34"/>
    <p:sldId id="872" r:id="rId35"/>
    <p:sldId id="873" r:id="rId36"/>
    <p:sldId id="874" r:id="rId37"/>
    <p:sldId id="875" r:id="rId38"/>
    <p:sldId id="876" r:id="rId39"/>
    <p:sldId id="877" r:id="rId40"/>
    <p:sldId id="878" r:id="rId41"/>
    <p:sldId id="879" r:id="rId42"/>
    <p:sldId id="882" r:id="rId43"/>
    <p:sldId id="883" r:id="rId44"/>
    <p:sldId id="884" r:id="rId45"/>
    <p:sldId id="880" r:id="rId46"/>
    <p:sldId id="885" r:id="rId47"/>
    <p:sldId id="887" r:id="rId48"/>
    <p:sldId id="888" r:id="rId49"/>
    <p:sldId id="886" r:id="rId50"/>
    <p:sldId id="318" r:id="rId51"/>
    <p:sldId id="492" r:id="rId52"/>
    <p:sldId id="88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E3E5ED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703%20Soft%20link%20objects/Example-1703%20Soft%20link%20object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704%20Calculated%20selection/Example-1704%20Calculated%20selection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705%20Calculated%20selection%202/Example-1705%20Calculated%20selection%202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706%20objectAtPoint/Example-1706%20objectAtPoint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707%20Object%20reaction/Example-1707%20Object%20reaction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708%20Ring%20of%20columns/Example-1708%20Ring%20of%20column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709%20Naive%20drag%20and%20drop/Example-1709%20Naive%20drag%20and%20drop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710%20Drag%20and%20drop/Example-1710%20Drag%20and%20drop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711%20Interactive%202D%20scene/Example-1711%20Interactive%202D%20scene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712%20Interactive%203D%20scene/Example-1712%20Interactive%203D%20scen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701%20Hard%20link/Example-1701%20Hard%20link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702%20Soft%20link/Example-1702%20Soft%20link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Drag and drop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noProof="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9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 selection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23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with mouse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selection with mouse</a:t>
            </a:r>
            <a:endParaRPr lang="bg-BG" dirty="0"/>
          </a:p>
          <a:p>
            <a:pPr lvl="1"/>
            <a:r>
              <a:rPr lang="en-US" dirty="0" smtClean="0"/>
              <a:t>Using an object to manipulate</a:t>
            </a:r>
          </a:p>
          <a:p>
            <a:pPr lvl="1"/>
            <a:r>
              <a:rPr lang="en-US" dirty="0" smtClean="0"/>
              <a:t>This includes selecting an object to drag</a:t>
            </a:r>
            <a:endParaRPr lang="bg-BG" sz="1800" dirty="0"/>
          </a:p>
          <a:p>
            <a:r>
              <a:rPr lang="en-US" dirty="0" smtClean="0"/>
              <a:t>Problem</a:t>
            </a:r>
            <a:endParaRPr lang="bg-BG" dirty="0"/>
          </a:p>
          <a:p>
            <a:pPr lvl="1"/>
            <a:r>
              <a:rPr lang="en-US" dirty="0" smtClean="0"/>
              <a:t>View point is not fixed</a:t>
            </a:r>
          </a:p>
          <a:p>
            <a:pPr lvl="1"/>
            <a:r>
              <a:rPr lang="en-US" dirty="0" smtClean="0"/>
              <a:t>Objects may have irregular shapes</a:t>
            </a:r>
          </a:p>
          <a:p>
            <a:pPr lvl="1"/>
            <a:r>
              <a:rPr lang="en-US" dirty="0" smtClean="0"/>
              <a:t>Objects may contain other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64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Calculated selection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Calculating the screen area of each objects</a:t>
            </a:r>
          </a:p>
          <a:p>
            <a:pPr lvl="1"/>
            <a:r>
              <a:rPr lang="en-US" dirty="0" smtClean="0"/>
              <a:t>Checking whether mouse cursor is in this area</a:t>
            </a:r>
            <a:endParaRPr lang="bg-BG" dirty="0" smtClean="0"/>
          </a:p>
          <a:p>
            <a:r>
              <a:rPr lang="en-US" dirty="0" smtClean="0"/>
              <a:t>Applicability</a:t>
            </a:r>
            <a:endParaRPr lang="bg-BG" dirty="0" smtClean="0"/>
          </a:p>
          <a:p>
            <a:pPr lvl="1"/>
            <a:r>
              <a:rPr lang="en-US" dirty="0" smtClean="0"/>
              <a:t>Mostly when calculations are not difficult</a:t>
            </a:r>
          </a:p>
          <a:p>
            <a:pPr lvl="1"/>
            <a:r>
              <a:rPr lang="en-US" dirty="0" smtClean="0"/>
              <a:t>Convenient projection and view point</a:t>
            </a:r>
          </a:p>
          <a:p>
            <a:pPr lvl="1"/>
            <a:r>
              <a:rPr lang="en-US" dirty="0" smtClean="0"/>
              <a:t>Suitable shape, position and orientation of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31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Three spheres, orthographic projection, view point on Z</a:t>
            </a:r>
          </a:p>
          <a:p>
            <a:pPr lvl="1"/>
            <a:r>
              <a:rPr lang="en-US" dirty="0" smtClean="0"/>
              <a:t>Calculating distances between cursor and spheres’ centers</a:t>
            </a:r>
          </a:p>
          <a:p>
            <a:pPr lvl="1"/>
            <a:r>
              <a:rPr lang="en-US" dirty="0" smtClean="0"/>
              <a:t>Showing the name of the selected sphere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])&lt;=50 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obj.innerHTML</a:t>
            </a:r>
            <a:r>
              <a:rPr lang="en-US" dirty="0" smtClean="0"/>
              <a:t> = '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7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Modified example</a:t>
            </a:r>
            <a:endParaRPr lang="bg-BG" dirty="0" smtClean="0"/>
          </a:p>
          <a:p>
            <a:pPr lvl="1"/>
            <a:r>
              <a:rPr lang="en-US" dirty="0" smtClean="0"/>
              <a:t>Many spheres, different sizes</a:t>
            </a:r>
          </a:p>
          <a:p>
            <a:pPr lvl="1"/>
            <a:r>
              <a:rPr lang="en-US" dirty="0" smtClean="0"/>
              <a:t>Same idea – calculating distances and comparing with radii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851896"/>
            <a:ext cx="7223681" cy="10972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].radius</a:t>
            </a:r>
            <a:r>
              <a:rPr lang="en-US" dirty="0"/>
              <a:t>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obj.innerHTML</a:t>
            </a:r>
            <a:r>
              <a:rPr lang="en-US" dirty="0"/>
              <a:t> = 'a['+</a:t>
            </a:r>
            <a:r>
              <a:rPr lang="en-US" dirty="0" err="1"/>
              <a:t>i</a:t>
            </a:r>
            <a:r>
              <a:rPr lang="en-US" dirty="0" smtClean="0"/>
              <a:t>+']';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8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shape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Selecting object with any shape</a:t>
            </a:r>
            <a:endParaRPr lang="bg-BG" dirty="0" smtClean="0"/>
          </a:p>
          <a:p>
            <a:pPr lvl="1"/>
            <a:r>
              <a:rPr lang="en-US" dirty="0" smtClean="0"/>
              <a:t>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/>
              <a:t>Returning the object at give pixel 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en-US" dirty="0" smtClean="0"/>
              <a:t>, </a:t>
            </a:r>
            <a:r>
              <a:rPr lang="en-US" dirty="0" smtClean="0"/>
              <a:t>if there are no object</a:t>
            </a:r>
            <a:endParaRPr lang="en-US" dirty="0" smtClean="0"/>
          </a:p>
          <a:p>
            <a:pPr lvl="1"/>
            <a:r>
              <a:rPr lang="en-US" dirty="0" smtClean="0"/>
              <a:t>Coordinates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</a:t>
            </a:r>
            <a:r>
              <a:rPr lang="en-US" dirty="0" smtClean="0"/>
              <a:t>are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bg-BG" dirty="0" smtClean="0"/>
              <a:t> </a:t>
            </a:r>
            <a:r>
              <a:rPr lang="en-US" dirty="0" smtClean="0"/>
              <a:t>of mouse events</a:t>
            </a:r>
            <a:endParaRPr lang="bg-BG" dirty="0"/>
          </a:p>
          <a:p>
            <a:r>
              <a:rPr lang="en-US" dirty="0" smtClean="0"/>
              <a:t>Important</a:t>
            </a:r>
            <a:endParaRPr lang="bg-BG" dirty="0" smtClean="0"/>
          </a:p>
          <a:p>
            <a:pPr lvl="1"/>
            <a:r>
              <a:rPr lang="en-US" dirty="0" smtClean="0"/>
              <a:t>The method checks only objects which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bg-BG" dirty="0" smtClean="0"/>
              <a:t> </a:t>
            </a:r>
            <a:r>
              <a:rPr lang="en-US" dirty="0" smtClean="0"/>
              <a:t>is set to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6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bg-BG" dirty="0" smtClean="0"/>
          </a:p>
          <a:p>
            <a:pPr lvl="1"/>
            <a:r>
              <a:rPr lang="en-US" dirty="0" smtClean="0"/>
              <a:t>Result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bg-BG" dirty="0" smtClean="0"/>
              <a:t> </a:t>
            </a:r>
            <a:r>
              <a:rPr lang="en-US" dirty="0" smtClean="0"/>
              <a:t>is also produces when it is not possible to uniquely identify a single object</a:t>
            </a:r>
            <a:endParaRPr lang="bg-BG" dirty="0" smtClean="0"/>
          </a:p>
          <a:p>
            <a:pPr lvl="1"/>
            <a:r>
              <a:rPr lang="en-US" dirty="0" smtClean="0"/>
              <a:t>Happens when pixel’s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is generated from several sources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 smtClean="0"/>
              <a:t>A contour pixel partly inherits the </a:t>
            </a:r>
            <a:r>
              <a:rPr lang="en-US" dirty="0" err="1" smtClean="0"/>
              <a:t>colour</a:t>
            </a:r>
            <a:r>
              <a:rPr lang="en-US" dirty="0" smtClean="0"/>
              <a:t> from the background</a:t>
            </a:r>
            <a:endParaRPr lang="bg-BG" dirty="0" smtClean="0"/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colour</a:t>
            </a:r>
            <a:r>
              <a:rPr lang="en-US" dirty="0" smtClean="0"/>
              <a:t> of pixel on the boundary of two objects contains portions of both their </a:t>
            </a:r>
            <a:r>
              <a:rPr lang="en-US" dirty="0" err="1" smtClean="0"/>
              <a:t>colours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1301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Following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Three sphere with turned 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endParaRPr lang="bg-BG" dirty="0" smtClean="0"/>
          </a:p>
          <a:p>
            <a:pPr lvl="1"/>
            <a:r>
              <a:rPr lang="en-US" dirty="0" smtClean="0"/>
              <a:t>Selecting object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/>
              <a:t> </a:t>
            </a:r>
            <a:r>
              <a:rPr lang="en-US" dirty="0" smtClean="0"/>
              <a:t>and coordinates from the event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/>
              <a:t>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sphere([-150,0,0],50).custom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info:</a:t>
            </a:r>
            <a:r>
              <a:rPr lang="bg-BG" dirty="0" smtClean="0"/>
              <a:t> </a:t>
            </a:r>
            <a:r>
              <a:rPr lang="en-US" dirty="0" smtClean="0"/>
              <a:t>'a',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</a:t>
            </a:r>
            <a:r>
              <a:rPr lang="en-US" dirty="0" smtClean="0"/>
              <a:t>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o =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p.objectAtPoint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e.clientX,e.clientY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</a:t>
            </a:r>
            <a:r>
              <a:rPr lang="en-US" dirty="0" smtClean="0"/>
              <a:t>(o)</a:t>
            </a:r>
            <a:r>
              <a:rPr lang="bg-BG" dirty="0" smtClean="0"/>
              <a:t> </a:t>
            </a:r>
            <a:r>
              <a:rPr lang="en-US" dirty="0" err="1" smtClean="0"/>
              <a:t>obj.innerHTML</a:t>
            </a:r>
            <a:r>
              <a:rPr lang="en-US" dirty="0" smtClean="0"/>
              <a:t> </a:t>
            </a:r>
            <a:r>
              <a:rPr lang="en-US" dirty="0"/>
              <a:t>= o.info;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8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 reaction</a:t>
            </a:r>
            <a:endParaRPr lang="bg-BG" dirty="0" smtClean="0"/>
          </a:p>
          <a:p>
            <a:pPr lvl="1"/>
            <a:r>
              <a:rPr lang="en-US" dirty="0" smtClean="0"/>
              <a:t>Currently selected sphere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bg-BG" dirty="0" smtClean="0"/>
              <a:t> </a:t>
            </a:r>
            <a:r>
              <a:rPr lang="en-US" dirty="0" smtClean="0"/>
              <a:t>is larger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When a new sphere is selected 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bg-BG" dirty="0" smtClean="0"/>
              <a:t>, </a:t>
            </a:r>
            <a:r>
              <a:rPr lang="en-US" dirty="0" smtClean="0"/>
              <a:t>the old one reverts its 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lastObj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(event)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en-US" dirty="0"/>
              <a:t> = </a:t>
            </a:r>
            <a:r>
              <a:rPr lang="en-US" dirty="0" err="1" smtClean="0"/>
              <a:t>p.objectAtPoint</a:t>
            </a:r>
            <a:r>
              <a:rPr lang="en-US" dirty="0" smtClean="0"/>
              <a:t>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50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 = </a:t>
            </a:r>
            <a:r>
              <a:rPr lang="en-US" dirty="0" err="1"/>
              <a:t>newObj?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newObj:null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4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Ring of columns</a:t>
            </a:r>
            <a:endParaRPr lang="bg-BG" dirty="0" smtClean="0"/>
          </a:p>
          <a:p>
            <a:pPr lvl="1"/>
            <a:r>
              <a:rPr lang="en-US" dirty="0" smtClean="0"/>
              <a:t>Cuboids in a circle</a:t>
            </a:r>
          </a:p>
          <a:p>
            <a:pPr lvl="1"/>
            <a:r>
              <a:rPr lang="en-US" dirty="0" smtClean="0"/>
              <a:t>All have the same height</a:t>
            </a:r>
          </a:p>
          <a:p>
            <a:pPr lvl="1"/>
            <a:r>
              <a:rPr lang="en-US" dirty="0" smtClean="0"/>
              <a:t>When the mouse cursor hover over a cuboid, it becomes short</a:t>
            </a:r>
          </a:p>
          <a:p>
            <a:pPr lvl="1"/>
            <a:r>
              <a:rPr lang="en-US" dirty="0" smtClean="0"/>
              <a:t>All short cuboids grow to their initial height</a:t>
            </a:r>
          </a:p>
          <a:p>
            <a:pPr lvl="1"/>
            <a:r>
              <a:rPr lang="en-US" dirty="0" smtClean="0"/>
              <a:t>The scene is rotating continuously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150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Columns are cuboids with modified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en-US" dirty="0" smtClean="0"/>
              <a:t>Rotation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</a:t>
            </a:r>
            <a:r>
              <a:rPr lang="en-US" dirty="0" smtClean="0"/>
              <a:t>places them on a circle</a:t>
            </a:r>
            <a:endParaRPr lang="bg-BG" dirty="0" smtClean="0"/>
          </a:p>
          <a:p>
            <a:pPr lvl="1"/>
            <a:r>
              <a:rPr lang="en-US" dirty="0" smtClean="0"/>
              <a:t>All objects are interactive and can be selected by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en-US" dirty="0"/>
              <a:t>= 50;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a.push</a:t>
            </a:r>
            <a:r>
              <a:rPr lang="en-US" dirty="0"/>
              <a:t>( cuboid([0,0,-5],[1,1,15]).custom({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US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 [10,0,-0.5],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/>
              <a:t>: </a:t>
            </a:r>
            <a:r>
              <a:rPr lang="en-US" dirty="0" err="1"/>
              <a:t>i</a:t>
            </a:r>
            <a:r>
              <a:rPr lang="en-US" dirty="0"/>
              <a:t>/n*2*</a:t>
            </a:r>
            <a:r>
              <a:rPr lang="en-US" dirty="0" err="1"/>
              <a:t>Math.PI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}));</a:t>
            </a:r>
          </a:p>
        </p:txBody>
      </p:sp>
    </p:spTree>
    <p:extLst>
      <p:ext uri="{BB962C8B-B14F-4D97-AF65-F5344CB8AC3E}">
        <p14:creationId xmlns:p14="http://schemas.microsoft.com/office/powerpoint/2010/main" val="126623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Scene rotation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(time slowed down 4 times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en-US" dirty="0" smtClean="0"/>
              <a:t>Gradual grow of cuboids by </a:t>
            </a:r>
            <a:r>
              <a:rPr lang="bg-BG" dirty="0" smtClean="0"/>
              <a:t>2</a:t>
            </a:r>
            <a:r>
              <a:rPr lang="bg-BG" dirty="0" smtClean="0"/>
              <a:t>% </a:t>
            </a:r>
            <a:r>
              <a:rPr lang="en-US" dirty="0" smtClean="0"/>
              <a:t>per frame, applied for heights less than </a:t>
            </a:r>
            <a:r>
              <a:rPr lang="bg-BG" dirty="0" smtClean="0"/>
              <a:t>15</a:t>
            </a:r>
            <a:r>
              <a:rPr lang="en-US" dirty="0" smtClean="0"/>
              <a:t> units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Looking for object</a:t>
            </a:r>
            <a:r>
              <a:rPr lang="bg-BG" dirty="0" smtClean="0"/>
              <a:t>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bg-BG" dirty="0" smtClean="0"/>
              <a:t> </a:t>
            </a:r>
            <a:r>
              <a:rPr lang="en-US" dirty="0" smtClean="0"/>
              <a:t>when mouse moves</a:t>
            </a:r>
            <a:endParaRPr lang="bg-BG" dirty="0" smtClean="0"/>
          </a:p>
          <a:p>
            <a:pPr lvl="1"/>
            <a:r>
              <a:rPr lang="en-US" dirty="0" smtClean="0"/>
              <a:t>If there is object – make it short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195943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].sizes[2]&lt;15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 *= 1.02;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64148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t = </a:t>
            </a:r>
            <a:r>
              <a:rPr lang="en-US" dirty="0" err="1"/>
              <a:t>Suica.time</a:t>
            </a:r>
            <a:r>
              <a:rPr lang="en-US" dirty="0"/>
              <a:t>/4;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,20</a:t>
            </a:r>
            <a:r>
              <a:rPr lang="en-US" dirty="0" smtClean="0"/>
              <a:t>],...);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412621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/>
              <a:t>(</a:t>
            </a:r>
            <a:r>
              <a:rPr lang="en-US" dirty="0" err="1"/>
              <a:t>event.clientX</a:t>
            </a:r>
            <a:r>
              <a:rPr lang="en-US" dirty="0" smtClean="0"/>
              <a:t>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obj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obj.sizes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 = 0.1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1403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1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Drag and drop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384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Phases of dragging and dropping</a:t>
            </a:r>
          </a:p>
          <a:p>
            <a:pPr lvl="1"/>
            <a:r>
              <a:rPr lang="en-US" dirty="0" smtClean="0"/>
              <a:t>Pressing a button – selecting an object</a:t>
            </a:r>
          </a:p>
          <a:p>
            <a:pPr lvl="1"/>
            <a:r>
              <a:rPr lang="en-US" dirty="0" smtClean="0"/>
              <a:t>Mouse motion – changing an object</a:t>
            </a:r>
          </a:p>
          <a:p>
            <a:pPr lvl="1"/>
            <a:r>
              <a:rPr lang="en-US" dirty="0" smtClean="0"/>
              <a:t>Releasing a button – dropping an object</a:t>
            </a:r>
            <a:endParaRPr lang="bg-BG" dirty="0" smtClean="0"/>
          </a:p>
          <a:p>
            <a:r>
              <a:rPr lang="en-US" dirty="0" smtClean="0"/>
              <a:t>Combining actions at button pressing</a:t>
            </a:r>
            <a:endParaRPr lang="bg-BG" dirty="0" smtClean="0"/>
          </a:p>
          <a:p>
            <a:pPr lvl="1"/>
            <a:r>
              <a:rPr lang="en-US" dirty="0" smtClean="0"/>
              <a:t>If an object is grabbed, start its dragging</a:t>
            </a:r>
          </a:p>
          <a:p>
            <a:pPr lvl="1"/>
            <a:r>
              <a:rPr lang="en-US" dirty="0" smtClean="0"/>
              <a:t>If no object is grabbed, start rotating the scene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1641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the mouse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Links graphical object - mouse</a:t>
            </a:r>
            <a:endParaRPr lang="bg-BG" dirty="0"/>
          </a:p>
          <a:p>
            <a:pPr lvl="1"/>
            <a:r>
              <a:rPr lang="en-US" dirty="0" smtClean="0"/>
              <a:t>Object follows the mouse</a:t>
            </a:r>
          </a:p>
          <a:p>
            <a:pPr lvl="1"/>
            <a:r>
              <a:rPr lang="en-US" dirty="0" smtClean="0"/>
              <a:t>Object moves with the mouse</a:t>
            </a:r>
            <a:endParaRPr lang="bg-BG" sz="1800" dirty="0"/>
          </a:p>
          <a:p>
            <a:r>
              <a:rPr lang="en-US" dirty="0" smtClean="0"/>
              <a:t>Following the mouse</a:t>
            </a:r>
            <a:endParaRPr lang="bg-BG" dirty="0"/>
          </a:p>
          <a:p>
            <a:pPr lvl="1"/>
            <a:r>
              <a:rPr lang="en-US" dirty="0" smtClean="0"/>
              <a:t>Easier to implement</a:t>
            </a:r>
          </a:p>
          <a:p>
            <a:pPr lvl="1"/>
            <a:r>
              <a:rPr lang="en-US" dirty="0" smtClean="0"/>
              <a:t>Dow not require selection of current object</a:t>
            </a:r>
          </a:p>
          <a:p>
            <a:pPr lvl="1"/>
            <a:r>
              <a:rPr lang="en-US" dirty="0" smtClean="0"/>
              <a:t>Convenient with orthographic projection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Naïve implementation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 smtClean="0"/>
          </a:p>
          <a:p>
            <a:pPr lvl="1"/>
            <a:r>
              <a:rPr lang="en-US" dirty="0" smtClean="0"/>
              <a:t>Capturing events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Selecting object </a:t>
            </a:r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when mouse button is pressed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315120" cy="2468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',...);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=</a:t>
            </a:r>
            <a:r>
              <a:rPr lang="en-US" dirty="0" err="1" smtClean="0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 smtClean="0"/>
              <a:t>(</a:t>
            </a:r>
            <a:r>
              <a:rPr lang="en-US" dirty="0" err="1" smtClean="0"/>
              <a:t>event.clientX,event.clientY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 smtClean="0"/>
          </a:p>
          <a:p>
            <a:pPr lvl="1"/>
            <a:r>
              <a:rPr lang="en-US" dirty="0" smtClean="0"/>
              <a:t>Forgetting selected object when mouse button is released</a:t>
            </a:r>
          </a:p>
          <a:p>
            <a:pPr lvl="1"/>
            <a:r>
              <a:rPr lang="en-US" dirty="0" smtClean="0"/>
              <a:t>While moving, if there is selected object, change its center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smtClean="0"/>
              <a:t>...;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smtClean="0"/>
              <a:t>-(...);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96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33" y="231752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5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Dragging is not natural</a:t>
            </a:r>
            <a:endParaRPr lang="bg-BG" dirty="0" smtClean="0"/>
          </a:p>
          <a:p>
            <a:pPr lvl="1"/>
            <a:r>
              <a:rPr lang="en-US" dirty="0" smtClean="0"/>
              <a:t>Object always centered on the cursor</a:t>
            </a:r>
            <a:endParaRPr lang="bg-BG" dirty="0" smtClean="0"/>
          </a:p>
          <a:p>
            <a:pPr lvl="1"/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r>
              <a:rPr lang="bg-BG" dirty="0" smtClean="0"/>
              <a:t>	</a:t>
            </a:r>
            <a:r>
              <a:rPr lang="en-US" dirty="0" smtClean="0"/>
              <a:t>Naïve dragging</a:t>
            </a:r>
            <a:r>
              <a:rPr lang="bg-BG" dirty="0" smtClean="0"/>
              <a:t>		    </a:t>
            </a:r>
            <a:r>
              <a:rPr lang="en-US" dirty="0" smtClean="0"/>
              <a:t>Desired dragging</a:t>
            </a:r>
            <a:endParaRPr lang="bg-BG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97318" y="3120384"/>
            <a:ext cx="914390" cy="914390"/>
            <a:chOff x="914440" y="3486140"/>
            <a:chExt cx="914390" cy="914390"/>
          </a:xfrm>
        </p:grpSpPr>
        <p:sp>
          <p:nvSpPr>
            <p:cNvPr id="4" name="Oval 3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29195" y="3120384"/>
            <a:ext cx="914390" cy="914390"/>
            <a:chOff x="914440" y="3486140"/>
            <a:chExt cx="914390" cy="914390"/>
          </a:xfrm>
        </p:grpSpPr>
        <p:sp>
          <p:nvSpPr>
            <p:cNvPr id="18" name="Oval 17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57975" y="2205994"/>
            <a:ext cx="914390" cy="914390"/>
            <a:chOff x="914440" y="3486140"/>
            <a:chExt cx="914390" cy="914390"/>
          </a:xfrm>
        </p:grpSpPr>
        <p:sp>
          <p:nvSpPr>
            <p:cNvPr id="22" name="Oval 21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119024" y="2490359"/>
            <a:ext cx="914390" cy="914390"/>
            <a:chOff x="914440" y="3486140"/>
            <a:chExt cx="914390" cy="914390"/>
          </a:xfrm>
        </p:grpSpPr>
        <p:sp>
          <p:nvSpPr>
            <p:cNvPr id="26" name="Oval 25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V="1">
            <a:off x="5490190" y="2693726"/>
            <a:ext cx="1772433" cy="8830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678734" y="2944247"/>
            <a:ext cx="1835063" cy="914401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809580" y="2915276"/>
            <a:ext cx="1701436" cy="84518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753684" y="2972430"/>
            <a:ext cx="1771165" cy="881982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20042776">
            <a:off x="2276717" y="3394125"/>
            <a:ext cx="81304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Mouse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20042776">
            <a:off x="6287828" y="3355440"/>
            <a:ext cx="813044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Mouse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20042776">
            <a:off x="5922072" y="2673260"/>
            <a:ext cx="813043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Object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20042776">
            <a:off x="2068396" y="2927578"/>
            <a:ext cx="81304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Object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563905" y="3584076"/>
            <a:ext cx="257415" cy="17686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1759424" y="3849411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3569802" y="2946734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5691679" y="3862808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7502057" y="2940034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591001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r>
              <a:rPr lang="bg-BG" dirty="0" smtClean="0"/>
              <a:t> </a:t>
            </a:r>
            <a:r>
              <a:rPr lang="bg-BG" dirty="0" smtClean="0"/>
              <a:t>№1</a:t>
            </a:r>
          </a:p>
          <a:p>
            <a:pPr lvl="1"/>
            <a:r>
              <a:rPr lang="en-US" dirty="0" smtClean="0"/>
              <a:t>Vector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 </a:t>
            </a:r>
            <a:r>
              <a:rPr lang="en-US" dirty="0" smtClean="0"/>
              <a:t>from the grab location to the center</a:t>
            </a:r>
            <a:endParaRPr lang="bg-BG" dirty="0" smtClean="0"/>
          </a:p>
          <a:p>
            <a:pPr lvl="1"/>
            <a:r>
              <a:rPr lang="en-US" dirty="0" smtClean="0"/>
              <a:t>Calculating the center from the drag location using this vector</a:t>
            </a:r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 flipV="1">
            <a:off x="2433764" y="3911407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61146" y="3516198"/>
            <a:ext cx="745717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center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08166" y="2480311"/>
            <a:ext cx="745717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center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6336" y="3486140"/>
            <a:ext cx="885179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drag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location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01658" y="4502017"/>
            <a:ext cx="885179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grab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location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6178618" y="2873883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77464" y="406478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36511" y="303899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6556336" y="3314465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2814501" y="4341780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9533238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</a:p>
          <a:p>
            <a:pPr lvl="1"/>
            <a:r>
              <a:rPr lang="en-US" dirty="0"/>
              <a:t>Vector</a:t>
            </a:r>
            <a:r>
              <a:rPr lang="bg-BG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/>
              <a:t> from the grab </a:t>
            </a:r>
            <a:r>
              <a:rPr lang="en-US" dirty="0" smtClean="0"/>
              <a:t>location </a:t>
            </a:r>
            <a:r>
              <a:rPr lang="en-US" dirty="0"/>
              <a:t>to </a:t>
            </a:r>
            <a:r>
              <a:rPr lang="en-US" dirty="0" smtClean="0"/>
              <a:t>drag location</a:t>
            </a:r>
            <a:endParaRPr lang="bg-BG" dirty="0"/>
          </a:p>
          <a:p>
            <a:pPr lvl="1"/>
            <a:r>
              <a:rPr lang="en-US" dirty="0" smtClean="0"/>
              <a:t>Moving the center with this vector</a:t>
            </a:r>
            <a:endParaRPr lang="bg-BG" dirty="0" smtClean="0"/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545546" y="383236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1146" y="3516198"/>
            <a:ext cx="745717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center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08166" y="2480311"/>
            <a:ext cx="745717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center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6336" y="3486140"/>
            <a:ext cx="885179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drag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location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01658" y="4502017"/>
            <a:ext cx="885179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grab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location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556336" y="3314465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814501" y="4341780"/>
            <a:ext cx="138815" cy="216694"/>
          </a:xfrm>
          <a:custGeom>
            <a:avLst/>
            <a:gdLst>
              <a:gd name="connsiteX0" fmla="*/ 71437 w 288131"/>
              <a:gd name="connsiteY0" fmla="*/ 0 h 316707"/>
              <a:gd name="connsiteX1" fmla="*/ 288131 w 288131"/>
              <a:gd name="connsiteY1" fmla="*/ 219075 h 316707"/>
              <a:gd name="connsiteX2" fmla="*/ 109537 w 288131"/>
              <a:gd name="connsiteY2" fmla="*/ 209550 h 316707"/>
              <a:gd name="connsiteX3" fmla="*/ 169069 w 288131"/>
              <a:gd name="connsiteY3" fmla="*/ 283369 h 316707"/>
              <a:gd name="connsiteX4" fmla="*/ 102394 w 288131"/>
              <a:gd name="connsiteY4" fmla="*/ 316707 h 316707"/>
              <a:gd name="connsiteX5" fmla="*/ 54769 w 288131"/>
              <a:gd name="connsiteY5" fmla="*/ 226219 h 316707"/>
              <a:gd name="connsiteX6" fmla="*/ 0 w 288131"/>
              <a:gd name="connsiteY6" fmla="*/ 276225 h 316707"/>
              <a:gd name="connsiteX7" fmla="*/ 71437 w 288131"/>
              <a:gd name="connsiteY7" fmla="*/ 0 h 316707"/>
              <a:gd name="connsiteX0" fmla="*/ 276224 w 492918"/>
              <a:gd name="connsiteY0" fmla="*/ 0 h 316707"/>
              <a:gd name="connsiteX1" fmla="*/ 492918 w 492918"/>
              <a:gd name="connsiteY1" fmla="*/ 219075 h 316707"/>
              <a:gd name="connsiteX2" fmla="*/ 314324 w 492918"/>
              <a:gd name="connsiteY2" fmla="*/ 209550 h 316707"/>
              <a:gd name="connsiteX3" fmla="*/ 373856 w 492918"/>
              <a:gd name="connsiteY3" fmla="*/ 283369 h 316707"/>
              <a:gd name="connsiteX4" fmla="*/ 307181 w 492918"/>
              <a:gd name="connsiteY4" fmla="*/ 316707 h 316707"/>
              <a:gd name="connsiteX5" fmla="*/ 259556 w 492918"/>
              <a:gd name="connsiteY5" fmla="*/ 226219 h 316707"/>
              <a:gd name="connsiteX6" fmla="*/ 0 w 492918"/>
              <a:gd name="connsiteY6" fmla="*/ 297656 h 316707"/>
              <a:gd name="connsiteX7" fmla="*/ 276224 w 492918"/>
              <a:gd name="connsiteY7" fmla="*/ 0 h 316707"/>
              <a:gd name="connsiteX0" fmla="*/ 0 w 492919"/>
              <a:gd name="connsiteY0" fmla="*/ 0 h 211932"/>
              <a:gd name="connsiteX1" fmla="*/ 492919 w 492919"/>
              <a:gd name="connsiteY1" fmla="*/ 114300 h 211932"/>
              <a:gd name="connsiteX2" fmla="*/ 314325 w 492919"/>
              <a:gd name="connsiteY2" fmla="*/ 104775 h 211932"/>
              <a:gd name="connsiteX3" fmla="*/ 373857 w 492919"/>
              <a:gd name="connsiteY3" fmla="*/ 178594 h 211932"/>
              <a:gd name="connsiteX4" fmla="*/ 307182 w 492919"/>
              <a:gd name="connsiteY4" fmla="*/ 211932 h 211932"/>
              <a:gd name="connsiteX5" fmla="*/ 259557 w 492919"/>
              <a:gd name="connsiteY5" fmla="*/ 121444 h 211932"/>
              <a:gd name="connsiteX6" fmla="*/ 1 w 492919"/>
              <a:gd name="connsiteY6" fmla="*/ 192881 h 211932"/>
              <a:gd name="connsiteX7" fmla="*/ 0 w 492919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259557 w 373857"/>
              <a:gd name="connsiteY5" fmla="*/ 121444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314325 w 373857"/>
              <a:gd name="connsiteY2" fmla="*/ 1047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1932"/>
              <a:gd name="connsiteX1" fmla="*/ 140494 w 373857"/>
              <a:gd name="connsiteY1" fmla="*/ 135732 h 211932"/>
              <a:gd name="connsiteX2" fmla="*/ 85725 w 373857"/>
              <a:gd name="connsiteY2" fmla="*/ 142875 h 211932"/>
              <a:gd name="connsiteX3" fmla="*/ 373857 w 373857"/>
              <a:gd name="connsiteY3" fmla="*/ 178594 h 211932"/>
              <a:gd name="connsiteX4" fmla="*/ 307182 w 373857"/>
              <a:gd name="connsiteY4" fmla="*/ 211932 h 211932"/>
              <a:gd name="connsiteX5" fmla="*/ 52388 w 373857"/>
              <a:gd name="connsiteY5" fmla="*/ 157163 h 211932"/>
              <a:gd name="connsiteX6" fmla="*/ 1 w 373857"/>
              <a:gd name="connsiteY6" fmla="*/ 192881 h 211932"/>
              <a:gd name="connsiteX7" fmla="*/ 0 w 373857"/>
              <a:gd name="connsiteY7" fmla="*/ 0 h 211932"/>
              <a:gd name="connsiteX0" fmla="*/ 0 w 373857"/>
              <a:gd name="connsiteY0" fmla="*/ 0 h 216694"/>
              <a:gd name="connsiteX1" fmla="*/ 140494 w 373857"/>
              <a:gd name="connsiteY1" fmla="*/ 135732 h 216694"/>
              <a:gd name="connsiteX2" fmla="*/ 85725 w 373857"/>
              <a:gd name="connsiteY2" fmla="*/ 142875 h 216694"/>
              <a:gd name="connsiteX3" fmla="*/ 373857 w 373857"/>
              <a:gd name="connsiteY3" fmla="*/ 178594 h 216694"/>
              <a:gd name="connsiteX4" fmla="*/ 83345 w 373857"/>
              <a:gd name="connsiteY4" fmla="*/ 216694 h 216694"/>
              <a:gd name="connsiteX5" fmla="*/ 52388 w 373857"/>
              <a:gd name="connsiteY5" fmla="*/ 157163 h 216694"/>
              <a:gd name="connsiteX6" fmla="*/ 1 w 373857"/>
              <a:gd name="connsiteY6" fmla="*/ 192881 h 216694"/>
              <a:gd name="connsiteX7" fmla="*/ 0 w 373857"/>
              <a:gd name="connsiteY7" fmla="*/ 0 h 216694"/>
              <a:gd name="connsiteX0" fmla="*/ 0 w 140494"/>
              <a:gd name="connsiteY0" fmla="*/ 0 h 216694"/>
              <a:gd name="connsiteX1" fmla="*/ 140494 w 140494"/>
              <a:gd name="connsiteY1" fmla="*/ 135732 h 216694"/>
              <a:gd name="connsiteX2" fmla="*/ 85725 w 140494"/>
              <a:gd name="connsiteY2" fmla="*/ 142875 h 216694"/>
              <a:gd name="connsiteX3" fmla="*/ 114301 w 140494"/>
              <a:gd name="connsiteY3" fmla="*/ 200026 h 216694"/>
              <a:gd name="connsiteX4" fmla="*/ 83345 w 140494"/>
              <a:gd name="connsiteY4" fmla="*/ 216694 h 216694"/>
              <a:gd name="connsiteX5" fmla="*/ 52388 w 140494"/>
              <a:gd name="connsiteY5" fmla="*/ 157163 h 216694"/>
              <a:gd name="connsiteX6" fmla="*/ 1 w 140494"/>
              <a:gd name="connsiteY6" fmla="*/ 192881 h 216694"/>
              <a:gd name="connsiteX7" fmla="*/ 0 w 140494"/>
              <a:gd name="connsiteY7" fmla="*/ 0 h 216694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52388 w 140494"/>
              <a:gd name="connsiteY5" fmla="*/ 157163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5725 w 140494"/>
              <a:gd name="connsiteY2" fmla="*/ 142875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4301 w 140494"/>
              <a:gd name="connsiteY3" fmla="*/ 200026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  <a:gd name="connsiteX0" fmla="*/ 0 w 140494"/>
              <a:gd name="connsiteY0" fmla="*/ 0 h 219315"/>
              <a:gd name="connsiteX1" fmla="*/ 140494 w 140494"/>
              <a:gd name="connsiteY1" fmla="*/ 135732 h 219315"/>
              <a:gd name="connsiteX2" fmla="*/ 80483 w 140494"/>
              <a:gd name="connsiteY2" fmla="*/ 143923 h 219315"/>
              <a:gd name="connsiteX3" fmla="*/ 110107 w 140494"/>
              <a:gd name="connsiteY3" fmla="*/ 203695 h 219315"/>
              <a:gd name="connsiteX4" fmla="*/ 78103 w 140494"/>
              <a:gd name="connsiteY4" fmla="*/ 219315 h 219315"/>
              <a:gd name="connsiteX5" fmla="*/ 49767 w 140494"/>
              <a:gd name="connsiteY5" fmla="*/ 158211 h 219315"/>
              <a:gd name="connsiteX6" fmla="*/ 1 w 140494"/>
              <a:gd name="connsiteY6" fmla="*/ 192881 h 219315"/>
              <a:gd name="connsiteX7" fmla="*/ 0 w 140494"/>
              <a:gd name="connsiteY7" fmla="*/ 0 h 2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494" h="219315">
                <a:moveTo>
                  <a:pt x="0" y="0"/>
                </a:moveTo>
                <a:lnTo>
                  <a:pt x="140494" y="135732"/>
                </a:lnTo>
                <a:lnTo>
                  <a:pt x="80483" y="143923"/>
                </a:lnTo>
                <a:lnTo>
                  <a:pt x="110107" y="203695"/>
                </a:lnTo>
                <a:lnTo>
                  <a:pt x="78103" y="219315"/>
                </a:lnTo>
                <a:lnTo>
                  <a:pt x="49767" y="158211"/>
                </a:lnTo>
                <a:lnTo>
                  <a:pt x="1" y="192881"/>
                </a:lnTo>
                <a:cubicBezTo>
                  <a:pt x="1" y="128587"/>
                  <a:pt x="0" y="6429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n w="635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bg-BG" dirty="0" smtClean="0"/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004546"/>
              </p:ext>
            </p:extLst>
          </p:nvPr>
        </p:nvGraphicFramePr>
        <p:xfrm>
          <a:off x="1554513" y="925848"/>
          <a:ext cx="60960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 </a:t>
                      </a:r>
                      <a:r>
                        <a:rPr lang="bg-BG" dirty="0" smtClean="0"/>
                        <a:t>№</a:t>
                      </a:r>
                      <a:r>
                        <a:rPr lang="bg-BG" dirty="0" smtClean="0"/>
                        <a:t>1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r>
                        <a:rPr lang="bg-BG" dirty="0" smtClean="0"/>
                        <a:t> </a:t>
                      </a:r>
                      <a:r>
                        <a:rPr lang="bg-BG" dirty="0" smtClean="0"/>
                        <a:t>№2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Vector v is calculated once at the beginning of the drag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Vector v is calculated at every step of the drag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No need to remember the last coordinates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There is need to remember the last coordinates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Useful for dragging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that depends on the overall offset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Useful for dragging that depends on relative offset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Makes the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traditional dragging easier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Makes</a:t>
                      </a:r>
                      <a:r>
                        <a:rPr kumimoji="0" lang="en-US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additional effects easier (e.g. inertia)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3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Dragging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solution </a:t>
            </a:r>
            <a:r>
              <a:rPr lang="bg-BG" dirty="0" smtClean="0"/>
              <a:t>№</a:t>
            </a:r>
            <a:r>
              <a:rPr lang="bg-BG" dirty="0" smtClean="0"/>
              <a:t>2</a:t>
            </a:r>
          </a:p>
          <a:p>
            <a:pPr lvl="1"/>
            <a:r>
              <a:rPr lang="en-US" dirty="0" smtClean="0"/>
              <a:t>Finding object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/>
              <a:t> when a button is pressed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Remembering coordinates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– </a:t>
            </a:r>
            <a:r>
              <a:rPr lang="en-US" dirty="0" smtClean="0"/>
              <a:t>no conversion to local coordinates, working with relative motion only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p.objectAtPoint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50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During motion only the center is updated, in respect to the cursor’s offset</a:t>
            </a:r>
            <a:endParaRPr lang="bg-BG" dirty="0" smtClean="0"/>
          </a:p>
          <a:p>
            <a:pPr lvl="1"/>
            <a:r>
              <a:rPr lang="en-US" dirty="0" smtClean="0"/>
              <a:t>Subtracting in</a:t>
            </a:r>
            <a:r>
              <a:rPr lang="bg-BG" dirty="0" smtClean="0"/>
              <a:t> </a:t>
            </a:r>
            <a:r>
              <a:rPr lang="en-US" dirty="0" smtClean="0"/>
              <a:t>Y</a:t>
            </a:r>
            <a:r>
              <a:rPr lang="bg-BG" dirty="0" smtClean="0"/>
              <a:t> </a:t>
            </a:r>
            <a:r>
              <a:rPr lang="en-US" dirty="0" smtClean="0"/>
              <a:t>because screen Y and graphical Y have opposite directions</a:t>
            </a:r>
          </a:p>
          <a:p>
            <a:pPr lvl="1"/>
            <a:r>
              <a:rPr lang="en-US" dirty="0" smtClean="0"/>
              <a:t>Remembering the last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[0]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[1]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062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56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links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link</a:t>
            </a:r>
            <a:endParaRPr lang="bg-BG" dirty="0"/>
          </a:p>
          <a:p>
            <a:pPr lvl="1"/>
            <a:r>
              <a:rPr lang="en-US" dirty="0" smtClean="0"/>
              <a:t>Object linked to the mouse</a:t>
            </a:r>
          </a:p>
          <a:p>
            <a:pPr lvl="1"/>
            <a:r>
              <a:rPr lang="en-US" dirty="0" smtClean="0"/>
              <a:t>Moving exactly with the mouse</a:t>
            </a:r>
          </a:p>
          <a:p>
            <a:pPr lvl="1"/>
            <a:r>
              <a:rPr lang="en-US" dirty="0" smtClean="0"/>
              <a:t>Moving only when the mouse is moving</a:t>
            </a:r>
            <a:endParaRPr lang="bg-BG" sz="1800" dirty="0"/>
          </a:p>
          <a:p>
            <a:r>
              <a:rPr lang="en-US" dirty="0" smtClean="0"/>
              <a:t>Soft link</a:t>
            </a:r>
            <a:endParaRPr lang="bg-BG" dirty="0"/>
          </a:p>
          <a:p>
            <a:pPr lvl="1"/>
            <a:r>
              <a:rPr lang="en-US" dirty="0" smtClean="0"/>
              <a:t>Object linked as with elastic thread</a:t>
            </a:r>
            <a:endParaRPr lang="bg-BG" dirty="0"/>
          </a:p>
          <a:p>
            <a:pPr lvl="1"/>
            <a:r>
              <a:rPr lang="en-US" dirty="0" smtClean="0"/>
              <a:t>Moving almost like the mouse</a:t>
            </a:r>
          </a:p>
          <a:p>
            <a:pPr lvl="1"/>
            <a:r>
              <a:rPr lang="en-US" dirty="0" smtClean="0"/>
              <a:t>Moving even if the mouse is not moving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Dragging a scene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314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2</a:t>
            </a:r>
            <a:r>
              <a:rPr lang="en-US" dirty="0" smtClean="0"/>
              <a:t>D interactivity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Having a </a:t>
            </a:r>
            <a:r>
              <a:rPr lang="bg-BG" dirty="0" smtClean="0"/>
              <a:t>2</a:t>
            </a: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scene</a:t>
            </a:r>
            <a:endParaRPr lang="bg-BG" dirty="0" smtClean="0"/>
          </a:p>
          <a:p>
            <a:pPr lvl="1"/>
            <a:r>
              <a:rPr lang="en-US" dirty="0" smtClean="0"/>
              <a:t>Sliding the scene interactively</a:t>
            </a:r>
          </a:p>
          <a:p>
            <a:pPr lvl="1"/>
            <a:r>
              <a:rPr lang="en-US" dirty="0" smtClean="0"/>
              <a:t>Scaling the scene interactively</a:t>
            </a:r>
            <a:endParaRPr lang="bg-BG" dirty="0" smtClean="0"/>
          </a:p>
          <a:p>
            <a:r>
              <a:rPr lang="en-US" dirty="0" smtClean="0"/>
              <a:t>Interface</a:t>
            </a:r>
            <a:endParaRPr lang="bg-BG" dirty="0" smtClean="0"/>
          </a:p>
          <a:p>
            <a:pPr lvl="1"/>
            <a:r>
              <a:rPr lang="en-US" dirty="0" smtClean="0"/>
              <a:t>Sliding with the left mouse button</a:t>
            </a:r>
          </a:p>
          <a:p>
            <a:pPr lvl="1"/>
            <a:r>
              <a:rPr lang="en-US" dirty="0" smtClean="0"/>
              <a:t>Scaling with vertical motion and the right mouse button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02206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Using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without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Removing the context menu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When a button is pressed just store coordinates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',</a:t>
            </a:r>
            <a:r>
              <a:rPr lang="en-US" dirty="0" err="1"/>
              <a:t>mouseDown,false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',</a:t>
            </a:r>
            <a:r>
              <a:rPr lang="en-US" dirty="0" err="1"/>
              <a:t>mouseMove,false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US" dirty="0" smtClean="0"/>
              <a:t>',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function(e){</a:t>
            </a:r>
            <a:r>
              <a:rPr lang="en-US" dirty="0" err="1" smtClean="0"/>
              <a:t>e.preventDefault</a:t>
            </a:r>
            <a:r>
              <a:rPr lang="en-US" dirty="0" smtClean="0"/>
              <a:t>();},</a:t>
            </a:r>
            <a:r>
              <a:rPr lang="en-US" dirty="0"/>
              <a:t>false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881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Mouse motion</a:t>
            </a:r>
            <a:endParaRPr lang="bg-BG" dirty="0" smtClean="0"/>
          </a:p>
          <a:p>
            <a:pPr lvl="1"/>
            <a:r>
              <a:rPr lang="en-US" dirty="0" smtClean="0"/>
              <a:t>The view point is defined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en-US" dirty="0" smtClean="0"/>
              <a:t>Scaling is implemented as distancing based 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*650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/>
              <a:t>,0], 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x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y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252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Pressing the left button transfers offset to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en-US" dirty="0" smtClean="0"/>
              <a:t>Offset is scaled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Pressing the right button changes the scale factor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 smtClean="0"/>
              <a:t>event.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-=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 smtClean="0"/>
              <a:t>event.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==2</a:t>
            </a:r>
            <a:r>
              <a:rPr lang="en-US" dirty="0" smtClean="0"/>
              <a:t>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1.01</a:t>
            </a:r>
            <a:r>
              <a:rPr lang="en-US" dirty="0"/>
              <a:t>,event.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471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interactivity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</a:t>
            </a:r>
            <a:endParaRPr lang="bg-BG" dirty="0"/>
          </a:p>
          <a:p>
            <a:pPr lvl="1"/>
            <a:r>
              <a:rPr lang="en-US" dirty="0"/>
              <a:t>Having a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en-US" dirty="0"/>
              <a:t>scene</a:t>
            </a:r>
            <a:endParaRPr lang="bg-BG" dirty="0"/>
          </a:p>
          <a:p>
            <a:pPr lvl="1"/>
            <a:r>
              <a:rPr lang="en-US" dirty="0" smtClean="0"/>
              <a:t>Rotating the </a:t>
            </a:r>
            <a:r>
              <a:rPr lang="en-US" dirty="0"/>
              <a:t>scene interactively</a:t>
            </a:r>
          </a:p>
          <a:p>
            <a:pPr lvl="1"/>
            <a:r>
              <a:rPr lang="en-US" dirty="0" smtClean="0"/>
              <a:t>Scaling </a:t>
            </a:r>
            <a:r>
              <a:rPr lang="en-US" dirty="0"/>
              <a:t>the scene interactively</a:t>
            </a:r>
            <a:endParaRPr lang="bg-BG" dirty="0"/>
          </a:p>
          <a:p>
            <a:r>
              <a:rPr lang="en-US" dirty="0"/>
              <a:t>Interface</a:t>
            </a:r>
            <a:endParaRPr lang="bg-BG" dirty="0"/>
          </a:p>
          <a:p>
            <a:pPr lvl="1"/>
            <a:r>
              <a:rPr lang="en-US" dirty="0" smtClean="0"/>
              <a:t>Rotating with </a:t>
            </a:r>
            <a:r>
              <a:rPr lang="en-US" dirty="0"/>
              <a:t>the left mouse button</a:t>
            </a:r>
          </a:p>
          <a:p>
            <a:pPr lvl="1"/>
            <a:r>
              <a:rPr lang="en-US" dirty="0"/>
              <a:t>Scaling with vertical motion and the right mouse </a:t>
            </a:r>
            <a:r>
              <a:rPr lang="en-US" dirty="0" smtClean="0"/>
              <a:t>button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928224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View point on a sphere with radius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Angular coordinates 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Target fixed at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bg-BG" dirty="0"/>
              <a:t>0,</a:t>
            </a:r>
            <a:r>
              <a:rPr lang="bg-BG" dirty="0" err="1"/>
              <a:t>0</a:t>
            </a:r>
            <a:r>
              <a:rPr lang="bg-BG" dirty="0"/>
              <a:t>,</a:t>
            </a:r>
            <a:r>
              <a:rPr lang="bg-BG" dirty="0" err="1"/>
              <a:t>0</a:t>
            </a:r>
            <a:r>
              <a:rPr lang="bg-BG" dirty="0"/>
              <a:t>), </a:t>
            </a:r>
            <a:r>
              <a:rPr lang="en-US" dirty="0" smtClean="0"/>
              <a:t>up vector fixed to</a:t>
            </a:r>
            <a:r>
              <a:rPr lang="bg-BG" dirty="0" smtClean="0"/>
              <a:t> (</a:t>
            </a:r>
            <a:r>
              <a:rPr lang="bg-BG" dirty="0"/>
              <a:t>0,</a:t>
            </a:r>
            <a:r>
              <a:rPr lang="bg-BG" dirty="0" err="1"/>
              <a:t>0</a:t>
            </a:r>
            <a:r>
              <a:rPr lang="bg-BG" dirty="0"/>
              <a:t>,1)</a:t>
            </a: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Distance is raised on power </a:t>
            </a:r>
            <a:r>
              <a:rPr lang="bg-BG" dirty="0" smtClean="0"/>
              <a:t>(</a:t>
            </a:r>
            <a:r>
              <a:rPr lang="en-US" dirty="0" smtClean="0"/>
              <a:t>why</a:t>
            </a:r>
            <a:r>
              <a:rPr lang="bg-BG" dirty="0" smtClean="0"/>
              <a:t>?)</a:t>
            </a:r>
            <a:endParaRPr lang="bg-BG" dirty="0" smtClean="0"/>
          </a:p>
          <a:p>
            <a:pPr lvl="1"/>
            <a:r>
              <a:rPr lang="en-US" dirty="0" smtClean="0"/>
              <a:t>Added restriction on distance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1" cy="1005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 smtClean="0"/>
              <a:t> </a:t>
            </a:r>
            <a:r>
              <a:rPr lang="en-US" dirty="0"/>
              <a:t>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(1.01,event.clientY-y);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&lt;10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&gt;1000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=1000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1931678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 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lookA</a:t>
            </a:r>
            <a:r>
              <a:rPr lang="en-US" dirty="0"/>
              <a:t>)*cos(</a:t>
            </a:r>
            <a:r>
              <a:rPr lang="en-US" dirty="0" err="1"/>
              <a:t>lookB</a:t>
            </a:r>
            <a:r>
              <a:rPr lang="en-US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lookB</a:t>
            </a:r>
            <a:r>
              <a:rPr lang="en-US" dirty="0"/>
              <a:t>)], [0,0,0], [0,0,1]);</a:t>
            </a:r>
          </a:p>
        </p:txBody>
      </p:sp>
    </p:spTree>
    <p:extLst>
      <p:ext uri="{BB962C8B-B14F-4D97-AF65-F5344CB8AC3E}">
        <p14:creationId xmlns:p14="http://schemas.microsoft.com/office/powerpoint/2010/main" val="2920201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Angles for the spherical coordinates are bound to the horizontal and vertical mouse motion</a:t>
            </a:r>
            <a:endParaRPr lang="bg-BG" dirty="0" smtClean="0"/>
          </a:p>
          <a:p>
            <a:pPr lvl="1"/>
            <a:r>
              <a:rPr lang="en-US" dirty="0" smtClean="0"/>
              <a:t>Value 200 means motion of 200 pixels corresponds to rotation of 1 radian</a:t>
            </a:r>
            <a:endParaRPr lang="bg-BG" dirty="0"/>
          </a:p>
          <a:p>
            <a:pPr lvl="1"/>
            <a:r>
              <a:rPr lang="en-US" dirty="0" smtClean="0"/>
              <a:t>Vertical angle is restricted to avoid looking from the top or the bottom (there the up vector is </a:t>
            </a:r>
            <a:r>
              <a:rPr lang="en-US" dirty="0" smtClean="0"/>
              <a:t>seen as zero vector)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03261"/>
            <a:ext cx="7223681" cy="1645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 smtClean="0"/>
              <a:t> </a:t>
            </a:r>
            <a:r>
              <a:rPr lang="en-US" dirty="0"/>
              <a:t>-= (</a:t>
            </a:r>
            <a:r>
              <a:rPr lang="en-US" dirty="0" err="1"/>
              <a:t>event.clientX</a:t>
            </a:r>
            <a:r>
              <a:rPr lang="en-US" dirty="0"/>
              <a:t>-x)/200;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 smtClean="0"/>
              <a:t> </a:t>
            </a:r>
            <a:r>
              <a:rPr lang="en-US" dirty="0"/>
              <a:t>+= (</a:t>
            </a:r>
            <a:r>
              <a:rPr lang="en-US" dirty="0" err="1"/>
              <a:t>event.clientY</a:t>
            </a:r>
            <a:r>
              <a:rPr lang="en-US" dirty="0"/>
              <a:t>-y)/200;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&gt;+1.5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=+1.5;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&lt;-1.5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=-1.5;</a:t>
            </a:r>
          </a:p>
        </p:txBody>
      </p:sp>
    </p:spTree>
    <p:extLst>
      <p:ext uri="{BB962C8B-B14F-4D97-AF65-F5344CB8AC3E}">
        <p14:creationId xmlns:p14="http://schemas.microsoft.com/office/powerpoint/2010/main" val="24755219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hard link</a:t>
            </a:r>
            <a:endParaRPr lang="bg-BG" dirty="0" smtClean="0"/>
          </a:p>
          <a:p>
            <a:pPr lvl="1"/>
            <a:r>
              <a:rPr lang="en-US" dirty="0" smtClean="0"/>
              <a:t>Converting mouse coordinates to graphical coordinates that define object’s center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event.target.offsetWidth</a:t>
            </a:r>
            <a:r>
              <a:rPr lang="en-US" dirty="0" smtClean="0"/>
              <a:t>/2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-(</a:t>
            </a:r>
            <a:r>
              <a:rPr lang="en-US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event.target.offsetHeight</a:t>
            </a:r>
            <a:r>
              <a:rPr lang="en-US" dirty="0" smtClean="0"/>
              <a:t>/2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[x,y,0]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Following and selecting an object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Following the mouse</a:t>
            </a:r>
            <a:endParaRPr lang="bg-BG" dirty="0" smtClean="0"/>
          </a:p>
          <a:p>
            <a:pPr lvl="1"/>
            <a:r>
              <a:rPr lang="en-US" dirty="0" smtClean="0"/>
              <a:t>Hard link – fixed distance</a:t>
            </a:r>
          </a:p>
          <a:p>
            <a:pPr lvl="1"/>
            <a:r>
              <a:rPr lang="en-US" dirty="0" smtClean="0"/>
              <a:t>Soft link – elastic distance</a:t>
            </a:r>
          </a:p>
          <a:p>
            <a:r>
              <a:rPr lang="en-US" dirty="0" smtClean="0"/>
              <a:t>Selecting an object</a:t>
            </a:r>
          </a:p>
          <a:p>
            <a:pPr lvl="1"/>
            <a:r>
              <a:rPr lang="en-US" dirty="0" smtClean="0"/>
              <a:t>With calculating its position</a:t>
            </a:r>
          </a:p>
          <a:p>
            <a:pPr lvl="1"/>
            <a:r>
              <a:rPr lang="en-US" dirty="0" smtClean="0"/>
              <a:t>With the function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Only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US" dirty="0"/>
              <a:t> objects </a:t>
            </a:r>
            <a:r>
              <a:rPr lang="en-US" dirty="0" smtClean="0"/>
              <a:t>are processed by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 and drop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Dragging with the mouse</a:t>
            </a:r>
            <a:endParaRPr lang="bg-BG" dirty="0" smtClean="0"/>
          </a:p>
          <a:p>
            <a:pPr lvl="1"/>
            <a:r>
              <a:rPr lang="en-US" dirty="0" smtClean="0"/>
              <a:t>Step </a:t>
            </a:r>
            <a:r>
              <a:rPr lang="bg-BG" dirty="0" smtClean="0"/>
              <a:t>1 </a:t>
            </a:r>
            <a:r>
              <a:rPr lang="bg-BG" dirty="0" smtClean="0"/>
              <a:t>– </a:t>
            </a:r>
            <a:r>
              <a:rPr lang="en-US" dirty="0" smtClean="0"/>
              <a:t>grabbing (selecting) an object</a:t>
            </a:r>
          </a:p>
          <a:p>
            <a:pPr lvl="1"/>
            <a:r>
              <a:rPr lang="en-US" dirty="0" smtClean="0"/>
              <a:t>Step 2 – moving (following)</a:t>
            </a:r>
          </a:p>
          <a:p>
            <a:pPr lvl="1"/>
            <a:r>
              <a:rPr lang="en-US" dirty="0" smtClean="0"/>
              <a:t>Step 3  - dropping the object</a:t>
            </a:r>
          </a:p>
          <a:p>
            <a:r>
              <a:rPr lang="en-US" dirty="0" smtClean="0"/>
              <a:t>Scene dragging</a:t>
            </a:r>
            <a:endParaRPr lang="bg-BG" dirty="0" smtClean="0"/>
          </a:p>
          <a:p>
            <a:pPr lvl="1"/>
            <a:r>
              <a:rPr lang="en-US" dirty="0" smtClean="0"/>
              <a:t>With dragging of the view point</a:t>
            </a:r>
          </a:p>
          <a:p>
            <a:pPr lvl="1"/>
            <a:r>
              <a:rPr lang="en-US" dirty="0" smtClean="0"/>
              <a:t>Possibility for interactive rotation of the scene</a:t>
            </a:r>
          </a:p>
          <a:p>
            <a:pPr lvl="1"/>
            <a:r>
              <a:rPr lang="en-US" dirty="0" smtClean="0"/>
              <a:t>Possibility for interactive navigation in the scene</a:t>
            </a:r>
          </a:p>
        </p:txBody>
      </p:sp>
    </p:spTree>
    <p:extLst>
      <p:ext uri="{BB962C8B-B14F-4D97-AF65-F5344CB8AC3E}">
        <p14:creationId xmlns:p14="http://schemas.microsoft.com/office/powerpoint/2010/main" val="7181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soft link</a:t>
            </a:r>
            <a:endParaRPr lang="bg-BG" dirty="0" smtClean="0"/>
          </a:p>
          <a:p>
            <a:pPr lvl="1"/>
            <a:r>
              <a:rPr lang="en-US" dirty="0" smtClean="0"/>
              <a:t>Graphical coordinates are recorder 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 </a:t>
            </a:r>
            <a:r>
              <a:rPr lang="en-US" dirty="0" smtClean="0"/>
              <a:t>into global variables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The loop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animate</a:t>
            </a:r>
            <a:r>
              <a:rPr lang="bg-BG" dirty="0" smtClean="0"/>
              <a:t> </a:t>
            </a:r>
            <a:r>
              <a:rPr lang="en-US" dirty="0" smtClean="0"/>
              <a:t>moves the object with linear combination towards the recorded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=0,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0.92;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[0]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[0]*k+(1-k)*x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[1]*k+(1-k)*y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1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4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chain of soft links</a:t>
            </a:r>
            <a:endParaRPr lang="bg-BG" dirty="0" smtClean="0"/>
          </a:p>
          <a:p>
            <a:pPr lvl="1"/>
            <a:r>
              <a:rPr lang="en-US" dirty="0" smtClean="0"/>
              <a:t>Several soft-chained objects</a:t>
            </a:r>
            <a:endParaRPr lang="bg-BG" dirty="0" smtClean="0"/>
          </a:p>
          <a:p>
            <a:pPr lvl="1"/>
            <a:r>
              <a:rPr lang="en-US" dirty="0" smtClean="0"/>
              <a:t>Similar implementation, with linear combination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62" y="1840238"/>
            <a:ext cx="7680875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 </a:t>
            </a:r>
            <a:r>
              <a:rPr lang="en-US" dirty="0"/>
              <a:t>= </a:t>
            </a:r>
            <a:r>
              <a:rPr lang="bg-BG" dirty="0" smtClean="0"/>
              <a:t>...;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0.85;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].center[0]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.center[0]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bg-BG" dirty="0" smtClean="0"/>
              <a:t>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].center[1]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.center[1]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en-US" dirty="0" smtClean="0"/>
              <a:t>.</a:t>
            </a:r>
            <a:r>
              <a:rPr lang="bg-BG" dirty="0" smtClean="0"/>
              <a:t>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22222</TotalTime>
  <Words>1413</Words>
  <Application>Microsoft Office PowerPoint</Application>
  <PresentationFormat>On-screen Show (16:9)</PresentationFormat>
  <Paragraphs>370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Drag and drop</vt:lpstr>
      <vt:lpstr>Following</vt:lpstr>
      <vt:lpstr>Following the mouse</vt:lpstr>
      <vt:lpstr>Types of links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Object selection</vt:lpstr>
      <vt:lpstr>Selection with mouse</vt:lpstr>
      <vt:lpstr>Calculated selection</vt:lpstr>
      <vt:lpstr>PowerPoint Presentation</vt:lpstr>
      <vt:lpstr>PowerPoint Presentation</vt:lpstr>
      <vt:lpstr>PowerPoint Presentation</vt:lpstr>
      <vt:lpstr>PowerPoint Presentation</vt:lpstr>
      <vt:lpstr>Any shape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Drag and drop</vt:lpstr>
      <vt:lpstr>Phases</vt:lpstr>
      <vt:lpstr>Naïve implementation</vt:lpstr>
      <vt:lpstr>PowerPoint Presentation</vt:lpstr>
      <vt:lpstr>PowerPoint Presentation</vt:lpstr>
      <vt:lpstr>Problem</vt:lpstr>
      <vt:lpstr>PowerPoint Presentation</vt:lpstr>
      <vt:lpstr>PowerPoint Presentation</vt:lpstr>
      <vt:lpstr>PowerPoint Presentation</vt:lpstr>
      <vt:lpstr>Dragging</vt:lpstr>
      <vt:lpstr>PowerPoint Presentation</vt:lpstr>
      <vt:lpstr>PowerPoint Presentation</vt:lpstr>
      <vt:lpstr>Dragging a scene</vt:lpstr>
      <vt:lpstr>2D interactivity</vt:lpstr>
      <vt:lpstr>PowerPoint Presentation</vt:lpstr>
      <vt:lpstr>PowerPoint Presentation</vt:lpstr>
      <vt:lpstr>PowerPoint Presentation</vt:lpstr>
      <vt:lpstr>PowerPoint Presentation</vt:lpstr>
      <vt:lpstr>3D interactivity</vt:lpstr>
      <vt:lpstr>PowerPoint Presentation</vt:lpstr>
      <vt:lpstr>PowerPoint Presentation</vt:lpstr>
      <vt:lpstr>PowerPoint Presentation</vt:lpstr>
      <vt:lpstr>Summary</vt:lpstr>
      <vt:lpstr>Following and selecting an object</vt:lpstr>
      <vt:lpstr>Drag and drop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SUICA-17</dc:title>
  <dc:creator>Pavel Boytchev</dc:creator>
  <cp:lastModifiedBy>Anon</cp:lastModifiedBy>
  <cp:revision>741</cp:revision>
  <dcterms:created xsi:type="dcterms:W3CDTF">2015-02-10T15:00:35Z</dcterms:created>
  <dcterms:modified xsi:type="dcterms:W3CDTF">2020-04-09T16:19:12Z</dcterms:modified>
</cp:coreProperties>
</file>