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http://en.wikipedia.org/wiki/Kernel_method#Popular_kernels" Type="http://schemas.openxmlformats.org/officeDocument/2006/relationships/hyperlink" TargetMode="External" Id="rId2"/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Какво представлява машинното (само)обучение? Това е подход, при който искаме да накараме дадена система (или по-общо казано - агент) да се самоусъвършенства / да подобрява изпълнението си на база своите собствени наблюдения. Както малките деца се учат, наблюдавайки, така ни се иска нашите агенти да могат да регистрират случващото се около тях и да трупат опит от него.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След като видяхме как искаме да изглежда входа, да видим какво можем да използваме за класификация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На всеки възел в дървото разделяме тренировъчните данни на две части, които възможно най-добре се отличават по един признак (една компонента във feature vector-а). Добре е да спрем, преди в листата да останат съвсем малък брой примери - иначе рискуваме да се получи </a:t>
            </a:r>
            <a:r>
              <a:rPr b="1" lang="en"/>
              <a:t>overfitting</a:t>
            </a:r>
            <a:r>
              <a:rPr lang="en"/>
              <a:t>, т.е. имаме голяма точност върху тренировъчните данни, но класификаторът не се справя добре с данни, които не е срещал до момента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http://dms.irb.hr/tutorial/images/dtree_image.gif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Целта на регресията е да се опита да намери функция (в случая - линейна), която по даден feature vector дава резултат класа, който трябва да му съпоставим. Колкото по-проста е функцията, толкова по-добре, защото така се избягва overfitting. Освен това е по-добре да е по-проста от гледна точка на времето за трениране (научаване). Затова и често се използва линейна регресия (но може и логистична, с полином от по-висока степен и т.н.)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Image: "Linear regression" by Sewaqu - Own work. Licensed under Public Domain via Wikimedia Commons - http://commons.wikimedia.org/wiki/File:Linear_regression.svg#mediaviewer/File:Linear_regression.svg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Както се вижда от името, броим по колко от най-близките k точки са от всеки от класовете и избираме за клас на новия пример този, който е с мнозинство сред съседите.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Възможни са варианти, при които по-близките съседи носят по-голяма тежест при вземане на решение.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Често се имплементира с kd-дървета и подобни структури данни.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Идеята тук е да намерим възможно най-широката ‘лента’, отделяща двата класа от точки. Ако данните не са линейно-разделими като на картинката, може да се използва т. нар. kernel - функция, която ‘премества’ точките в пространство с повече измерения, в което е по-вероятно да има хиперравнина, която ги разделя. Често използвани kernel функции: </a:t>
            </a:r>
            <a:r>
              <a:rPr u="sng" lang="en">
                <a:solidFill>
                  <a:schemeClr val="hlink"/>
                </a:solidFill>
                <a:hlinkClick r:id="rId2"/>
              </a:rPr>
              <a:t>http://en.wikipedia.org/wiki/Kernel_method#Popular_kernels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SVM са приложими директно само когато имаме два възможни класа. Ако имаме по-голям брой възможности, трябва да се правят отделни SVM за всеки срещу всеки (one-vs-one) или за всеки срещу останалитe (one-vs-all). И в двата случая се изисква много повече изчисления, затова не се използва толкова често в multiclass задачи.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http://research.microsoft.com/en-us/um/people/manik/projects/trade-off/figs/svm2.PNG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Човешкият мозък представлява мрежа от неврони, които си предават импулси. Ако импулсът е много слаб, той няма да достигне следващото звено в мрежата. По същия начин в изкуствените невронни мрежи има threshold, който указва кога дадена стойност е твърде малка, за да ѝ се позволи да оказва влияние нататък в мрежата.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Трениране на невронни мрежи: най-често се използва </a:t>
            </a:r>
            <a:r>
              <a:rPr b="1" lang="en"/>
              <a:t>backpropagation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http://www.astroml.org/_images/fig_neural_network_1.png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Или как разбираме до колко добре сме се справили?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Лесно е да се достигне precision 100% - класификатор, който винаги отговаря с “не”; но тогава recall е много нисък. Обратно - ако класификаторът винаги отговаря “да”, тогава recall = 100%, но precision е нисък. Затова обикновено се оптимизира F-score, т.е. средното хармонично на precision и recall - така постигаме баланс между двете.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http://i.stack.imgur.com/OW5Lt.jpg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Пример - как учи един студент и как бихме го моделирали виртуално? Студентът не е база данни, трябва да може и да мисли - искаме умен студент, а не зубърче :)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клъстеризация - не знаем на какви категории могат да се разделят примерите, но се надяваме да има някаква скрита зависимост в данните, по която да ги групираме на смислени групички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Пример - групиране на звездите по спектър на излъчване - бели джуджета, червени гиганти и т.н.; различаване на растителни видове (популярният dataset за ирисите)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Класификация - да познаем към кой от предварително зададени класове принадлежи даден обект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Разпознаване на изображения - имаме множество примери, които ръчно са отбелязани - например картинки на изгреви и залези, както и на други неща; как да различим едните от другите?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новинарски текстове - част от дадените статии може да са анотирани с категории - политика, икономика, клюки и т.н., но по-голямата част от данните може да нямат конкретни тагове - можем да се научим по малкото дадени неща, след което да предположим категории за останалите данни и накрая да ползваме всичката информация за анотиране на нови текстове (label propagation)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мишка в лабиринт - информацията дали сме взимали правилни решения на завоите идва чак накрая - получаваме сиренце, ако са доволни от нас, иначе - не. Трябва сами да преценим за кое са ни дали/взели наградата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Как така за нас е очевидно, но е трудно да обясним на машината? - Не знаем алгоритъма, по който работи нашия мозък, за да го имплементираме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Иска ни се да има някаква функция, която всеки път като ѝ подадем картинка, да може да отговаря дали има залез на картинката, или не. Само че имаме краен брой примери - значи всичко се свежда до това да намерим някаква функция, апроксимираща ‘истинската’, която всеки път разпознава картинката правилно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Теория на апроксимациите дава сериозен математически апарат, който може да свърши работа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Изображението може да се разглежда като съвкупността от RGB стойностите за пикселите или HSV (или друго цветово пространство); може да бъде и средни стойности на отделните компоненти, брой пиксели в даден цвят и прочие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В текста може да кодираме думите по някакъв начин, да броим повторенията и т.н.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Звукът (особено за глас) също има хубави математически описания - MFCC коефициенти, pitch...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Много зависи от домейна на задачата и проблема, който се опитваме да решаваме; Голяма част от предизвикателството в машинното обучение е да се изберат подходящи характеристики, които да бъдат извлечени. В общия случай не можем да представим пълно входните данни, а дори и да можем, това увеличава в пъти времето за обучение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2914648" x="0"/>
            <a:ext cy="2228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y="291464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/>
        </p:nvSpPr>
        <p:spPr>
          <a:xfrm>
            <a:off y="4225081" x="0"/>
            <a:ext cy="9183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y="422508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5" name="Shape 3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gif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slidefinder.net/a/approaches_learning_classifiers_drifting_concept/ivankoychev/15517071" Type="http://schemas.openxmlformats.org/officeDocument/2006/relationships/hyperlink" TargetMode="External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3.jpg" Type="http://schemas.openxmlformats.org/officeDocument/2006/relationships/image" Id="rId3"/><Relationship Target="../media/image01.jpg" Type="http://schemas.openxmlformats.org/officeDocument/2006/relationships/image" Id="rId6"/><Relationship Target="../media/image00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3.jpg" Type="http://schemas.openxmlformats.org/officeDocument/2006/relationships/image" Id="rId3"/><Relationship Target="../media/image01.jpg" Type="http://schemas.openxmlformats.org/officeDocument/2006/relationships/image" Id="rId6"/><Relationship Target="../media/image00.jp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Machine Learning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Що е то и как се ползва?</a:t>
            </a:r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Kласификатори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Decision Trees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Linear Regression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k-Nearest Neighbours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Support Vector Machines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и други...</a:t>
            </a:r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Decision Trees</a:t>
            </a: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88925" x="457197"/>
            <a:ext cy="3696500" cx="482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Linear regression</a:t>
            </a: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72312" x="457200"/>
            <a:ext cy="2752725" cx="417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k-Nearest Neighbours</a:t>
            </a: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94325" x="457200"/>
            <a:ext cy="3331725" cx="444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Support Vector Machines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24500" x="457200"/>
            <a:ext cy="3486150" cx="537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До момента показвахме само линейно разделими примери. Какво правим, ако имаме по-сложни зависимости?</a:t>
            </a:r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Невронни мрежи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Базирани на модел на човешкия мозък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Могат да моделират по-сложни (нелинейни) функции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Използвани са с голям успех например при автоматично разпознаване на ръкописен текст</a:t>
            </a: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Невронни мрежи</a:t>
            </a:r>
          </a:p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55825" x="457200"/>
            <a:ext cy="3702574" cx="4936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Оценка на резултатите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Крос-валидация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Error rate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Scoring</a:t>
            </a:r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Метрики</a:t>
            </a:r>
          </a:p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98625" x="457200"/>
            <a:ext cy="3663550" cx="567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Виртуален студент!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Можем да му напълним главата със знания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Но как да го научим да ги използва?</a:t>
            </a:r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Допълнителни материали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Какво правим, ако данните, които трябва да класифицираме, се изменят с времето? -&gt; Concept Drift</a:t>
            </a:r>
          </a:p>
          <a:p>
            <a:pPr rtl="0" lv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Презентация на доц. Койчев по темата</a:t>
            </a:r>
          </a:p>
        </p:txBody>
      </p:sp>
      <p:sp>
        <p:nvSpPr>
          <p:cNvPr id="196" name="Shape 19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  <p:sp>
        <p:nvSpPr>
          <p:cNvPr id="202" name="Shape 202"/>
          <p:cNvSpPr txBox="1"/>
          <p:nvPr>
            <p:ph type="ctrTitle"/>
          </p:nvPr>
        </p:nvSpPr>
        <p:spPr>
          <a:xfrm>
            <a:off y="1618325" x="685800"/>
            <a:ext cy="1238099" cx="7871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Въпроси?</a:t>
            </a:r>
          </a:p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Благодаря за вниманието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Подходи за обучение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даваме му примери (supervised learning)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даваме му литература за четене (unsupervised learning)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даваме му домашни (semi-supervised learning)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или директно изпит (reinforced learning)</a:t>
            </a:r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5" x="457200"/>
            <a:ext cy="857400" cx="8648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Малко примери от реалния живот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клъстеризация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разпознаване на изображения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класификация на новинарски текстове</a:t>
            </a:r>
          </a:p>
          <a:p>
            <a:pPr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мишка в лабиринт</a:t>
            </a:r>
          </a:p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И как става това?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92662" x="242525"/>
            <a:ext cy="1540125" cx="158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777997" x="113475"/>
            <a:ext cy="1141500" cx="17109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1" name="Shape 71"/>
          <p:cNvCxnSpPr/>
          <p:nvPr/>
        </p:nvCxnSpPr>
        <p:spPr>
          <a:xfrm>
            <a:off y="4353150" x="2042825"/>
            <a:ext cy="0" cx="960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72" name="Shape 72"/>
          <p:cNvSpPr txBox="1"/>
          <p:nvPr/>
        </p:nvSpPr>
        <p:spPr>
          <a:xfrm>
            <a:off y="2428550" x="3088525"/>
            <a:ext cy="426899" cx="151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залез</a:t>
            </a:r>
          </a:p>
        </p:txBody>
      </p:sp>
      <p:cxnSp>
        <p:nvCxnSpPr>
          <p:cNvPr id="73" name="Shape 73"/>
          <p:cNvCxnSpPr/>
          <p:nvPr/>
        </p:nvCxnSpPr>
        <p:spPr>
          <a:xfrm>
            <a:off y="2754550" x="2042825"/>
            <a:ext cy="0" cx="960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74" name="Shape 74"/>
          <p:cNvSpPr txBox="1"/>
          <p:nvPr/>
        </p:nvSpPr>
        <p:spPr>
          <a:xfrm>
            <a:off y="4058137" x="3088525"/>
            <a:ext cy="426899" cx="151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залез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914324" x="4535325"/>
            <a:ext cy="1314849" cx="1972299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/>
        </p:nvSpPr>
        <p:spPr>
          <a:xfrm>
            <a:off y="2358300" x="7566875"/>
            <a:ext cy="426899" cx="151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не залез</a:t>
            </a:r>
          </a:p>
        </p:txBody>
      </p:sp>
      <p:cxnSp>
        <p:nvCxnSpPr>
          <p:cNvPr id="77" name="Shape 77"/>
          <p:cNvCxnSpPr/>
          <p:nvPr/>
        </p:nvCxnSpPr>
        <p:spPr>
          <a:xfrm>
            <a:off y="2684300" x="6762975"/>
            <a:ext cy="0" cx="738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pic>
        <p:nvPicPr>
          <p:cNvPr id="78" name="Shape 7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3614157" x="4535322"/>
            <a:ext cy="1314879" cx="197229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y="4135300" x="7566875"/>
            <a:ext cy="426899" cx="151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не залез</a:t>
            </a:r>
          </a:p>
        </p:txBody>
      </p:sp>
      <p:cxnSp>
        <p:nvCxnSpPr>
          <p:cNvPr id="80" name="Shape 80"/>
          <p:cNvCxnSpPr/>
          <p:nvPr/>
        </p:nvCxnSpPr>
        <p:spPr>
          <a:xfrm>
            <a:off y="4461300" x="6762975"/>
            <a:ext cy="0" cx="738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81" name="Shape 8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Функции!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92662" x="242525"/>
            <a:ext cy="1540125" cx="158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777997" x="113475"/>
            <a:ext cy="1141500" cx="17109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Shape 89"/>
          <p:cNvCxnSpPr/>
          <p:nvPr/>
        </p:nvCxnSpPr>
        <p:spPr>
          <a:xfrm>
            <a:off y="4353150" x="2042825"/>
            <a:ext cy="0" cx="960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90" name="Shape 90"/>
          <p:cNvSpPr txBox="1"/>
          <p:nvPr/>
        </p:nvSpPr>
        <p:spPr>
          <a:xfrm>
            <a:off y="2428550" x="3088525"/>
            <a:ext cy="426899" cx="151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залез</a:t>
            </a:r>
          </a:p>
        </p:txBody>
      </p:sp>
      <p:cxnSp>
        <p:nvCxnSpPr>
          <p:cNvPr id="91" name="Shape 91"/>
          <p:cNvCxnSpPr/>
          <p:nvPr/>
        </p:nvCxnSpPr>
        <p:spPr>
          <a:xfrm>
            <a:off y="2754550" x="2042825"/>
            <a:ext cy="0" cx="960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92" name="Shape 92"/>
          <p:cNvSpPr txBox="1"/>
          <p:nvPr/>
        </p:nvSpPr>
        <p:spPr>
          <a:xfrm>
            <a:off y="4058137" x="3088525"/>
            <a:ext cy="426899" cx="151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залез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914324" x="4535325"/>
            <a:ext cy="1314849" cx="197229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y="2358300" x="7566875"/>
            <a:ext cy="426899" cx="151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не залез</a:t>
            </a:r>
          </a:p>
        </p:txBody>
      </p:sp>
      <p:cxnSp>
        <p:nvCxnSpPr>
          <p:cNvPr id="95" name="Shape 95"/>
          <p:cNvCxnSpPr/>
          <p:nvPr/>
        </p:nvCxnSpPr>
        <p:spPr>
          <a:xfrm>
            <a:off y="2684300" x="6762975"/>
            <a:ext cy="0" cx="738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pic>
        <p:nvPicPr>
          <p:cNvPr id="96" name="Shape 9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3614157" x="4535322"/>
            <a:ext cy="1314879" cx="197229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y="4135300" x="7566875"/>
            <a:ext cy="426899" cx="151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не залез</a:t>
            </a:r>
          </a:p>
        </p:txBody>
      </p:sp>
      <p:cxnSp>
        <p:nvCxnSpPr>
          <p:cNvPr id="98" name="Shape 98"/>
          <p:cNvCxnSpPr/>
          <p:nvPr/>
        </p:nvCxnSpPr>
        <p:spPr>
          <a:xfrm>
            <a:off y="4461300" x="6762975"/>
            <a:ext cy="0" cx="738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99" name="Shape 9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Не може без математика :)</a:t>
            </a:r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Не може без математика :)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Как превръщаме изображение в нещо, което е вход на математическа функция? А текст? А звук?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Не може без математика :)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Характеристични вектори (feature vectors)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&lt;f1, f2, …, fn&gt;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