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2" r:id="rId3"/>
    <p:sldId id="257" r:id="rId4"/>
    <p:sldId id="258" r:id="rId5"/>
    <p:sldId id="259" r:id="rId6"/>
    <p:sldId id="273" r:id="rId7"/>
    <p:sldId id="261" r:id="rId8"/>
    <p:sldId id="262" r:id="rId9"/>
    <p:sldId id="263" r:id="rId10"/>
    <p:sldId id="274" r:id="rId11"/>
    <p:sldId id="266" r:id="rId12"/>
    <p:sldId id="268" r:id="rId13"/>
    <p:sldId id="269" r:id="rId14"/>
    <p:sldId id="275" r:id="rId15"/>
    <p:sldId id="276" r:id="rId16"/>
    <p:sldId id="270" r:id="rId17"/>
    <p:sldId id="271" r:id="rId18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2.4.2020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93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751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893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90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</a:t>
            </a:r>
            <a:r>
              <a:rPr lang="bg-BG" dirty="0" smtClean="0"/>
              <a:t>№</a:t>
            </a:r>
            <a:r>
              <a:rPr lang="en-US" dirty="0" smtClean="0"/>
              <a:t>4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Сортиране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10392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Сортиране по разлика</a:t>
                </a:r>
              </a:p>
              <a:p>
                <a:pPr lvl="1"/>
                <a:r>
                  <a:rPr lang="bg-BG" dirty="0"/>
                  <a:t>Най-важното свойство, които всички алгоритми за сортиране ползват е, че стойностите не се променят по време на сортиране</a:t>
                </a:r>
              </a:p>
              <a:p>
                <a:pPr lvl="1"/>
                <a:r>
                  <a:rPr lang="bg-BG" dirty="0"/>
                  <a:t>Нека разликите между съседни елементи</a:t>
                </a:r>
                <a:r>
                  <a:rPr lang="en-US" dirty="0"/>
                  <a:t> </a:t>
                </a:r>
                <a:r>
                  <a:rPr lang="bg-BG" dirty="0"/>
                  <a:t>на масив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/>
                      </a:rPr>
                      <m:t>Δ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  <m:r>
                          <a:rPr lang="en-US" i="1" dirty="0">
                            <a:latin typeface="Cambria Math"/>
                          </a:rPr>
                          <m:t>+1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𝑎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да са сортирани</a:t>
                </a:r>
              </a:p>
              <a:p>
                <a:pPr lvl="1"/>
                <a:r>
                  <a:rPr lang="bg-BG" dirty="0"/>
                  <a:t>Такъв масив е: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bg-BG" i="1" dirty="0">
                            <a:latin typeface="Cambria Math"/>
                          </a:rPr>
                          <m:t>7</m:t>
                        </m:r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r>
                          <a:rPr lang="bg-BG" i="1" dirty="0">
                            <a:latin typeface="Cambria Math"/>
                          </a:rPr>
                          <m:t> 3</m:t>
                        </m:r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r>
                          <a:rPr lang="bg-BG" i="1" dirty="0">
                            <a:latin typeface="Cambria Math"/>
                          </a:rPr>
                          <m:t> 1</m:t>
                        </m:r>
                        <m:r>
                          <a:rPr lang="en-US" i="1" dirty="0">
                            <a:latin typeface="Cambria Math"/>
                          </a:rPr>
                          <m:t>,</m:t>
                        </m:r>
                        <m:r>
                          <a:rPr lang="bg-BG" i="1" dirty="0">
                            <a:latin typeface="Cambria Math"/>
                          </a:rPr>
                          <m:t> </m:t>
                        </m:r>
                        <m:r>
                          <a:rPr lang="en-US" i="1" dirty="0">
                            <a:latin typeface="Cambria Math"/>
                          </a:rPr>
                          <m:t>2, 5</m:t>
                        </m:r>
                      </m:e>
                    </m:d>
                  </m:oMath>
                </a14:m>
                <a:r>
                  <a:rPr lang="en-US" dirty="0"/>
                  <a:t>, </a:t>
                </a:r>
                <a:r>
                  <a:rPr lang="bg-BG" dirty="0"/>
                  <a:t>защото разликите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/>
                      </a:rPr>
                      <m:t>Δ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/>
                  <a:t>са сортирани: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bg-BG" i="1" dirty="0">
                            <a:latin typeface="Cambria Math"/>
                          </a:rPr>
                          <m:t>−4, −2, 1, 3</m:t>
                        </m:r>
                      </m:e>
                    </m:d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На ръка сортирайте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/>
                  <a:t>масива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[</m:t>
                    </m:r>
                    <m:r>
                      <a:rPr lang="bg-BG" i="1" dirty="0">
                        <a:latin typeface="Cambria Math"/>
                      </a:rPr>
                      <m:t>2, 3, 5, 7, 11, 13, 17</m:t>
                    </m:r>
                    <m:r>
                      <a:rPr lang="en-US" i="1" dirty="0">
                        <a:latin typeface="Cambria Math"/>
                      </a:rPr>
                      <m:t>]</m:t>
                    </m:r>
                  </m:oMath>
                </a14:m>
                <a:r>
                  <a:rPr lang="bg-BG" dirty="0"/>
                  <a:t> по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/>
                      </a:rPr>
                      <m:t>Δ</m:t>
                    </m:r>
                    <m:r>
                      <a:rPr lang="en-US" i="1" dirty="0">
                        <a:latin typeface="Cambria Math"/>
                      </a:rPr>
                      <m:t>𝑎</m:t>
                    </m:r>
                  </m:oMath>
                </a14:m>
                <a:endParaRPr lang="en-US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Втори и предпоследен</a:t>
            </a:r>
          </a:p>
          <a:p>
            <a:pPr lvl="1"/>
            <a:r>
              <a:rPr lang="bg-BG" dirty="0"/>
              <a:t>Предложете алгоритъм, който намира втория най-малък и втория най-голям елемент от масив</a:t>
            </a:r>
          </a:p>
          <a:p>
            <a:pPr lvl="1"/>
            <a:r>
              <a:rPr lang="bg-BG" dirty="0"/>
              <a:t>Пример: в масива </a:t>
            </a:r>
            <a:r>
              <a:rPr lang="en-US" dirty="0"/>
              <a:t>[4,1,9,4,8,2,3,5]</a:t>
            </a:r>
            <a:r>
              <a:rPr lang="bg-BG" dirty="0"/>
              <a:t> това са 2 и 8</a:t>
            </a:r>
          </a:p>
          <a:p>
            <a:pPr lvl="1"/>
            <a:r>
              <a:rPr lang="bg-BG" dirty="0" err="1"/>
              <a:t>Алгоритъмът</a:t>
            </a:r>
            <a:r>
              <a:rPr lang="bg-BG" dirty="0"/>
              <a:t> да използва </a:t>
            </a:r>
            <a:r>
              <a:rPr lang="bg-BG" dirty="0" smtClean="0"/>
              <a:t>наготово </a:t>
            </a:r>
            <a:r>
              <a:rPr lang="bg-BG" dirty="0"/>
              <a:t>сортиране чрез вмъкване</a:t>
            </a:r>
          </a:p>
          <a:p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„Наляво“</a:t>
            </a:r>
          </a:p>
          <a:p>
            <a:pPr lvl="1"/>
            <a:r>
              <a:rPr lang="bg-BG" dirty="0" smtClean="0"/>
              <a:t>Група хора са наредени в редица</a:t>
            </a:r>
          </a:p>
          <a:p>
            <a:pPr lvl="1"/>
            <a:r>
              <a:rPr lang="bg-BG" dirty="0" smtClean="0"/>
              <a:t>Дадена е командата „наляво!“</a:t>
            </a:r>
          </a:p>
          <a:p>
            <a:pPr lvl="1"/>
            <a:r>
              <a:rPr lang="bg-BG" dirty="0" smtClean="0"/>
              <a:t>Всеки се обръща случайно наляво или надясно</a:t>
            </a:r>
          </a:p>
          <a:p>
            <a:pPr lvl="1"/>
            <a:r>
              <a:rPr lang="bg-BG" dirty="0" smtClean="0"/>
              <a:t>Ако някой гледа човека пред себе си, че е в обратна на неговата посока, веднага се обръща (това правят всички хора </a:t>
            </a:r>
            <a:r>
              <a:rPr lang="bg-BG" i="1" dirty="0" smtClean="0"/>
              <a:t>едновременно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Тази стъпка продължава докато има поне един, който си сменя ориентацията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Илюстрация</a:t>
            </a:r>
          </a:p>
          <a:p>
            <a:pPr lvl="1"/>
            <a:r>
              <a:rPr lang="bg-BG" dirty="0" smtClean="0"/>
              <a:t>В началото всички гледат напред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След командата „Наляво!“ започва процесът: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И т.н. докато (ако изобщо някога) всеки вижда този пред него да е обърнат в същата посока</a:t>
            </a:r>
          </a:p>
          <a:p>
            <a:pPr lvl="1"/>
            <a:endParaRPr lang="bg-BG" dirty="0" smtClean="0"/>
          </a:p>
          <a:p>
            <a:endParaRPr lang="bg-BG" dirty="0"/>
          </a:p>
        </p:txBody>
      </p:sp>
      <p:pic>
        <p:nvPicPr>
          <p:cNvPr id="1026" name="Picture 2" descr="D:\Pavel\Courses\Materials\Course.ALG 2019\Alg-04 Arrays (part I)\Exercises\Figures\9-step0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399" y="1447800"/>
            <a:ext cx="7315200" cy="849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Pavel\Courses\Materials\Course.ALG 2019\Alg-04 Arrays (part I)\Exercises\Figures\9-step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399" y="3200400"/>
            <a:ext cx="7315200" cy="861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Pavel\Courses\Materials\Course.ALG 2019\Alg-04 Arrays (part I)\Exercises\Figures\9-step2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9483" y="4267200"/>
            <a:ext cx="7315200" cy="861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414553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Задача</a:t>
            </a:r>
          </a:p>
          <a:p>
            <a:pPr lvl="1"/>
            <a:r>
              <a:rPr lang="bg-BG" dirty="0"/>
              <a:t>Предложете алгоритъм, който симулира процеса</a:t>
            </a:r>
          </a:p>
          <a:p>
            <a:pPr lvl="1"/>
            <a:r>
              <a:rPr lang="bg-BG" dirty="0"/>
              <a:t>Предположете дали приключва и каква е ориентацията на хората след като няма </a:t>
            </a:r>
            <a:r>
              <a:rPr lang="bg-BG" dirty="0" smtClean="0"/>
              <a:t>повече обръщания</a:t>
            </a:r>
            <a:endParaRPr lang="bg-BG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77687530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Копиране на масиви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116830440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Копиране в опашката</a:t>
                </a:r>
              </a:p>
              <a:p>
                <a:pPr lvl="1"/>
                <a:r>
                  <a:rPr lang="bg-BG" dirty="0" smtClean="0"/>
                  <a:t>Предложете алгоритъм, който копира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bg-BG" dirty="0" smtClean="0"/>
                  <a:t> елемента от началото на масив в края на масив</a:t>
                </a:r>
              </a:p>
              <a:p>
                <a:pPr lvl="1"/>
                <a:r>
                  <a:rPr lang="bg-BG" dirty="0" smtClean="0"/>
                  <a:t>Масивът има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bg-BG" b="0" i="1" dirty="0" smtClean="0">
                        <a:latin typeface="Cambria Math"/>
                      </a:rPr>
                      <m:t>&gt;</m:t>
                    </m:r>
                    <m:r>
                      <a:rPr lang="en-US" b="0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bg-BG" dirty="0" smtClean="0"/>
                  <a:t> елемента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D:\Pavel\Courses\Materials\Course.ALG 2019\Alg-04 Arrays (part I)\Exercises\Figures\1-copyin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1" y="3200400"/>
            <a:ext cx="7315200" cy="2750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Обръщане на масив</a:t>
                </a:r>
              </a:p>
              <a:p>
                <a:pPr lvl="1"/>
                <a:r>
                  <a:rPr lang="bg-BG" dirty="0" smtClean="0"/>
                  <a:t>Предложете алгоритъм, който пренарежда стойностите в масив в обратен ред</a:t>
                </a:r>
              </a:p>
              <a:p>
                <a:pPr lvl="1"/>
                <a:r>
                  <a:rPr lang="bg-BG" dirty="0" smtClean="0"/>
                  <a:t>Защо правим само </a:t>
                </a:r>
                <a:r>
                  <a:rPr lang="en-US" dirty="0" smtClean="0"/>
                  <a:t>n/2</a:t>
                </a:r>
                <a:r>
                  <a:rPr lang="bg-BG" dirty="0" smtClean="0"/>
                  <a:t> размени на стойности?</a:t>
                </a:r>
              </a:p>
              <a:p>
                <a:pPr lvl="1"/>
                <a:r>
                  <a:rPr lang="bg-BG" dirty="0" smtClean="0"/>
                  <a:t>Зависи ли </a:t>
                </a:r>
                <a:r>
                  <a:rPr lang="bg-BG" dirty="0" err="1" smtClean="0"/>
                  <a:t>алгоритъмът</a:t>
                </a:r>
                <a:r>
                  <a:rPr lang="bg-BG" dirty="0" smtClean="0"/>
                  <a:t> от </a:t>
                </a:r>
                <a:r>
                  <a:rPr lang="bg-BG" dirty="0" err="1" smtClean="0"/>
                  <a:t>четността</a:t>
                </a:r>
                <a:r>
                  <a:rPr lang="bg-BG" dirty="0" smtClean="0"/>
                  <a:t>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?</a:t>
                </a:r>
                <a:endParaRPr lang="bg-BG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pic>
        <p:nvPicPr>
          <p:cNvPr id="2050" name="Picture 2" descr="D:\Pavel\Courses\Materials\Course.ALG 2019\Alg-04 Arrays (part I)\Exercises\Figures\2-swappin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017" y="3733800"/>
            <a:ext cx="6026359" cy="253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Вътрешно копиране</a:t>
                </a:r>
              </a:p>
              <a:p>
                <a:pPr lvl="1"/>
                <a:r>
                  <a:rPr lang="bg-BG" dirty="0" smtClean="0"/>
                  <a:t>В кои случаи този алгоритъм за вътрешно копиране няма да работи?</a:t>
                </a:r>
              </a:p>
              <a:p>
                <a:pPr lvl="1"/>
                <a:r>
                  <a:rPr lang="bg-BG" dirty="0" smtClean="0"/>
                  <a:t>Поправете алгоритъма, за да работи и в тези случаи</a:t>
                </a:r>
              </a:p>
              <a:p>
                <a:pPr lvl="1"/>
                <a:endParaRPr lang="bg-BG" dirty="0"/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0000"/>
                    </a:solidFill>
                  </a:rPr>
                  <a:t>Масив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𝑎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[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𝑛</m:t>
                    </m:r>
                    <m:r>
                      <a:rPr lang="en-US" i="1" dirty="0">
                        <a:solidFill>
                          <a:srgbClr val="000000"/>
                        </a:solidFill>
                        <a:latin typeface="Cambria Math"/>
                      </a:rPr>
                      <m:t>]</m:t>
                    </m:r>
                  </m:oMath>
                </a14:m>
                <a:endParaRPr lang="bg-BG" dirty="0">
                  <a:solidFill>
                    <a:srgbClr val="000000"/>
                  </a:solidFill>
                </a:endParaRPr>
              </a:p>
              <a:p>
                <a:pPr marL="739775" lvl="1" indent="0">
                  <a:buNone/>
                </a:pPr>
                <a:r>
                  <a:rPr lang="en-US" dirty="0">
                    <a:solidFill>
                      <a:srgbClr val="000000"/>
                    </a:solidFill>
                  </a:rPr>
                  <a:t>k – </a:t>
                </a:r>
                <a:r>
                  <a:rPr lang="bg-BG" dirty="0">
                    <a:solidFill>
                      <a:srgbClr val="000000"/>
                    </a:solidFill>
                  </a:rPr>
                  <a:t>начален индекс на копиране</a:t>
                </a:r>
              </a:p>
              <a:p>
                <a:pPr marL="739775" lvl="1" indent="0">
                  <a:buNone/>
                </a:pPr>
                <a:r>
                  <a:rPr lang="en-US" dirty="0">
                    <a:solidFill>
                      <a:srgbClr val="000000"/>
                    </a:solidFill>
                  </a:rPr>
                  <a:t>m – </a:t>
                </a:r>
                <a:r>
                  <a:rPr lang="bg-BG" dirty="0">
                    <a:solidFill>
                      <a:srgbClr val="000000"/>
                    </a:solidFill>
                  </a:rPr>
                  <a:t>брой елементи за копиране</a:t>
                </a:r>
              </a:p>
              <a:p>
                <a:pPr marL="739775" lvl="1" indent="0">
                  <a:buNone/>
                </a:pPr>
                <a:r>
                  <a:rPr lang="en-US" dirty="0">
                    <a:solidFill>
                      <a:srgbClr val="000000"/>
                    </a:solidFill>
                  </a:rPr>
                  <a:t>p – </a:t>
                </a:r>
                <a:r>
                  <a:rPr lang="bg-BG" dirty="0">
                    <a:solidFill>
                      <a:srgbClr val="000000"/>
                    </a:solidFill>
                  </a:rPr>
                  <a:t>индекс, в който да копираме</a:t>
                </a:r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на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 </m:t>
                    </m:r>
                    <m:r>
                      <a:rPr lang="en-US" i="1" dirty="0" err="1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/>
                  <a:t>от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𝑚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115252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𝑎</m:t>
                      </m:r>
                      <m:r>
                        <a:rPr lang="en-US" i="1" dirty="0">
                          <a:latin typeface="Cambria Math"/>
                        </a:rPr>
                        <m:t>[</m:t>
                      </m:r>
                      <m:r>
                        <a:rPr lang="en-US" i="1" dirty="0">
                          <a:latin typeface="Cambria Math"/>
                        </a:rPr>
                        <m:t>𝑝</m:t>
                      </m:r>
                      <m:r>
                        <a:rPr lang="en-US" i="1" dirty="0">
                          <a:latin typeface="Cambria Math"/>
                        </a:rPr>
                        <m:t>+</m:t>
                      </m:r>
                      <m:r>
                        <a:rPr lang="en-US" i="1" dirty="0" err="1">
                          <a:latin typeface="Cambria Math"/>
                        </a:rPr>
                        <m:t>𝑖</m:t>
                      </m:r>
                      <m:r>
                        <a:rPr lang="en-US" i="1" dirty="0">
                          <a:latin typeface="Cambria Math"/>
                        </a:rPr>
                        <m:t>] =</m:t>
                      </m:r>
                      <m:r>
                        <a:rPr lang="en-US" i="1" dirty="0">
                          <a:latin typeface="Cambria Math"/>
                        </a:rPr>
                        <m:t>𝑎</m:t>
                      </m:r>
                      <m:r>
                        <a:rPr lang="en-US" i="1" dirty="0">
                          <a:latin typeface="Cambria Math"/>
                        </a:rPr>
                        <m:t>[</m:t>
                      </m:r>
                      <m:r>
                        <a:rPr lang="en-US" i="1" dirty="0">
                          <a:latin typeface="Cambria Math"/>
                        </a:rPr>
                        <m:t>𝑘</m:t>
                      </m:r>
                      <m:r>
                        <a:rPr lang="en-US" i="1" dirty="0">
                          <a:latin typeface="Cambria Math"/>
                        </a:rPr>
                        <m:t>+</m:t>
                      </m:r>
                      <m:r>
                        <a:rPr lang="en-US" i="1" dirty="0">
                          <a:latin typeface="Cambria Math"/>
                        </a:rPr>
                        <m:t>𝑖</m:t>
                      </m:r>
                      <m:r>
                        <a:rPr lang="en-US" i="1" dirty="0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p:grpSp>
        <p:nvGrpSpPr>
          <p:cNvPr id="5" name="Group 4"/>
          <p:cNvGrpSpPr/>
          <p:nvPr/>
        </p:nvGrpSpPr>
        <p:grpSpPr>
          <a:xfrm>
            <a:off x="1571171" y="5715000"/>
            <a:ext cx="381000" cy="3810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Търсене в масив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1281944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Най-голям спад</a:t>
                </a:r>
              </a:p>
              <a:p>
                <a:pPr lvl="1"/>
                <a:r>
                  <a:rPr lang="bg-BG" dirty="0" smtClean="0"/>
                  <a:t>Масив с температури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𝑡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]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Предложете алгоритъм, който намира колко е най-големият спад в температурите между две съседни стойности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Най-често срещана цифра</a:t>
                </a:r>
              </a:p>
              <a:p>
                <a:pPr lvl="1"/>
                <a:r>
                  <a:rPr lang="bg-BG" dirty="0" smtClean="0"/>
                  <a:t>Масив съдържа първите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цифри на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𝜋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Предложете алгоритъм, който връща коя цифра се среща най-често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Рекурсивно търсене</a:t>
            </a:r>
          </a:p>
          <a:p>
            <a:pPr lvl="1"/>
            <a:r>
              <a:rPr lang="bg-BG" dirty="0" smtClean="0"/>
              <a:t>Предложете вариант на алгоритъма за двоично търсене, който е рекурсивен, а не итеративен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6246</TotalTime>
  <Words>501</Words>
  <Application>Microsoft Office PowerPoint</Application>
  <PresentationFormat>On-screen Show (4:3)</PresentationFormat>
  <Paragraphs>84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Задачи за упражнение</vt:lpstr>
      <vt:lpstr>Копиране на масиви</vt:lpstr>
      <vt:lpstr>Задача №1</vt:lpstr>
      <vt:lpstr>Задача №2</vt:lpstr>
      <vt:lpstr>Задача №3</vt:lpstr>
      <vt:lpstr>Търсене в масив</vt:lpstr>
      <vt:lpstr>Задача №4</vt:lpstr>
      <vt:lpstr>Задача №5</vt:lpstr>
      <vt:lpstr>Задача №6</vt:lpstr>
      <vt:lpstr>Сортиране</vt:lpstr>
      <vt:lpstr>Задача №7</vt:lpstr>
      <vt:lpstr>Задача №8</vt:lpstr>
      <vt:lpstr>Задача №9</vt:lpstr>
      <vt:lpstr>PowerPoint Presentation</vt:lpstr>
      <vt:lpstr>PowerPoint Presentation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263</cp:revision>
  <dcterms:created xsi:type="dcterms:W3CDTF">2019-06-21T13:37:43Z</dcterms:created>
  <dcterms:modified xsi:type="dcterms:W3CDTF">2020-04-02T10:23:20Z</dcterms:modified>
</cp:coreProperties>
</file>