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55654-EE6A-46A7-873E-9FE7969E744B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9B818-2A12-4DAF-A4E1-45599F9911EC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9B818-2A12-4DAF-A4E1-45599F9911EC}" type="slidenum">
              <a:rPr lang="bg-BG" smtClean="0"/>
              <a:pPr/>
              <a:t>2</a:t>
            </a:fld>
            <a:endParaRPr lang="bg-BG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DC7A454-DB36-4A8F-AAAE-E836565774D6}" type="datetimeFigureOut">
              <a:rPr lang="bg-BG" smtClean="0"/>
              <a:pPr/>
              <a:t>29.11.2011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5B2E48-61F7-46D0-A4BE-A08FD8DA0119}" type="slidenum">
              <a:rPr lang="bg-BG" smtClean="0"/>
              <a:pPr/>
              <a:t>‹#›</a:t>
            </a:fld>
            <a:endParaRPr lang="bg-BG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348880"/>
            <a:ext cx="7851648" cy="1368152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>
                <a:latin typeface="Times New Roman" pitchFamily="18" charset="0"/>
                <a:cs typeface="Times New Roman" pitchFamily="18" charset="0"/>
              </a:rPr>
              <a:t>Управление на риск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en-US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g-BG" sz="4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Risk Management)</a:t>
            </a:r>
            <a:endParaRPr lang="bg-BG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854696" cy="227796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bg-BG" sz="3100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bg-BG" b="1" dirty="0" smtClean="0"/>
              <a:t>:</a:t>
            </a:r>
          </a:p>
          <a:p>
            <a:pPr algn="ctr"/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“Система за продажба и ремонтна дейност на електроника”</a:t>
            </a:r>
          </a:p>
          <a:p>
            <a:pPr algn="ctr"/>
            <a:endParaRPr lang="bg-B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g-BG" sz="3100" b="1" dirty="0" smtClean="0">
                <a:latin typeface="Times New Roman" pitchFamily="18" charset="0"/>
                <a:cs typeface="Times New Roman" pitchFamily="18" charset="0"/>
              </a:rPr>
              <a:t>Изготвил</a:t>
            </a:r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Владимир Желев Сяров, 71145, курс 4</a:t>
            </a:r>
          </a:p>
          <a:p>
            <a:pPr algn="ctr"/>
            <a:r>
              <a:rPr lang="bg-BG" dirty="0" smtClean="0"/>
              <a:t/>
            </a:r>
            <a:br>
              <a:rPr lang="bg-BG" dirty="0" smtClean="0"/>
            </a:br>
            <a:endParaRPr lang="bg-BG" b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836712"/>
            <a:ext cx="1944216" cy="864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293096"/>
          </a:xfrm>
        </p:spPr>
        <p:txBody>
          <a:bodyPr>
            <a:noAutofit/>
          </a:bodyPr>
          <a:lstStyle/>
          <a:p>
            <a:r>
              <a:rPr lang="bg-BG" sz="7200" dirty="0" smtClean="0"/>
              <a:t>Възможности</a:t>
            </a:r>
            <a:br>
              <a:rPr lang="bg-BG" sz="7200" dirty="0" smtClean="0"/>
            </a:br>
            <a:r>
              <a:rPr lang="en-US" sz="7200" dirty="0" smtClean="0"/>
              <a:t>(</a:t>
            </a:r>
            <a:r>
              <a:rPr lang="bg-BG" sz="7200" dirty="0" smtClean="0"/>
              <a:t>Положителни рискове)</a:t>
            </a:r>
            <a:br>
              <a:rPr lang="bg-BG" sz="7200" dirty="0" smtClean="0"/>
            </a:br>
            <a:endParaRPr lang="bg-BG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648072"/>
          </a:xfrm>
        </p:spPr>
        <p:txBody>
          <a:bodyPr>
            <a:normAutofit/>
          </a:bodyPr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PositiveRisk1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PositiveRisk1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По-голям интерес от страна на клиентите в сравнение с очакваното търсене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Увеличаване броя на запитванията за оферти от страна на нови клиенти, засилено търсене на информация за ценови планове  и предлаганото ниво на обслужване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Постигане на популярност, благодарение на доказалите се качества на системата, наличие на ефективни канали за комуникация с потенциални клиенти, ефективна маркетингова стратегия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20%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80%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16%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Агресивна маркетингова стратегия от самото начало, търсене на контакт с потенциални клиенти от най-ранна фаза, подписване на договори с ключови клиенти, колкото е възможно по-рано, въвеждане на изискване към основните клиенти за споделяне на резултатите от използването на системата и техните (добри) впечатления от нея, както и за предлаганото ниво на облсужване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Предлагане на отстъпки и намаления за новопостъпващи клиенти, както и на преференции за вече съществуващите такива, влагане на постъпващите парични средства в засилване на маркетинговото влияние и наемане на нов персонал, преразглеждане  и съставяне на по-атрактивни ценови планове и категории, използване на нови възможности в лицето на облачна инфраструктура за по-ефективно и по-евтино мащабиране при необходимост от добавянето на чисто технологични ресурси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err="1" smtClean="0"/>
              <a:t>PositiveRisk</a:t>
            </a:r>
            <a:r>
              <a:rPr lang="bg-BG" sz="2400" u="sng" dirty="0" smtClean="0"/>
              <a:t>2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PositiveRisk2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Увеличаване на капиталовложенията от различни инвеститори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Наличието на добри отзиви и предложения  от страна на инвеститори за предоставянето на допълнителни финансови средства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Активно и позитивно отношение от страна на инвеститорите, обективен анализ на завишената производителност на разработващия екип, надминаване на предварителните очаквания, както от гледна точка на постигнатите резултати по отношение на напредъка в разработката, така и от гледна точка на потребителския интерес и възможността за добавянето на стойност за бизнеса чрез използването на системата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12%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65%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7.8%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Организиране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на множество срещи със съществуващи и потенциални инвеститори, на които да се представи прогреса по отношение на извършените дейности и интереса към продукта, както и подробно описание на силните страни и евентуалните ползи за бизнеса от неговото използване,  както и кави са предимствата му спрямо съществуващи сходни предложения от страна на конкуренти, т.е търсене на близък контакт с инвеститорите и убеждаването им в силните страни на системата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Влагане на допълнителните средства в подобрения и иновации, свързани с работния процес, засилване на маркетинговия ефект, стратегии за повишаване на качеството на системата и нивото на предлаганото обслужване, включително и мерки за подобряване процеса на интеграция и поддръжка, възможно е наемането на допълнителен персонал , което ще доведе до съкръщаване на сроковете и намаляване на натоварването върху първоначално предвидения екип, поддържане на механизъм за обратна връзка с инвеститора за даване на отчет за изразходваните по предназначение допълнитени средства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err="1" smtClean="0"/>
              <a:t>PositiveRisk</a:t>
            </a:r>
            <a:r>
              <a:rPr lang="bg-BG" sz="2400" u="sng" dirty="0" smtClean="0"/>
              <a:t>3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PositiveRisk3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Изпреварване на разписанието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Приключване на критични дейности в по-кратък времеви интервал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Висока продуктивност по време на разработката, добра ползваемост на средствата, предоставени от технологията за реализация, отдаденост и силна мотивация на работещите по проекта за постигане на по-добри резултати, добра комуникация и високо ниво на сътрудничество между отделните членове на екипа, качествена хардуерна платформа, позволяваща лесна и надеждна симулация и възможност за тестване в реални условия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60%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9%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Предварително запознаване с личните качества на работещите специалисти по проекта за определяне на най-силните им страни в съответната област и последващото разпределение на задачите спрямо тези способности на конкретния служител, изграждане на приятна работна среда, в която комуникацията и споделянето на знания се улеснява значително, предвиждане на различни по своята същност бонуси спрямо по-бързото приключване на поставена задача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Реорганизиране на сроковете за пускане на системата в реално време и съответно по-ранното започване на фазата на интеграция с клиентските системи, по-правдоподобно оценяване на производителността на системата при работата й в реално време и възможност за повишаването й чрез реализирането на необходимите корекции или добавянето на нова функционалност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PositiveRisk4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PositiveRisk4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Добра спецификация на поставените задачи и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задаването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отговрности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за всеки член на екипа в зависимост от силните му страни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Уверено изпълнение на поставените задачи с лекота, добро разбиране на границите на съответно зададените отговорности, всеки работи по конкретна добре дефинирана част от общата работа в  термините на конкретни времеви рамки, изразяване на удовлетвореност от ясно дефинираните задачи за изпълнение, които са в съответствие с личните качества на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работещия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по тях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Добре дефинирана структура на работата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work breakdown structure),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добре дефинирани и обособени в конкретни времеви граници единици от работа, подходящи за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самостоятелно реализиране,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но в условията на съвместна работа, познаване на силните страни на отделните служители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27%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50%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13.5%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Извличане на силните страни на всеки един служител чрез провеждане на серия от разговори, групови техники и методи за определяне на нивото на познанията върху текущите проблеми и задачи, задаване на всеки член на екипа на конкретна роля по реализирането на основните дейности, като тази роля е свързана с изпълнението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на добре специфицирана предварително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задача с относително самостоятелна отговорност, която е в съответствие със силните страни на конкретния човек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Изготвяне на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документи с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подробна спецификация на разбитите единици от работа за всеки един член на екипа в термините на текущо необходимите дейности за реализация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провеждане на дискусии относно това дали текущо разпределените отговорности са в съответствие с нагласите на работещите и при наличие на противоречие се предоставя възможност за презазпределение на задачите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възползване от доброто разпределение на работата за постигане по-добра производителност в по-кратки срокове за изпълнение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PositiveRisk5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PositiveRisk5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Изграждане на добре тестван и добре оценен софтуер чрез прилагането на утвърдени и иновативни подходи за осигуряване на качеството на софтуера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Предаване на отделни софтуерни компоненти, както и на цели модули, с доказани качества, които са предварително тествани и тяхната функционалност отговаря адекватно на специфицираните нужди 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задачи,  системата като цяло реагира по подходщ начин  при разнообразни  взаимодействия с потребителите, интеграцията на системата е улеснена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Планирането на тестовете е заложено дълбоко в природата на проекта и съзнанието на реализиращите, тестовите процедури отговарят адекватно на всички основни спецификации, свързани с производителността и пригодността, предвидени са специфични тестове, както на ниво отделни единици и модули, така и на ниво цялата система и нейната интеграция, предвидено е достатъчно време, за да се проведе добре структурирана тестова кампания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50%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60%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30%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Насърчаване на всеки  един от разработчиците да използва съвременни и общовърприети методологии за изграждане на качествен софтуер, като  техниката “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Test Driven Development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”, наемане на добри специалисти за осигуряване на качеството на софтуера и интеграцията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quality assurance specialists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integrat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ion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specialists),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изграждане на добри канали за комуникация между разработчиците и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QAs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Изготвените отделни софуерни единици се възприемат като “добре реализирани” и се включват в общия поток без допълнителни проверки, предаването на системата на клиентите се съпровожда от уверение за добре проверена функционалност и те биват насърчавани за пълна проверка на това твърдение,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по-бърза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1600" smtClean="0">
                <a:latin typeface="Times New Roman" pitchFamily="18" charset="0"/>
                <a:cs typeface="Times New Roman" pitchFamily="18" charset="0"/>
              </a:rPr>
              <a:t>и надеждна</a:t>
            </a:r>
            <a:r>
              <a:rPr lang="bg-BG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интеграция на системата при клиентите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bg-BG" sz="2400" u="sng" dirty="0" smtClean="0"/>
              <a:t>Таблица на ранговете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75656" y="1412776"/>
          <a:ext cx="6564093" cy="449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661120"/>
                <a:gridCol w="1427861"/>
                <a:gridCol w="1152128"/>
                <a:gridCol w="1103784"/>
              </a:tblGrid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Ранг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ID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Вероятност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Влияние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Рейтинг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PositiveRisk5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60% 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PositiveRisk1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PositiveRisk4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13.5%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10.5%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PositiveRisk3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PositiveRisk2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7.8%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4.0%</a:t>
                      </a:r>
                      <a:endParaRPr lang="bg-BG" dirty="0"/>
                    </a:p>
                  </a:txBody>
                  <a:tcPr/>
                </a:tc>
              </a:tr>
              <a:tr h="374567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</a:t>
                      </a:r>
                      <a:r>
                        <a:rPr lang="en-US" dirty="0" smtClean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NegativeRisk1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3.5%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293096"/>
          </a:xfrm>
        </p:spPr>
        <p:txBody>
          <a:bodyPr>
            <a:noAutofit/>
          </a:bodyPr>
          <a:lstStyle/>
          <a:p>
            <a:r>
              <a:rPr lang="bg-BG" sz="7200" dirty="0" smtClean="0"/>
              <a:t>Благодаря за вниманието!</a:t>
            </a:r>
            <a:br>
              <a:rPr lang="bg-BG" sz="7200" dirty="0" smtClean="0"/>
            </a:br>
            <a:endParaRPr lang="bg-BG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648072"/>
          </a:xfrm>
        </p:spPr>
        <p:txBody>
          <a:bodyPr>
            <a:normAutofit/>
          </a:bodyPr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293096"/>
          </a:xfrm>
        </p:spPr>
        <p:txBody>
          <a:bodyPr>
            <a:noAutofit/>
          </a:bodyPr>
          <a:lstStyle/>
          <a:p>
            <a:r>
              <a:rPr lang="bg-BG" sz="7200" smtClean="0"/>
              <a:t>ВЪПРОСИ?</a:t>
            </a:r>
            <a:r>
              <a:rPr lang="bg-BG" sz="7200" dirty="0" smtClean="0"/>
              <a:t/>
            </a:r>
            <a:br>
              <a:rPr lang="bg-BG" sz="7200" dirty="0" smtClean="0"/>
            </a:br>
            <a:endParaRPr lang="bg-BG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648072"/>
          </a:xfrm>
        </p:spPr>
        <p:txBody>
          <a:bodyPr>
            <a:normAutofit/>
          </a:bodyPr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bg-BG" sz="2400" u="sng" dirty="0" smtClean="0"/>
              <a:t>Използвани техники за идентификация на рисковете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bg-BG" dirty="0" smtClean="0"/>
              <a:t>Задълбочен преглед на съществуващата документация</a:t>
            </a:r>
          </a:p>
          <a:p>
            <a:pPr algn="just">
              <a:buFont typeface="Wingdings" pitchFamily="2" charset="2"/>
              <a:buChar char="Ø"/>
            </a:pPr>
            <a:endParaRPr lang="bg-BG" dirty="0" smtClean="0"/>
          </a:p>
          <a:p>
            <a:pPr algn="just">
              <a:buFont typeface="Wingdings" pitchFamily="2" charset="2"/>
              <a:buChar char="Ø"/>
            </a:pPr>
            <a:r>
              <a:rPr lang="bg-BG" dirty="0" smtClean="0"/>
              <a:t>Събиране на информация чрез организирането на </a:t>
            </a:r>
            <a:r>
              <a:rPr lang="en-US" dirty="0" smtClean="0"/>
              <a:t>brainstorming </a:t>
            </a:r>
            <a:r>
              <a:rPr lang="bg-BG" dirty="0" smtClean="0"/>
              <a:t>сесия и други групови техники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293096"/>
          </a:xfrm>
        </p:spPr>
        <p:txBody>
          <a:bodyPr>
            <a:noAutofit/>
          </a:bodyPr>
          <a:lstStyle/>
          <a:p>
            <a:r>
              <a:rPr lang="bg-BG" sz="7200" dirty="0" smtClean="0"/>
              <a:t>Заплахи</a:t>
            </a:r>
            <a:br>
              <a:rPr lang="bg-BG" sz="7200" dirty="0" smtClean="0"/>
            </a:br>
            <a:r>
              <a:rPr lang="en-US" sz="7200" dirty="0" smtClean="0"/>
              <a:t>(</a:t>
            </a:r>
            <a:r>
              <a:rPr lang="bg-BG" sz="7200" dirty="0" smtClean="0"/>
              <a:t>Отрицателни рискове)</a:t>
            </a:r>
            <a:br>
              <a:rPr lang="bg-BG" sz="7200" dirty="0" smtClean="0"/>
            </a:br>
            <a:endParaRPr lang="bg-BG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648072"/>
          </a:xfrm>
        </p:spPr>
        <p:txBody>
          <a:bodyPr>
            <a:normAutofit/>
          </a:bodyPr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90066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NegativeRisk1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ID:</a:t>
            </a:r>
            <a:r>
              <a:rPr lang="en-US" sz="1600" dirty="0" smtClean="0"/>
              <a:t>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NegativeRisk1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Риск:</a:t>
            </a:r>
            <a:r>
              <a:rPr lang="bg-BG" sz="1600" b="1" u="sng" dirty="0" smtClean="0"/>
              <a:t> </a:t>
            </a:r>
            <a:r>
              <a:rPr lang="bg-BG" sz="1600" dirty="0" smtClean="0"/>
              <a:t> Загуба на член на екипа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Симптоми:</a:t>
            </a:r>
            <a:r>
              <a:rPr lang="bg-BG" sz="1600" dirty="0" smtClean="0"/>
              <a:t> Отказ  от извършване на новопоиставени задачи, подаване на заявление за напускане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Причини:</a:t>
            </a:r>
            <a:r>
              <a:rPr lang="bg-BG" sz="1600" dirty="0" smtClean="0"/>
              <a:t> Несъответствие между възприетата концепция за организация на работата и индивидуалните нагласи на съответния човек, неудовлетворение от предложеното възнагражение, </a:t>
            </a:r>
            <a:r>
              <a:rPr lang="bg-BG" sz="1600" dirty="0" smtClean="0"/>
              <a:t>пр</a:t>
            </a:r>
            <a:r>
              <a:rPr lang="en-US" sz="1600" dirty="0" smtClean="0"/>
              <a:t>e</a:t>
            </a:r>
            <a:r>
              <a:rPr lang="bg-BG" sz="1600" dirty="0" smtClean="0"/>
              <a:t>дложение </a:t>
            </a:r>
            <a:r>
              <a:rPr lang="bg-BG" sz="1600" dirty="0" smtClean="0"/>
              <a:t>за позиция с по-голяма възможност за развитие от друга фирма, възникване на труден за разрешаване конфликт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Вероятност:</a:t>
            </a:r>
            <a:r>
              <a:rPr lang="bg-BG" sz="1600" dirty="0" smtClean="0"/>
              <a:t> </a:t>
            </a:r>
            <a:r>
              <a:rPr lang="en-US" sz="1600" dirty="0" smtClean="0"/>
              <a:t> </a:t>
            </a:r>
            <a:r>
              <a:rPr lang="bg-BG" sz="1600" dirty="0" smtClean="0"/>
              <a:t>7%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Влияние: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bg-BG" sz="1600" dirty="0" smtClean="0"/>
              <a:t> 50%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Рейтинг</a:t>
            </a:r>
            <a:r>
              <a:rPr lang="bg-BG" sz="1600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 3.5%</a:t>
            </a:r>
            <a:endParaRPr lang="bg-BG" sz="1600" dirty="0" smtClean="0"/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Управление:</a:t>
            </a:r>
            <a:r>
              <a:rPr lang="bg-BG" sz="1600" dirty="0" smtClean="0"/>
              <a:t> Приемане на  политики за</a:t>
            </a:r>
            <a:r>
              <a:rPr lang="en-US" sz="1600" dirty="0" smtClean="0"/>
              <a:t> </a:t>
            </a:r>
            <a:r>
              <a:rPr lang="bg-BG" sz="1600" dirty="0" smtClean="0"/>
              <a:t>ефективно разрешаване на възникнали конфликти, периодично събиране на информация за желанията и нагласите на</a:t>
            </a:r>
            <a:r>
              <a:rPr lang="en-US" sz="1600" dirty="0" smtClean="0"/>
              <a:t> </a:t>
            </a:r>
            <a:r>
              <a:rPr lang="bg-BG" sz="1600" dirty="0" smtClean="0"/>
              <a:t>работещите по проекта, осигуряване на комфортна работна среда, използване на техники за сплотяване членовете на екипа, предлагане </a:t>
            </a:r>
            <a:r>
              <a:rPr lang="bg-BG" sz="1600" dirty="0" smtClean="0"/>
              <a:t>на</a:t>
            </a:r>
            <a:r>
              <a:rPr lang="en-US" sz="1600" dirty="0" smtClean="0"/>
              <a:t> </a:t>
            </a:r>
            <a:r>
              <a:rPr lang="bg-BG" sz="1600" dirty="0" smtClean="0"/>
              <a:t>допълнителни </a:t>
            </a:r>
            <a:r>
              <a:rPr lang="bg-BG" sz="1600" dirty="0" smtClean="0"/>
              <a:t>бонуси  за качествено и навременно извършена работа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Стратегия за реакция: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bg-BG" sz="1600" dirty="0" smtClean="0"/>
              <a:t>Бързо и адекватно намиране на подходящ заместник с необходимите качества чрез организирането на подбор измежду кандитати, предварително заявили желание да работят по проекта</a:t>
            </a:r>
          </a:p>
          <a:p>
            <a:pPr algn="just">
              <a:buFont typeface="Wingdings" pitchFamily="2" charset="2"/>
              <a:buChar char="Ø"/>
            </a:pPr>
            <a:endParaRPr lang="bg-BG" sz="1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NegativeRisk2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609329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ID</a:t>
            </a:r>
            <a:r>
              <a:rPr lang="en-US" sz="1600" b="1" u="sng" dirty="0" smtClean="0"/>
              <a:t>:</a:t>
            </a:r>
            <a:r>
              <a:rPr lang="en-US" sz="1600" dirty="0" smtClean="0"/>
              <a:t>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NegativeRisk2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Риск:</a:t>
            </a:r>
            <a:r>
              <a:rPr lang="bg-BG" sz="1600" dirty="0" smtClean="0"/>
              <a:t>  Липса на необходимото ниво на комуникация</a:t>
            </a:r>
            <a:endParaRPr lang="en-US" sz="1600" dirty="0" smtClean="0"/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Симптоми:</a:t>
            </a:r>
            <a:r>
              <a:rPr lang="bg-BG" sz="1600" dirty="0" smtClean="0"/>
              <a:t> Несъответствие между цялостно възприетата визия за реализиране на поставените задачи и индивидуалната или междуличностна стратегия, забавяния в работата по даден модул в следствие на несъгласувано или ненавременно изпълнение на задачите по друг такъв, дублиране на вече извършена работа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Причини:</a:t>
            </a:r>
            <a:r>
              <a:rPr lang="bg-BG" sz="1600" dirty="0" smtClean="0"/>
              <a:t>  Използването на остарели методи за предаване на информацията между отделните работни единици, пропуск в организационните политики спрямо каналите за комуникация, липса на първоначално зададени правила за съгласуване на работата или пропуск в изградените методологии за споделяне на информацията и знанията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Вероятност:</a:t>
            </a:r>
            <a:r>
              <a:rPr lang="bg-BG" sz="1600" dirty="0" smtClean="0"/>
              <a:t>  10%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Влияние:</a:t>
            </a:r>
            <a:r>
              <a:rPr lang="bg-BG" sz="1600" dirty="0" smtClean="0"/>
              <a:t>  70%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Рейтинг</a:t>
            </a:r>
            <a:r>
              <a:rPr lang="bg-BG" sz="1600" b="1" u="sng" dirty="0" smtClean="0"/>
              <a:t>:</a:t>
            </a:r>
            <a:r>
              <a:rPr lang="bg-BG" sz="1600" dirty="0" smtClean="0"/>
              <a:t>  7%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Управление</a:t>
            </a:r>
            <a:r>
              <a:rPr lang="bg-BG" sz="1600" dirty="0" smtClean="0"/>
              <a:t>:  Създаване на групови уеб страници или единен сайт с категории, създаване на групови е</a:t>
            </a:r>
            <a:r>
              <a:rPr lang="en-US" sz="1600" dirty="0" smtClean="0"/>
              <a:t>-mail </a:t>
            </a:r>
            <a:r>
              <a:rPr lang="bg-BG" sz="1600" dirty="0" smtClean="0"/>
              <a:t>акаунти, провеждането на чести работни събрания (оперативки)  както между членовете на отделните работни единици, така и общи такива,</a:t>
            </a:r>
            <a:r>
              <a:rPr lang="en-US" sz="1600" dirty="0" smtClean="0"/>
              <a:t>  </a:t>
            </a:r>
            <a:r>
              <a:rPr lang="bg-BG" sz="1600" dirty="0" smtClean="0"/>
              <a:t>всекидневно проверяване на статуса на започнатите задачи и разпределяне на съответните отговорности, допълнителни бонуси за хората споделящи активно знания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Стратегия за реакция:</a:t>
            </a:r>
            <a:r>
              <a:rPr lang="bg-BG" sz="1600" dirty="0" smtClean="0"/>
              <a:t>  Незабавна намеса на ръководството за изолиране на конкретния случай на лоша комуникация, с цел избягване на възможността това да се превърне в практика, като се наложат правилата за ефективно съгласуване на работата</a:t>
            </a:r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NegativeRisk3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60932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ID:</a:t>
            </a:r>
            <a:r>
              <a:rPr lang="en-US" sz="1600" dirty="0" smtClean="0"/>
              <a:t>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NegativeRisk3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Риск:</a:t>
            </a:r>
            <a:r>
              <a:rPr lang="bg-BG" sz="1600" dirty="0" smtClean="0"/>
              <a:t>  Недостатъчни усилия, насочени към пълноценното разбиране на нуждите на клиентите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Симптоми:</a:t>
            </a:r>
            <a:r>
              <a:rPr lang="bg-BG" sz="1600" dirty="0" smtClean="0"/>
              <a:t>  Ниско пазарно търсене на системата, постъпващи оплаквания от клиенти, свързани с ползваемостта и интеграцията, по-трудна персонализация, необходима за ефективното задоволяване на изискванията на клиентите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Причини:</a:t>
            </a:r>
            <a:r>
              <a:rPr lang="bg-BG" sz="1600" dirty="0" smtClean="0"/>
              <a:t> Недостатъчно време, отделено за по-близък контакт с потенциални клиенти още по време на планирането, некачествени способи за </a:t>
            </a:r>
            <a:r>
              <a:rPr lang="bg-BG" sz="1600" dirty="0" smtClean="0"/>
              <a:t>извличане, </a:t>
            </a:r>
            <a:r>
              <a:rPr lang="bg-BG" sz="1600" dirty="0" smtClean="0"/>
              <a:t>събиране и анализ на информация от клиентите относно техните  реални нужди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Вероятност:</a:t>
            </a:r>
            <a:r>
              <a:rPr lang="bg-BG" sz="1600" dirty="0" smtClean="0"/>
              <a:t>  10%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Влияние:</a:t>
            </a:r>
            <a:r>
              <a:rPr lang="bg-BG" sz="1600" dirty="0" smtClean="0"/>
              <a:t>  95%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Рейтинг:</a:t>
            </a:r>
            <a:r>
              <a:rPr lang="bg-BG" sz="1600" dirty="0" smtClean="0"/>
              <a:t>  9.5%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Управление:</a:t>
            </a:r>
            <a:r>
              <a:rPr lang="bg-BG" sz="1600" dirty="0" smtClean="0"/>
              <a:t>  Организиране на срещи с клиентите, обмен на информация с тях чрез електронна поща или телефонната мрежа, изграждане на адекватна стратегия за получаване на обратна връзка, засилване на маркетинговия ефект в ранна фаза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</a:rPr>
              <a:t>Стратегия за реакция:</a:t>
            </a:r>
            <a:r>
              <a:rPr lang="bg-BG" sz="1600" dirty="0" smtClean="0"/>
              <a:t>  Доизсняване на потребителските нужди и достигане до желаното ниво на облсужване чрез преструктуриране на отделни компоненти и ефективно разпространение на необходимостта от промяна сред служителите, повишаване на усилията, мотивацията и при необходимост и на работното време за период, достатъчен за необходимата реорганизация</a:t>
            </a:r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NegativeRisk4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NegativeRisk4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Недостатъчно време за разработка, породено от  отделянето на повече времеви ресурси за планиране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Съкратени срокове за реализация на пълната функционалност на отделните модули, липса на време за осигуряване на търсеното ниво на качеството, изпитване на трудности за завършване на задачите в рамките на поставените срокове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Прекомерно задълбочаване в предварителното планиране на всяка една стъпка, неправилно построени времеви рамки, прекалено дълъг етап на обмисляне преди започване на реалната работа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70%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10.5%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Ефективно оползотворяване на времето, необходимо за планиране, избягване на навлизането в големи детайли, повече от колкото реално е необходимо, реализирането на планиране, базирано на реалната нужда от ниво на спецификация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Преструктуриране на работния процес, базирано на по-ефективно разпределение на времето за планиране, започване на разработката, когато по обективна преценка, информацията от планирането, необходима за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извършнане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съответните дейности, е специфицирана на ниво, осигуряващо качеството и добрата производителност на продукта  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NegativeRisk5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NegativeRisk5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Затруднения при част от разработчиците с избраната технология за реализация на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системата </a:t>
            </a: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Забавяне и затруднена работа при част от разработчиците, чести допитвания до по-опитните такива относно избраната технология, завишена необходимост от проверка на качествата на кода, значително време отделено за намиране на нужната информация относно възможностите на технологията сред онлайн и други възможни източници 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Недостатъчен опит с избраната технология за разработка, недостатъчно време, отделено от разработчиците за усвояване на пълните възможности на технологията, пропуски във фундаменталните познания относно разработката на уеб приложения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20%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50%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10%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В самото начало отделяне на част от работното време за подробно запознаване с използваната технология, отделяне на ресурси за допълнителна квалификация на част от персонала, като това може да включва и посещаване на семинари и други форми на обучение, предлагани от външни източници, в извън работно време, ефективно споделяне на знания и опит от по-напредналите разработчици 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Идентифициране на липсващите познания, необходими за ефективно изпълнение на текущите задължения и попълването им чрез самоподготовка и/или помощ от по-запознати разработчици в кратък срок от време. Това е свързано с желанието за повишаване на личните способности на служителите, но е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обосновано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като задължителна част от от изискванията за нивото на работоспособност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sz="2400" u="sng" dirty="0" err="1" smtClean="0"/>
              <a:t>NegativeRisk</a:t>
            </a:r>
            <a:r>
              <a:rPr lang="bg-BG" sz="2400" u="sng" dirty="0" smtClean="0"/>
              <a:t>6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en-US" sz="1600" b="1" u="sng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NegativeRisk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Опасност от успешна атака върху системата след пускането й в реално време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Симптоми: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Постъпващи оплаквания от клиенти в следствие на отказ от услуга, опасения за откраднати лични или банкови 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данни</a:t>
            </a: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Непредвидени слабости по време на разработката на системата, наличието на код, който не е тестван изцяло, развиващите се способности на атакуващите, некачествено разработена част от системата, неефективна администрация на работещата система, проблем породен от външни системи и услуги, предоставени от трети страни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Вероятност: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5%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80%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Рейтинг: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4%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Сериозно обмисляне на различни възможности за атака по време на имплементацията на системата, задълбочен анализ на съществуващите успешни пробиви в сигурността, непрестанно изследване на новостите, свързани с тази сфера. При установяване на прпуски в познанията относно сигурността на екипа като цяло, да се използва външен екип от внимателно подбрани водещи специалисти в областта. Пълно валидиране на входа, идващ от потребителите. Внимателно и прецизно администриране на сървърите. След пускането на системата в реално време и интегрирането й при клиентите, да се продължи възприетата политика на бдителност чрез непрестанно обучение и следене на новите насоки в областта. Указване на помощ при управлението на системата и нейната администрация от страна на клиентите </a:t>
            </a:r>
          </a:p>
          <a:p>
            <a:pPr algn="just">
              <a:buFont typeface="Wingdings" pitchFamily="2" charset="2"/>
              <a:buChar char="Ø"/>
            </a:pPr>
            <a:r>
              <a:rPr lang="bg-BG" sz="1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реакция:</a:t>
            </a:r>
            <a:r>
              <a:rPr lang="bg-BG" sz="1600" dirty="0" smtClean="0">
                <a:latin typeface="Times New Roman" pitchFamily="18" charset="0"/>
                <a:cs typeface="Times New Roman" pitchFamily="18" charset="0"/>
              </a:rPr>
              <a:t>  Незабавно уведомяване на всички клиенти за успешния опит за атака, внимателно проучване на проблема и  предприемане на мерки за ограничаване на щетите и предпазване от бъдещи подобни сериозни проблеми относно сигурността</a:t>
            </a:r>
          </a:p>
          <a:p>
            <a:pPr algn="just"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FFFFFF"/>
      </a:dk1>
      <a:lt1>
        <a:sysClr val="window" lastClr="000000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FFFFFF"/>
      </a:dk1>
      <a:lt1>
        <a:sysClr val="window" lastClr="0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2622</Words>
  <Application>Microsoft Office PowerPoint</Application>
  <PresentationFormat>On-screen Show (4:3)</PresentationFormat>
  <Paragraphs>196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Управление на рискa   (Risk Management)</vt:lpstr>
      <vt:lpstr>Използвани техники за идентификация на рисковете</vt:lpstr>
      <vt:lpstr>Заплахи (Отрицателни рискове) </vt:lpstr>
      <vt:lpstr>NegativeRisk1</vt:lpstr>
      <vt:lpstr>NegativeRisk2</vt:lpstr>
      <vt:lpstr>NegativeRisk3</vt:lpstr>
      <vt:lpstr>NegativeRisk4</vt:lpstr>
      <vt:lpstr>NegativeRisk5</vt:lpstr>
      <vt:lpstr>NegativeRisk6</vt:lpstr>
      <vt:lpstr>Възможности (Положителни рискове) </vt:lpstr>
      <vt:lpstr>PositiveRisk1</vt:lpstr>
      <vt:lpstr>PositiveRisk2</vt:lpstr>
      <vt:lpstr>PositiveRisk3</vt:lpstr>
      <vt:lpstr>PositiveRisk4</vt:lpstr>
      <vt:lpstr>PositiveRisk5</vt:lpstr>
      <vt:lpstr>Таблица на ранговете</vt:lpstr>
      <vt:lpstr>Благодаря за вниманието! </vt:lpstr>
      <vt:lpstr>ВЪПРОСИ?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на рискa       (Risk Management)</dc:title>
  <dc:creator>plastika</dc:creator>
  <cp:lastModifiedBy>plastika</cp:lastModifiedBy>
  <cp:revision>160</cp:revision>
  <dcterms:created xsi:type="dcterms:W3CDTF">2011-11-28T16:45:51Z</dcterms:created>
  <dcterms:modified xsi:type="dcterms:W3CDTF">2011-11-30T00:57:40Z</dcterms:modified>
</cp:coreProperties>
</file>