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2" r:id="rId4"/>
    <p:sldId id="258" r:id="rId5"/>
    <p:sldId id="259" r:id="rId6"/>
    <p:sldId id="261" r:id="rId7"/>
    <p:sldId id="274" r:id="rId8"/>
    <p:sldId id="262" r:id="rId9"/>
    <p:sldId id="263" r:id="rId10"/>
    <p:sldId id="275" r:id="rId11"/>
    <p:sldId id="276" r:id="rId12"/>
    <p:sldId id="277" r:id="rId13"/>
    <p:sldId id="278" r:id="rId14"/>
    <p:sldId id="266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30.3.2020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3962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61137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4693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61137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45" y="152400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Друга права прави зоните четири</a:t>
                </a:r>
                <a:endParaRPr lang="bg-BG" dirty="0"/>
              </a:p>
              <a:p>
                <a:pPr lvl="1"/>
                <a:r>
                  <a:rPr lang="bg-BG" dirty="0" smtClean="0"/>
                  <a:t>Двете зони от едната страна на правата получават втори бит към маската си и тя става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, а </a:t>
                </a:r>
                <a:r>
                  <a:rPr lang="bg-BG" dirty="0" smtClean="0"/>
                  <a:t>другите две зони са с маски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2 Numerics (part I)\Exercises\Figures\Bitmask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958" y="2459356"/>
            <a:ext cx="4469130" cy="316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394415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en-US" dirty="0" smtClean="0"/>
                  <a:t>O</a:t>
                </a:r>
                <a:r>
                  <a:rPr lang="bg-BG" dirty="0" smtClean="0"/>
                  <a:t>ще една права сече равнината и зоните става седем</a:t>
                </a:r>
                <a:endParaRPr lang="bg-BG" dirty="0"/>
              </a:p>
              <a:p>
                <a:pPr lvl="1"/>
                <a:r>
                  <a:rPr lang="bg-BG" dirty="0" smtClean="0"/>
                  <a:t>Това добавя още един бит към маските на зоните – тези, от едната страна на новата права са с маски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, а </a:t>
                </a:r>
                <a:r>
                  <a:rPr lang="bg-BG" dirty="0" smtClean="0"/>
                  <a:t>останалите са с маски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 descr="D:\Pavel\Courses\Materials\Course.ALG 2019\Alg-02 Numerics (part I)\Exercises\Figures\Bitmask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85060"/>
            <a:ext cx="5549265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465416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</a:t>
                </a:r>
              </a:p>
              <a:p>
                <a:pPr lvl="1"/>
                <a:r>
                  <a:rPr lang="bg-BG" dirty="0" smtClean="0"/>
                  <a:t>Сега забравете от коя страна на права е 0 и от коя е 1</a:t>
                </a:r>
              </a:p>
              <a:p>
                <a:pPr lvl="1"/>
                <a:r>
                  <a:rPr lang="bg-BG" dirty="0" smtClean="0"/>
                  <a:t>Запазвайки геометричното разположение на правите, определете нови маски на всяка зона, така че централната зона да получи маска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D:\Pavel\Courses\Materials\Course.ALG 2019\Alg-02 Numerics (part I)\Exercises\Figures\Bitmask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060" y="2743200"/>
            <a:ext cx="4320540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775812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Задачи с рекурсия и итерация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7733676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Степенуване чрез умножаване</a:t>
                </a:r>
              </a:p>
              <a:p>
                <a:pPr lvl="1"/>
                <a:r>
                  <a:rPr lang="bg-BG" dirty="0" smtClean="0"/>
                  <a:t>Представете два алгоритъма </a:t>
                </a:r>
                <a:r>
                  <a:rPr lang="bg-BG" dirty="0"/>
                  <a:t>за изчисляване на </a:t>
                </a:r>
                <a:r>
                  <a:rPr lang="bg-BG" dirty="0" smtClean="0"/>
                  <a:t>степента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/>
                  <a:t>чрез умножение</a:t>
                </a:r>
              </a:p>
              <a:p>
                <a:pPr lvl="1"/>
                <a:r>
                  <a:rPr lang="bg-BG" dirty="0" smtClean="0"/>
                  <a:t>Единият да е итеративен</a:t>
                </a:r>
                <a:endParaRPr lang="bg-BG" dirty="0"/>
              </a:p>
              <a:p>
                <a:pPr lvl="1"/>
                <a:r>
                  <a:rPr lang="bg-BG" dirty="0" smtClean="0"/>
                  <a:t>Другият да е рекурсивен</a:t>
                </a:r>
                <a:endParaRPr lang="bg-BG" dirty="0"/>
              </a:p>
              <a:p>
                <a:pPr lvl="1"/>
                <a:r>
                  <a:rPr lang="bg-BG" dirty="0"/>
                  <a:t>Приемете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естествено число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err="1" smtClean="0"/>
                  <a:t>Факториел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𝑛</m:t>
                    </m:r>
                    <m:r>
                      <a:rPr lang="en-US" b="0" i="1">
                        <a:latin typeface="Cambria Math"/>
                      </a:rPr>
                      <m:t>!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Представете два алгоритъма </a:t>
                </a:r>
                <a:r>
                  <a:rPr lang="bg-BG" dirty="0"/>
                  <a:t>за изчисляване на </a:t>
                </a:r>
                <a:r>
                  <a:rPr lang="bg-BG" dirty="0" err="1"/>
                  <a:t>факториел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𝑛</m:t>
                    </m:r>
                    <m:r>
                      <a:rPr lang="en-US" b="0" i="1">
                        <a:latin typeface="Cambria Math"/>
                      </a:rPr>
                      <m:t>!=1.2.3…</m:t>
                    </m:r>
                    <m:r>
                      <a:rPr lang="en-US" b="0" i="1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Единият да е итеративен</a:t>
                </a:r>
              </a:p>
              <a:p>
                <a:pPr lvl="1"/>
                <a:r>
                  <a:rPr lang="bg-BG" dirty="0"/>
                  <a:t>Другият да е рекурсивен</a:t>
                </a:r>
              </a:p>
              <a:p>
                <a:pPr lvl="1"/>
                <a:r>
                  <a:rPr lang="bg-BG" dirty="0"/>
                  <a:t>Приемете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естествено число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Прости числа</a:t>
            </a:r>
          </a:p>
          <a:p>
            <a:pPr lvl="1"/>
            <a:r>
              <a:rPr lang="bg-BG" dirty="0" smtClean="0"/>
              <a:t>Разгадайте алгоритъма за намиране на прости числа, илюстриран със следната картинка</a:t>
            </a:r>
            <a:endParaRPr lang="bg-BG" dirty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pic>
        <p:nvPicPr>
          <p:cNvPr id="5123" name="Picture 3" descr="D:\Pavel\Courses\Materials\Course.ALG 2019\Alg-02 Numerics (part I)\Exercises\Figures\Prime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212" y="2743200"/>
            <a:ext cx="8763000" cy="312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Страни на правоъгълен триъгълник</a:t>
            </a:r>
            <a:endParaRPr lang="en-US" dirty="0" smtClean="0"/>
          </a:p>
          <a:p>
            <a:pPr lvl="1"/>
            <a:r>
              <a:rPr lang="bg-BG" dirty="0" smtClean="0"/>
              <a:t>Потребителят въвежда три числа</a:t>
            </a:r>
            <a:endParaRPr lang="bg-BG" dirty="0"/>
          </a:p>
          <a:p>
            <a:pPr lvl="1"/>
            <a:r>
              <a:rPr lang="bg-BG" dirty="0" smtClean="0"/>
              <a:t>Предложете </a:t>
            </a:r>
            <a:r>
              <a:rPr lang="bg-BG" dirty="0"/>
              <a:t>алгоритъм, който проверява дали </a:t>
            </a:r>
            <a:r>
              <a:rPr lang="bg-BG" dirty="0" smtClean="0"/>
              <a:t>те са възможни дължини на страните </a:t>
            </a:r>
            <a:r>
              <a:rPr lang="bg-BG" dirty="0"/>
              <a:t>на правоъгълен триъгълник</a:t>
            </a:r>
          </a:p>
          <a:p>
            <a:pPr lvl="1"/>
            <a:r>
              <a:rPr lang="bg-BG" dirty="0" smtClean="0"/>
              <a:t>Не </a:t>
            </a:r>
            <a:r>
              <a:rPr lang="bg-BG" dirty="0"/>
              <a:t>се знае кое </a:t>
            </a:r>
            <a:r>
              <a:rPr lang="bg-BG" dirty="0" smtClean="0"/>
              <a:t>число е </a:t>
            </a:r>
            <a:r>
              <a:rPr lang="bg-BG" dirty="0"/>
              <a:t>за </a:t>
            </a:r>
            <a:r>
              <a:rPr lang="bg-BG" dirty="0" smtClean="0"/>
              <a:t>дължината на хипотенузата </a:t>
            </a:r>
            <a:r>
              <a:rPr lang="bg-BG" dirty="0"/>
              <a:t>и кои – за катетите</a:t>
            </a:r>
          </a:p>
          <a:p>
            <a:pPr lvl="1"/>
            <a:r>
              <a:rPr lang="bg-BG" dirty="0"/>
              <a:t>Проверката </a:t>
            </a:r>
            <a:r>
              <a:rPr lang="bg-BG" dirty="0" smtClean="0"/>
              <a:t>за </a:t>
            </a:r>
            <a:r>
              <a:rPr lang="bg-BG" i="1" dirty="0" err="1" smtClean="0"/>
              <a:t>правоъгълност</a:t>
            </a:r>
            <a:r>
              <a:rPr lang="bg-BG" dirty="0" smtClean="0"/>
              <a:t> да се </a:t>
            </a:r>
            <a:r>
              <a:rPr lang="bg-BG" dirty="0"/>
              <a:t>извършва с някаква точност, избрана от вас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Бройни системи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133921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Намерете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в следните уравнения</a:t>
                </a:r>
              </a:p>
              <a:p>
                <a:pPr lvl="1"/>
                <a:r>
                  <a:rPr lang="en-US" dirty="0"/>
                  <a:t>MMXIX =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m:rPr>
                        <m:nor/>
                      </m:rPr>
                      <a:rPr lang="bg-BG" dirty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bg-BG" dirty="0"/>
                      <m:t>с латински цифри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bg-BG" i="1" dirty="0">
                        <a:latin typeface="Cambria Math"/>
                      </a:rPr>
                      <m:t>57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10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16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</m:d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110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3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e>
                        </m:d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0.5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0.5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Брой цифри</a:t>
                </a:r>
              </a:p>
              <a:p>
                <a:pPr lvl="1"/>
                <a:r>
                  <a:rPr lang="bg-BG" dirty="0" smtClean="0"/>
                  <a:t>Предложете </a:t>
                </a:r>
                <a:r>
                  <a:rPr lang="bg-BG" dirty="0"/>
                  <a:t>алгоритъм, </a:t>
                </a:r>
                <a:r>
                  <a:rPr lang="bg-BG" dirty="0" smtClean="0"/>
                  <a:t>който изчислява </a:t>
                </a:r>
                <a:r>
                  <a:rPr lang="bg-BG" dirty="0"/>
                  <a:t>броя цифри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bg-BG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/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bg-BG" dirty="0" smtClean="0"/>
                  <a:t>, записано в десетична бройна система</a:t>
                </a:r>
                <a:endParaRPr lang="bg-BG" dirty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има </a:t>
                </a:r>
                <a:r>
                  <a:rPr lang="bg-BG" dirty="0"/>
                  <a:t>ограничение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1000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Брой </a:t>
                </a:r>
                <a:r>
                  <a:rPr lang="bg-BG" dirty="0" smtClean="0"/>
                  <a:t>цифри </a:t>
                </a:r>
                <a:r>
                  <a:rPr lang="en-US" dirty="0" smtClean="0"/>
                  <a:t>II</a:t>
                </a:r>
                <a:endParaRPr lang="bg-BG" dirty="0"/>
              </a:p>
              <a:p>
                <a:pPr lvl="1"/>
                <a:r>
                  <a:rPr lang="bg-BG" dirty="0"/>
                  <a:t>Предложете алгоритъм, който изчислява броя цифри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bg-BG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/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bg-BG" dirty="0"/>
                  <a:t>, записано в </a:t>
                </a:r>
                <a:r>
                  <a:rPr lang="bg-BG" dirty="0" smtClean="0"/>
                  <a:t>от 1-на до 16-на бройна </a:t>
                </a:r>
                <a:r>
                  <a:rPr lang="bg-BG" dirty="0"/>
                  <a:t>система</a:t>
                </a:r>
              </a:p>
              <a:p>
                <a:pPr lvl="1"/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има ограничение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1000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Работа с битове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4665351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Общи единици</a:t>
                </a:r>
              </a:p>
              <a:p>
                <a:pPr lvl="1"/>
                <a:r>
                  <a:rPr lang="bg-BG" dirty="0" smtClean="0"/>
                  <a:t>Предложете </a:t>
                </a:r>
                <a:r>
                  <a:rPr lang="bg-BG" dirty="0"/>
                  <a:t>алгоритъм, който определя дали </a:t>
                </a:r>
                <a:r>
                  <a:rPr lang="bg-BG" dirty="0" smtClean="0"/>
                  <a:t>две 16-битови </a:t>
                </a:r>
                <a:r>
                  <a:rPr lang="bg-BG" dirty="0"/>
                  <a:t>маски имат </a:t>
                </a:r>
                <a:r>
                  <a:rPr lang="bg-BG" dirty="0" smtClean="0"/>
                  <a:t>поне един общ ненулев бит</a:t>
                </a:r>
              </a:p>
              <a:p>
                <a:r>
                  <a:rPr lang="bg-BG" dirty="0" smtClean="0"/>
                  <a:t>Пример</a:t>
                </a:r>
                <a:endParaRPr lang="bg-BG" dirty="0"/>
              </a:p>
              <a:p>
                <a:pPr lvl="1"/>
                <a:r>
                  <a:rPr lang="bg-BG" dirty="0"/>
                  <a:t>Маска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A</m:t>
                    </m:r>
                    <m:r>
                      <a:rPr lang="en-US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1001 0001 0111 0101</m:t>
                        </m:r>
                      </m:e>
                      <m:sub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Маска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B</m:t>
                        </m:r>
                        <m:r>
                          <a:rPr lang="en-US" i="1">
                            <a:latin typeface="Cambria Math"/>
                          </a:rPr>
                          <m:t>=01</m:t>
                        </m:r>
                        <m:r>
                          <a:rPr lang="bg-BG" i="1">
                            <a:latin typeface="Cambria Math"/>
                          </a:rPr>
                          <m:t>01 </m:t>
                        </m:r>
                        <m:r>
                          <a:rPr lang="en-US" i="1">
                            <a:latin typeface="Cambria Math"/>
                          </a:rPr>
                          <m:t>11</m:t>
                        </m:r>
                        <m:r>
                          <a:rPr lang="bg-BG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bg-BG" i="1">
                            <a:latin typeface="Cambria Math"/>
                          </a:rPr>
                          <m:t> 01</m:t>
                        </m:r>
                        <m:r>
                          <a:rPr lang="en-US" i="1">
                            <a:latin typeface="Cambria Math"/>
                          </a:rPr>
                          <m:t>00</m:t>
                        </m:r>
                        <m:r>
                          <a:rPr lang="bg-BG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10</m:t>
                        </m:r>
                        <m:r>
                          <a:rPr lang="bg-BG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Маска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</m:t>
                    </m:r>
                    <m:r>
                      <a:rPr lang="en-US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0100 0110 0000 1010</m:t>
                        </m:r>
                      </m:e>
                      <m:sub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en-US" dirty="0"/>
                  <a:t>A </a:t>
                </a:r>
                <a:r>
                  <a:rPr lang="bg-BG" dirty="0"/>
                  <a:t>и </a:t>
                </a:r>
                <a:r>
                  <a:rPr lang="en-US" dirty="0"/>
                  <a:t>B </a:t>
                </a:r>
                <a:r>
                  <a:rPr lang="bg-BG" dirty="0"/>
                  <a:t>имат общи битове</a:t>
                </a:r>
              </a:p>
              <a:p>
                <a:pPr lvl="1"/>
                <a:r>
                  <a:rPr lang="en-US" dirty="0"/>
                  <a:t>A </a:t>
                </a:r>
                <a:r>
                  <a:rPr lang="bg-BG" dirty="0"/>
                  <a:t>и </a:t>
                </a:r>
                <a:r>
                  <a:rPr lang="en-US" dirty="0"/>
                  <a:t>C </a:t>
                </a:r>
                <a:r>
                  <a:rPr lang="bg-BG" dirty="0"/>
                  <a:t>нямат общи битове</a:t>
                </a:r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3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Деветте зони</a:t>
                </a:r>
              </a:p>
              <a:p>
                <a:pPr lvl="1"/>
                <a:r>
                  <a:rPr lang="bg-BG" dirty="0" smtClean="0"/>
                  <a:t>Права разделя равнината на две зони</a:t>
                </a:r>
              </a:p>
              <a:p>
                <a:pPr lvl="1"/>
                <a:r>
                  <a:rPr lang="bg-BG" dirty="0" smtClean="0"/>
                  <a:t>Едната получава битов код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 smtClean="0"/>
                  <a:t>, а другата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1027" name="Picture 3" descr="D:\Pavel\Courses\Materials\Course.ALG 2019\Alg-02 Numerics (part I)\Exercises\Figures\Bitmask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7" y="2869995"/>
            <a:ext cx="4040505" cy="312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5937</TotalTime>
  <Words>564</Words>
  <Application>Microsoft Office PowerPoint</Application>
  <PresentationFormat>On-screen Show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Задачи за упражнение</vt:lpstr>
      <vt:lpstr>Задача №1</vt:lpstr>
      <vt:lpstr>Бройни системи</vt:lpstr>
      <vt:lpstr>Задача №2</vt:lpstr>
      <vt:lpstr>Задача №3</vt:lpstr>
      <vt:lpstr>Задача №4</vt:lpstr>
      <vt:lpstr>Работа с битове</vt:lpstr>
      <vt:lpstr>Задача №5</vt:lpstr>
      <vt:lpstr>Задача №6</vt:lpstr>
      <vt:lpstr>PowerPoint Presentation</vt:lpstr>
      <vt:lpstr>PowerPoint Presentation</vt:lpstr>
      <vt:lpstr>PowerPoint Presentation</vt:lpstr>
      <vt:lpstr>Задачи с рекурсия и итерация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261</cp:revision>
  <dcterms:created xsi:type="dcterms:W3CDTF">2019-06-21T13:37:43Z</dcterms:created>
  <dcterms:modified xsi:type="dcterms:W3CDTF">2020-03-30T06:40:23Z</dcterms:modified>
</cp:coreProperties>
</file>