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5143500" cx="9144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Karla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B32A276-1C6B-476F-A75D-8748B3E1BD2F}">
  <a:tblStyle styleId="{DB32A276-1C6B-476F-A75D-8748B3E1BD2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Karla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Karla-italic.fntdata"/><Relationship Id="rId23" Type="http://schemas.openxmlformats.org/officeDocument/2006/relationships/font" Target="fonts/Karla-bold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5" Type="http://schemas.openxmlformats.org/officeDocument/2006/relationships/font" Target="fonts/Karla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572f01516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5572f015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572f01516_0_3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5572f01516_0_3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572f01516_0_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572f0151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5572f01516_0_2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5572f0151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572f01516_0_20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572f01516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572f01516_0_21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5572f01516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5572f01516_0_27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5572f01516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572f01516_0_3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5572f01516_0_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5572f01516_0_32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5572f01516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5572f01516_1_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5572f01516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21892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6" name="Google Shape;56;p14"/>
          <p:cNvSpPr/>
          <p:nvPr/>
        </p:nvSpPr>
        <p:spPr>
          <a:xfrm>
            <a:off x="-967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648300" y="3175950"/>
            <a:ext cx="3530700" cy="11820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/>
          <p:nvPr/>
        </p:nvSpPr>
        <p:spPr>
          <a:xfrm>
            <a:off x="21892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0" name="Google Shape;60;p15"/>
          <p:cNvSpPr/>
          <p:nvPr/>
        </p:nvSpPr>
        <p:spPr>
          <a:xfrm>
            <a:off x="-967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1" name="Google Shape;61;p15"/>
          <p:cNvSpPr txBox="1"/>
          <p:nvPr>
            <p:ph type="ctrTitle"/>
          </p:nvPr>
        </p:nvSpPr>
        <p:spPr>
          <a:xfrm>
            <a:off x="648300" y="1354750"/>
            <a:ext cx="3522300" cy="2989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2" name="Google Shape;62;p15"/>
          <p:cNvSpPr txBox="1"/>
          <p:nvPr>
            <p:ph idx="1" type="subTitle"/>
          </p:nvPr>
        </p:nvSpPr>
        <p:spPr>
          <a:xfrm>
            <a:off x="6724950" y="3265700"/>
            <a:ext cx="1906200" cy="1031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 + image">
  <p:cSld name="TITLE_1_2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>
            <a:off x="21892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5" name="Google Shape;65;p16"/>
          <p:cNvSpPr/>
          <p:nvPr/>
        </p:nvSpPr>
        <p:spPr>
          <a:xfrm>
            <a:off x="-967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838309" y="1807900"/>
            <a:ext cx="31482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838250" y="2419350"/>
            <a:ext cx="3148200" cy="225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big image">
  <p:cSld name="TITLE_1_2_1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>
            <a:off x="209250" y="-9675"/>
            <a:ext cx="3076750" cy="5167075"/>
          </a:xfrm>
          <a:custGeom>
            <a:rect b="b" l="l" r="r" t="t"/>
            <a:pathLst>
              <a:path extrusionOk="0" h="206683" w="12307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71" name="Google Shape;71;p17"/>
          <p:cNvSpPr/>
          <p:nvPr/>
        </p:nvSpPr>
        <p:spPr>
          <a:xfrm>
            <a:off x="-19350" y="-9675"/>
            <a:ext cx="3076750" cy="5167075"/>
          </a:xfrm>
          <a:custGeom>
            <a:rect b="b" l="l" r="r" t="t"/>
            <a:pathLst>
              <a:path extrusionOk="0" h="206683" w="12307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609704" y="4116875"/>
            <a:ext cx="16098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76" name="Google Shape;76;p18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77" name="Google Shape;77;p18"/>
          <p:cNvSpPr txBox="1"/>
          <p:nvPr/>
        </p:nvSpPr>
        <p:spPr>
          <a:xfrm>
            <a:off x="799645" y="697675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12000">
                <a:solidFill>
                  <a:srgbClr val="CCCCCC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  <a:endParaRPr sz="12000">
              <a:solidFill>
                <a:srgbClr val="CCCCC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>
            <a:off x="838250" y="1657350"/>
            <a:ext cx="5324100" cy="225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▸"/>
              <a:defRPr sz="2400"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82" name="Google Shape;82;p19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3" name="Google Shape;83;p19"/>
          <p:cNvSpPr txBox="1"/>
          <p:nvPr>
            <p:ph type="title"/>
          </p:nvPr>
        </p:nvSpPr>
        <p:spPr>
          <a:xfrm>
            <a:off x="838350" y="893500"/>
            <a:ext cx="53241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838250" y="1504950"/>
            <a:ext cx="5324100" cy="225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0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88" name="Google Shape;88;p20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9" name="Google Shape;89;p20"/>
          <p:cNvSpPr txBox="1"/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" type="body"/>
          </p:nvPr>
        </p:nvSpPr>
        <p:spPr>
          <a:xfrm>
            <a:off x="841001" y="1578025"/>
            <a:ext cx="2671800" cy="2433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2" type="body"/>
          </p:nvPr>
        </p:nvSpPr>
        <p:spPr>
          <a:xfrm>
            <a:off x="3673842" y="1578025"/>
            <a:ext cx="2671800" cy="2433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5" name="Google Shape;95;p21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6" name="Google Shape;96;p21"/>
          <p:cNvSpPr txBox="1"/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idx="1" type="body"/>
          </p:nvPr>
        </p:nvSpPr>
        <p:spPr>
          <a:xfrm>
            <a:off x="841000" y="1600975"/>
            <a:ext cx="2094900" cy="2410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98" name="Google Shape;98;p21"/>
          <p:cNvSpPr txBox="1"/>
          <p:nvPr>
            <p:ph idx="2" type="body"/>
          </p:nvPr>
        </p:nvSpPr>
        <p:spPr>
          <a:xfrm>
            <a:off x="3043281" y="1600975"/>
            <a:ext cx="2094900" cy="2410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99" name="Google Shape;99;p21"/>
          <p:cNvSpPr txBox="1"/>
          <p:nvPr>
            <p:ph idx="3" type="body"/>
          </p:nvPr>
        </p:nvSpPr>
        <p:spPr>
          <a:xfrm>
            <a:off x="5245562" y="1600975"/>
            <a:ext cx="2094900" cy="2410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00" name="Google Shape;100;p21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03" name="Google Shape;103;p22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4" name="Google Shape;104;p22"/>
          <p:cNvSpPr txBox="1"/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08" name="Google Shape;108;p23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841000" y="4025300"/>
            <a:ext cx="7845900" cy="519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 rtl="0">
              <a:spcBef>
                <a:spcPts val="36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13" name="Google Shape;113;p24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4" name="Google Shape;114;p24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pty">
  <p:cSld name="BLANK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5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8BC34A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741100"/>
            <a:ext cx="51852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352550"/>
            <a:ext cx="5185200" cy="22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▸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●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○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■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●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○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■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gif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gif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hyperlink" Target="https://action.informatika.bg/problems/180" TargetMode="External"/><Relationship Id="rId10" Type="http://schemas.openxmlformats.org/officeDocument/2006/relationships/hyperlink" Target="https://action.informatika.bg/problems/177" TargetMode="External"/><Relationship Id="rId12" Type="http://schemas.openxmlformats.org/officeDocument/2006/relationships/hyperlink" Target="https://action.informatika.bg/problems/12" TargetMode="External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judge.openfmi.net/practice/open_contest?contest_id=12" TargetMode="External"/><Relationship Id="rId4" Type="http://schemas.openxmlformats.org/officeDocument/2006/relationships/hyperlink" Target="https://judge.openfmi.net/practice/open_contest?contest_id=12" TargetMode="External"/><Relationship Id="rId9" Type="http://schemas.openxmlformats.org/officeDocument/2006/relationships/hyperlink" Target="https://action.informatika.bg/problems/27" TargetMode="External"/><Relationship Id="rId5" Type="http://schemas.openxmlformats.org/officeDocument/2006/relationships/hyperlink" Target="https://judge.openfmi.net/practice/open_contest?contest_id=28" TargetMode="External"/><Relationship Id="rId6" Type="http://schemas.openxmlformats.org/officeDocument/2006/relationships/hyperlink" Target="https://action.informatika.bg/problems/104" TargetMode="External"/><Relationship Id="rId7" Type="http://schemas.openxmlformats.org/officeDocument/2006/relationships/hyperlink" Target="https://action.informatika.bg/problems/114" TargetMode="External"/><Relationship Id="rId8" Type="http://schemas.openxmlformats.org/officeDocument/2006/relationships/hyperlink" Target="https://action.informatika.bg/problems/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6"/>
          <p:cNvSpPr txBox="1"/>
          <p:nvPr>
            <p:ph type="ctrTitle"/>
          </p:nvPr>
        </p:nvSpPr>
        <p:spPr>
          <a:xfrm>
            <a:off x="648300" y="3175950"/>
            <a:ext cx="4229100" cy="118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5818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5818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INTRODUCTION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TO</a:t>
            </a:r>
            <a:r>
              <a:rPr lang="bg">
                <a:solidFill>
                  <a:srgbClr val="45818E"/>
                </a:solidFill>
              </a:rPr>
              <a:t> </a:t>
            </a:r>
            <a:r>
              <a:rPr lang="bg">
                <a:solidFill>
                  <a:srgbClr val="6AA84F"/>
                </a:solidFill>
              </a:rPr>
              <a:t>GRAPH </a:t>
            </a:r>
            <a:r>
              <a:rPr lang="bg"/>
              <a:t>THEORY</a:t>
            </a:r>
            <a:endParaRPr>
              <a:solidFill>
                <a:schemeClr val="dk2"/>
              </a:solidFill>
            </a:endParaRPr>
          </a:p>
        </p:txBody>
      </p:sp>
      <p:grpSp>
        <p:nvGrpSpPr>
          <p:cNvPr id="122" name="Google Shape;122;p26"/>
          <p:cNvGrpSpPr/>
          <p:nvPr/>
        </p:nvGrpSpPr>
        <p:grpSpPr>
          <a:xfrm>
            <a:off x="742712" y="1563753"/>
            <a:ext cx="1074786" cy="954949"/>
            <a:chOff x="5292575" y="3681900"/>
            <a:chExt cx="420150" cy="373275"/>
          </a:xfrm>
        </p:grpSpPr>
        <p:sp>
          <p:nvSpPr>
            <p:cNvPr id="123" name="Google Shape;123;p26"/>
            <p:cNvSpPr/>
            <p:nvPr/>
          </p:nvSpPr>
          <p:spPr>
            <a:xfrm>
              <a:off x="5292575" y="3706875"/>
              <a:ext cx="420150" cy="266700"/>
            </a:xfrm>
            <a:custGeom>
              <a:rect b="b" l="l" r="r" t="t"/>
              <a:pathLst>
                <a:path extrusionOk="0" fill="none" h="10668" w="16806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26"/>
            <p:cNvSpPr/>
            <p:nvPr/>
          </p:nvSpPr>
          <p:spPr>
            <a:xfrm>
              <a:off x="5490475" y="3681900"/>
              <a:ext cx="24375" cy="25000"/>
            </a:xfrm>
            <a:custGeom>
              <a:rect b="b" l="l" r="r" t="t"/>
              <a:pathLst>
                <a:path extrusionOk="0" fill="none" h="1000" w="975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26"/>
            <p:cNvSpPr/>
            <p:nvPr/>
          </p:nvSpPr>
          <p:spPr>
            <a:xfrm>
              <a:off x="5358350" y="3973550"/>
              <a:ext cx="60900" cy="81625"/>
            </a:xfrm>
            <a:custGeom>
              <a:rect b="b" l="l" r="r" t="t"/>
              <a:pathLst>
                <a:path extrusionOk="0" fill="none" h="3265" w="2436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26"/>
            <p:cNvSpPr/>
            <p:nvPr/>
          </p:nvSpPr>
          <p:spPr>
            <a:xfrm>
              <a:off x="5586050" y="3973550"/>
              <a:ext cx="60925" cy="81625"/>
            </a:xfrm>
            <a:custGeom>
              <a:rect b="b" l="l" r="r" t="t"/>
              <a:pathLst>
                <a:path extrusionOk="0" fill="none" h="3265" w="2437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26"/>
            <p:cNvSpPr/>
            <p:nvPr/>
          </p:nvSpPr>
          <p:spPr>
            <a:xfrm>
              <a:off x="5316925" y="3731225"/>
              <a:ext cx="371450" cy="218000"/>
            </a:xfrm>
            <a:custGeom>
              <a:rect b="b" l="l" r="r" t="t"/>
              <a:pathLst>
                <a:path extrusionOk="0" fill="none" h="8720" w="14858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26"/>
            <p:cNvSpPr/>
            <p:nvPr/>
          </p:nvSpPr>
          <p:spPr>
            <a:xfrm>
              <a:off x="5380250" y="3784800"/>
              <a:ext cx="230200" cy="115725"/>
            </a:xfrm>
            <a:custGeom>
              <a:rect b="b" l="l" r="r" t="t"/>
              <a:pathLst>
                <a:path extrusionOk="0" fill="none" h="4629" w="9208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cap="rnd" cmpd="sng" w="28575">
              <a:solidFill>
                <a:srgbClr val="6AA84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AA84F"/>
                </a:solidFill>
              </a:endParaRPr>
            </a:p>
          </p:txBody>
        </p:sp>
        <p:sp>
          <p:nvSpPr>
            <p:cNvPr id="129" name="Google Shape;129;p26"/>
            <p:cNvSpPr/>
            <p:nvPr/>
          </p:nvSpPr>
          <p:spPr>
            <a:xfrm>
              <a:off x="5547700" y="3779925"/>
              <a:ext cx="68825" cy="68825"/>
            </a:xfrm>
            <a:custGeom>
              <a:rect b="b" l="l" r="r" t="t"/>
              <a:pathLst>
                <a:path extrusionOk="0" fill="none" h="2753" w="2753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cap="rnd" cmpd="sng" w="28575">
              <a:solidFill>
                <a:srgbClr val="6AA84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5"/>
          <p:cNvSpPr/>
          <p:nvPr/>
        </p:nvSpPr>
        <p:spPr>
          <a:xfrm>
            <a:off x="2136650" y="973350"/>
            <a:ext cx="4499700" cy="2858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CE5CD"/>
              </a:solidFill>
              <a:highlight>
                <a:srgbClr val="6D9EEB"/>
              </a:highlight>
            </a:endParaRPr>
          </a:p>
        </p:txBody>
      </p:sp>
      <p:sp>
        <p:nvSpPr>
          <p:cNvPr id="267" name="Google Shape;267;p35"/>
          <p:cNvSpPr/>
          <p:nvPr/>
        </p:nvSpPr>
        <p:spPr>
          <a:xfrm>
            <a:off x="1945463" y="788878"/>
            <a:ext cx="4871019" cy="3792143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35"/>
          <p:cNvSpPr txBox="1"/>
          <p:nvPr>
            <p:ph type="title"/>
          </p:nvPr>
        </p:nvSpPr>
        <p:spPr>
          <a:xfrm>
            <a:off x="3675225" y="1721675"/>
            <a:ext cx="1411500" cy="134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4000">
                <a:solidFill>
                  <a:srgbClr val="6AA84F"/>
                </a:solidFill>
              </a:rPr>
              <a:t>THE</a:t>
            </a:r>
            <a:r>
              <a:rPr lang="bg" sz="4000"/>
              <a:t> </a:t>
            </a:r>
            <a:r>
              <a:rPr lang="bg" sz="4000">
                <a:solidFill>
                  <a:srgbClr val="666666"/>
                </a:solidFill>
              </a:rPr>
              <a:t>END</a:t>
            </a:r>
            <a:endParaRPr sz="4000">
              <a:solidFill>
                <a:srgbClr val="666666"/>
              </a:solidFill>
            </a:endParaRPr>
          </a:p>
        </p:txBody>
      </p:sp>
      <p:sp>
        <p:nvSpPr>
          <p:cNvPr id="269" name="Google Shape;269;p35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35" name="Google Shape;135;p27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 Представяния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36" name="Google Shape;136;p27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137" name="Google Shape;137;p27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999999"/>
                </a:solidFill>
                <a:highlight>
                  <a:srgbClr val="999999"/>
                </a:highlight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999999"/>
                </a:solidFill>
                <a:highlight>
                  <a:srgbClr val="999999"/>
                </a:highlight>
              </a:endParaRPr>
            </a:p>
          </p:txBody>
        </p:sp>
      </p:grpSp>
      <p:sp>
        <p:nvSpPr>
          <p:cNvPr id="139" name="Google Shape;139;p27"/>
          <p:cNvSpPr txBox="1"/>
          <p:nvPr/>
        </p:nvSpPr>
        <p:spPr>
          <a:xfrm>
            <a:off x="504400" y="1127475"/>
            <a:ext cx="6471300" cy="36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93700" lvl="0" marL="13716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Списък на ребрата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700" lvl="0" marL="13716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Матрица на съседство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700" lvl="0" marL="13716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Списък на съседство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45" name="Google Shape;145;p28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Списък на ребрата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46" name="Google Shape;146;p28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147" name="Google Shape;147;p28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graphicFrame>
        <p:nvGraphicFramePr>
          <p:cNvPr id="149" name="Google Shape;149;p28"/>
          <p:cNvGraphicFramePr/>
          <p:nvPr/>
        </p:nvGraphicFramePr>
        <p:xfrm>
          <a:off x="4824975" y="1413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{DB32A276-1C6B-476F-A75D-8748B3E1BD2F}</a:tableStyleId>
              </a:tblPr>
              <a:tblGrid>
                <a:gridCol w="722200"/>
                <a:gridCol w="722200"/>
              </a:tblGrid>
              <a:tr h="399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from:</a:t>
                      </a:r>
                      <a:endParaRPr>
                        <a:solidFill>
                          <a:srgbClr val="666666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to:</a:t>
                      </a:r>
                      <a:endParaRPr>
                        <a:solidFill>
                          <a:srgbClr val="666666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37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0" name="Google Shape;150;p28"/>
          <p:cNvSpPr/>
          <p:nvPr/>
        </p:nvSpPr>
        <p:spPr>
          <a:xfrm>
            <a:off x="4980250" y="1813650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8"/>
          <p:cNvSpPr/>
          <p:nvPr/>
        </p:nvSpPr>
        <p:spPr>
          <a:xfrm>
            <a:off x="5712300" y="1813650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8"/>
          <p:cNvSpPr/>
          <p:nvPr/>
        </p:nvSpPr>
        <p:spPr>
          <a:xfrm>
            <a:off x="4980250" y="2213525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8"/>
          <p:cNvSpPr/>
          <p:nvPr/>
        </p:nvSpPr>
        <p:spPr>
          <a:xfrm>
            <a:off x="4980250" y="2613400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8"/>
          <p:cNvSpPr/>
          <p:nvPr/>
        </p:nvSpPr>
        <p:spPr>
          <a:xfrm>
            <a:off x="4980250" y="3023425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8"/>
          <p:cNvSpPr/>
          <p:nvPr/>
        </p:nvSpPr>
        <p:spPr>
          <a:xfrm>
            <a:off x="4980250" y="3413150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8"/>
          <p:cNvSpPr/>
          <p:nvPr/>
        </p:nvSpPr>
        <p:spPr>
          <a:xfrm>
            <a:off x="4980250" y="3813025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8"/>
          <p:cNvSpPr/>
          <p:nvPr/>
        </p:nvSpPr>
        <p:spPr>
          <a:xfrm>
            <a:off x="5712300" y="2213525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8"/>
          <p:cNvSpPr/>
          <p:nvPr/>
        </p:nvSpPr>
        <p:spPr>
          <a:xfrm>
            <a:off x="5712300" y="2613400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8"/>
          <p:cNvSpPr/>
          <p:nvPr/>
        </p:nvSpPr>
        <p:spPr>
          <a:xfrm>
            <a:off x="5712300" y="3013275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8"/>
          <p:cNvSpPr/>
          <p:nvPr/>
        </p:nvSpPr>
        <p:spPr>
          <a:xfrm>
            <a:off x="5712300" y="3413150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8"/>
          <p:cNvSpPr/>
          <p:nvPr/>
        </p:nvSpPr>
        <p:spPr>
          <a:xfrm>
            <a:off x="5712300" y="3813025"/>
            <a:ext cx="393600" cy="3936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2" name="Google Shape;162;p28"/>
          <p:cNvCxnSpPr>
            <a:stCxn id="150" idx="6"/>
            <a:endCxn id="151" idx="2"/>
          </p:cNvCxnSpPr>
          <p:nvPr/>
        </p:nvCxnSpPr>
        <p:spPr>
          <a:xfrm>
            <a:off x="5373850" y="2010450"/>
            <a:ext cx="338400" cy="0"/>
          </a:xfrm>
          <a:prstGeom prst="straightConnector1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3" name="Google Shape;163;p28"/>
          <p:cNvCxnSpPr/>
          <p:nvPr/>
        </p:nvCxnSpPr>
        <p:spPr>
          <a:xfrm>
            <a:off x="5377975" y="2410325"/>
            <a:ext cx="338400" cy="0"/>
          </a:xfrm>
          <a:prstGeom prst="straightConnector1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4" name="Google Shape;164;p28"/>
          <p:cNvCxnSpPr/>
          <p:nvPr/>
        </p:nvCxnSpPr>
        <p:spPr>
          <a:xfrm>
            <a:off x="5377975" y="2815275"/>
            <a:ext cx="338400" cy="0"/>
          </a:xfrm>
          <a:prstGeom prst="straightConnector1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5" name="Google Shape;165;p28"/>
          <p:cNvCxnSpPr/>
          <p:nvPr/>
        </p:nvCxnSpPr>
        <p:spPr>
          <a:xfrm>
            <a:off x="5377975" y="3220225"/>
            <a:ext cx="338400" cy="0"/>
          </a:xfrm>
          <a:prstGeom prst="straightConnector1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6" name="Google Shape;166;p28"/>
          <p:cNvCxnSpPr/>
          <p:nvPr/>
        </p:nvCxnSpPr>
        <p:spPr>
          <a:xfrm>
            <a:off x="5373850" y="3609950"/>
            <a:ext cx="338400" cy="0"/>
          </a:xfrm>
          <a:prstGeom prst="straightConnector1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7" name="Google Shape;167;p28"/>
          <p:cNvCxnSpPr/>
          <p:nvPr/>
        </p:nvCxnSpPr>
        <p:spPr>
          <a:xfrm>
            <a:off x="5373850" y="4009825"/>
            <a:ext cx="338400" cy="0"/>
          </a:xfrm>
          <a:prstGeom prst="straightConnector1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68" name="Google Shape;16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475" y="1184600"/>
            <a:ext cx="4299751" cy="31547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475" y="1184600"/>
            <a:ext cx="4299751" cy="3154708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9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75" name="Google Shape;175;p29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Матрица на съседство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76" name="Google Shape;176;p29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177" name="Google Shape;177;p29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178" name="Google Shape;178;p29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pic>
        <p:nvPicPr>
          <p:cNvPr id="179" name="Google Shape;17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350" y="1335875"/>
            <a:ext cx="4299751" cy="315470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0" name="Google Shape;180;p29"/>
          <p:cNvGraphicFramePr/>
          <p:nvPr/>
        </p:nvGraphicFramePr>
        <p:xfrm>
          <a:off x="3848000" y="1736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{DB32A276-1C6B-476F-A75D-8748B3E1BD2F}</a:tableStyleId>
              </a:tblPr>
              <a:tblGrid>
                <a:gridCol w="541125"/>
                <a:gridCol w="541125"/>
                <a:gridCol w="541125"/>
                <a:gridCol w="541125"/>
                <a:gridCol w="541125"/>
                <a:gridCol w="541125"/>
              </a:tblGrid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000">
                          <a:solidFill>
                            <a:srgbClr val="666666"/>
                          </a:solidFill>
                        </a:rPr>
                        <a:t>Node</a:t>
                      </a:r>
                      <a:endParaRPr sz="1000"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0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1" name="Google Shape;181;p29"/>
          <p:cNvSpPr/>
          <p:nvPr/>
        </p:nvSpPr>
        <p:spPr>
          <a:xfrm>
            <a:off x="3935250" y="21284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9"/>
          <p:cNvSpPr/>
          <p:nvPr/>
        </p:nvSpPr>
        <p:spPr>
          <a:xfrm>
            <a:off x="3935250" y="25208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9"/>
          <p:cNvSpPr/>
          <p:nvPr/>
        </p:nvSpPr>
        <p:spPr>
          <a:xfrm>
            <a:off x="3935250" y="29252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9"/>
          <p:cNvSpPr/>
          <p:nvPr/>
        </p:nvSpPr>
        <p:spPr>
          <a:xfrm>
            <a:off x="3935250" y="33296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9"/>
          <p:cNvSpPr/>
          <p:nvPr/>
        </p:nvSpPr>
        <p:spPr>
          <a:xfrm>
            <a:off x="3935250" y="37340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9"/>
          <p:cNvSpPr/>
          <p:nvPr/>
        </p:nvSpPr>
        <p:spPr>
          <a:xfrm>
            <a:off x="4476800" y="17360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9"/>
          <p:cNvSpPr/>
          <p:nvPr/>
        </p:nvSpPr>
        <p:spPr>
          <a:xfrm>
            <a:off x="5012925" y="17360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8" name="Google Shape;188;p29"/>
          <p:cNvSpPr/>
          <p:nvPr/>
        </p:nvSpPr>
        <p:spPr>
          <a:xfrm>
            <a:off x="5549050" y="17360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9"/>
          <p:cNvSpPr/>
          <p:nvPr/>
        </p:nvSpPr>
        <p:spPr>
          <a:xfrm>
            <a:off x="6085175" y="17360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9"/>
          <p:cNvSpPr/>
          <p:nvPr/>
        </p:nvSpPr>
        <p:spPr>
          <a:xfrm>
            <a:off x="6621300" y="17360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0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96" name="Google Shape;196;p30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Списък</a:t>
            </a: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 на съседство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97" name="Google Shape;197;p30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198" name="Google Shape;198;p30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199" name="Google Shape;199;p30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graphicFrame>
        <p:nvGraphicFramePr>
          <p:cNvPr id="200" name="Google Shape;200;p30"/>
          <p:cNvGraphicFramePr/>
          <p:nvPr/>
        </p:nvGraphicFramePr>
        <p:xfrm>
          <a:off x="4723850" y="1566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{DB32A276-1C6B-476F-A75D-8748B3E1BD2F}</a:tableStyleId>
              </a:tblPr>
              <a:tblGrid>
                <a:gridCol w="541125"/>
                <a:gridCol w="541125"/>
                <a:gridCol w="541125"/>
                <a:gridCol w="541125"/>
              </a:tblGrid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000">
                          <a:solidFill>
                            <a:srgbClr val="666666"/>
                          </a:solidFill>
                        </a:rPr>
                        <a:t>Node</a:t>
                      </a:r>
                      <a:endParaRPr sz="1000"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000">
                          <a:solidFill>
                            <a:srgbClr val="666666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Neighbours</a:t>
                      </a:r>
                      <a:endParaRPr sz="1000">
                        <a:solidFill>
                          <a:srgbClr val="666666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3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4</a:t>
                      </a:r>
                      <a:endParaRPr b="1"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2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5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666666"/>
                          </a:solidFill>
                        </a:rPr>
                        <a:t>4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1" name="Google Shape;201;p30"/>
          <p:cNvSpPr/>
          <p:nvPr/>
        </p:nvSpPr>
        <p:spPr>
          <a:xfrm>
            <a:off x="4811075" y="195502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30"/>
          <p:cNvSpPr/>
          <p:nvPr/>
        </p:nvSpPr>
        <p:spPr>
          <a:xfrm>
            <a:off x="4811075" y="2351238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30"/>
          <p:cNvSpPr/>
          <p:nvPr/>
        </p:nvSpPr>
        <p:spPr>
          <a:xfrm>
            <a:off x="4811075" y="2747450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0"/>
          <p:cNvSpPr/>
          <p:nvPr/>
        </p:nvSpPr>
        <p:spPr>
          <a:xfrm>
            <a:off x="4811075" y="3151563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30"/>
          <p:cNvSpPr/>
          <p:nvPr/>
        </p:nvSpPr>
        <p:spPr>
          <a:xfrm>
            <a:off x="4811075" y="3555675"/>
            <a:ext cx="380400" cy="380400"/>
          </a:xfrm>
          <a:prstGeom prst="ellipse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06" name="Google Shape;206;p30"/>
          <p:cNvCxnSpPr>
            <a:stCxn id="201" idx="6"/>
          </p:cNvCxnSpPr>
          <p:nvPr/>
        </p:nvCxnSpPr>
        <p:spPr>
          <a:xfrm>
            <a:off x="5191475" y="2145225"/>
            <a:ext cx="73500" cy="0"/>
          </a:xfrm>
          <a:prstGeom prst="straightConnector1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7" name="Google Shape;207;p30"/>
          <p:cNvCxnSpPr>
            <a:stCxn id="202" idx="6"/>
          </p:cNvCxnSpPr>
          <p:nvPr/>
        </p:nvCxnSpPr>
        <p:spPr>
          <a:xfrm>
            <a:off x="5191475" y="2541438"/>
            <a:ext cx="73500" cy="0"/>
          </a:xfrm>
          <a:prstGeom prst="straightConnector1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8" name="Google Shape;208;p30"/>
          <p:cNvCxnSpPr>
            <a:stCxn id="203" idx="6"/>
          </p:cNvCxnSpPr>
          <p:nvPr/>
        </p:nvCxnSpPr>
        <p:spPr>
          <a:xfrm>
            <a:off x="5191475" y="2937650"/>
            <a:ext cx="73500" cy="0"/>
          </a:xfrm>
          <a:prstGeom prst="straightConnector1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9" name="Google Shape;209;p30"/>
          <p:cNvCxnSpPr>
            <a:stCxn id="204" idx="6"/>
          </p:cNvCxnSpPr>
          <p:nvPr/>
        </p:nvCxnSpPr>
        <p:spPr>
          <a:xfrm>
            <a:off x="5191475" y="3341763"/>
            <a:ext cx="73500" cy="0"/>
          </a:xfrm>
          <a:prstGeom prst="straightConnector1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0" name="Google Shape;210;p30"/>
          <p:cNvCxnSpPr>
            <a:stCxn id="205" idx="6"/>
          </p:cNvCxnSpPr>
          <p:nvPr/>
        </p:nvCxnSpPr>
        <p:spPr>
          <a:xfrm>
            <a:off x="5191475" y="3745875"/>
            <a:ext cx="73500" cy="0"/>
          </a:xfrm>
          <a:prstGeom prst="straightConnector1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11" name="Google Shape;21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100" y="1364250"/>
            <a:ext cx="4299751" cy="31547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1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17" name="Google Shape;217;p31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Обхождане в дълбочина (DFS)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18" name="Google Shape;218;p31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219" name="Google Shape;219;p31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220" name="Google Shape;220;p31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pic>
        <p:nvPicPr>
          <p:cNvPr id="221" name="Google Shape;22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400" y="928350"/>
            <a:ext cx="5839250" cy="3821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22" name="Google Shape;222;p31"/>
          <p:cNvGraphicFramePr/>
          <p:nvPr/>
        </p:nvGraphicFramePr>
        <p:xfrm>
          <a:off x="6378700" y="202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{DB32A276-1C6B-476F-A75D-8748B3E1BD2F}</a:tableStyleId>
              </a:tblPr>
              <a:tblGrid>
                <a:gridCol w="1224625"/>
                <a:gridCol w="1224625"/>
              </a:tblGrid>
              <a:tr h="8026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Adjacency Matrix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</a:t>
                      </a:r>
                      <a:r>
                        <a:rPr i="1" lang="bg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 </a:t>
                      </a:r>
                      <a:r>
                        <a:rPr baseline="30000" i="1" lang="bg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r>
                        <a:rPr i="1" lang="bg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)</a:t>
                      </a:r>
                      <a:endParaRPr i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46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Adjacency List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O(V + E)</a:t>
                      </a:r>
                      <a:endParaRPr i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223" name="Google Shape;223;p31"/>
          <p:cNvCxnSpPr/>
          <p:nvPr/>
        </p:nvCxnSpPr>
        <p:spPr>
          <a:xfrm>
            <a:off x="6325975" y="20335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7ABC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4" name="Google Shape;224;p31"/>
          <p:cNvCxnSpPr/>
          <p:nvPr/>
        </p:nvCxnSpPr>
        <p:spPr>
          <a:xfrm>
            <a:off x="6325975" y="17800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7ABC0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475" y="1622000"/>
            <a:ext cx="6288007" cy="328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32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31" name="Google Shape;231;p32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Обхождане в </a:t>
            </a: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ширина</a:t>
            </a: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 (BFS)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32" name="Google Shape;232;p32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233" name="Google Shape;233;p32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234" name="Google Shape;234;p32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graphicFrame>
        <p:nvGraphicFramePr>
          <p:cNvPr id="235" name="Google Shape;235;p32"/>
          <p:cNvGraphicFramePr/>
          <p:nvPr/>
        </p:nvGraphicFramePr>
        <p:xfrm>
          <a:off x="6378700" y="202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{DB32A276-1C6B-476F-A75D-8748B3E1BD2F}</a:tableStyleId>
              </a:tblPr>
              <a:tblGrid>
                <a:gridCol w="1224625"/>
                <a:gridCol w="1224625"/>
              </a:tblGrid>
              <a:tr h="8026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Adjacency Matrix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</a:t>
                      </a:r>
                      <a:r>
                        <a:rPr i="1" lang="bg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 </a:t>
                      </a:r>
                      <a:r>
                        <a:rPr baseline="30000" i="1" lang="bg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r>
                        <a:rPr i="1" lang="bg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)</a:t>
                      </a:r>
                      <a:endParaRPr i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46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Adjacency List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O(V + E)</a:t>
                      </a:r>
                      <a:endParaRPr i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236" name="Google Shape;236;p32"/>
          <p:cNvCxnSpPr/>
          <p:nvPr/>
        </p:nvCxnSpPr>
        <p:spPr>
          <a:xfrm>
            <a:off x="6325975" y="20335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7ABC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7" name="Google Shape;237;p32"/>
          <p:cNvCxnSpPr/>
          <p:nvPr/>
        </p:nvCxnSpPr>
        <p:spPr>
          <a:xfrm>
            <a:off x="6325975" y="17800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7ABC0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43" name="Google Shape;243;p33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SSC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44" name="Google Shape;244;p33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245" name="Google Shape;245;p33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246" name="Google Shape;246;p33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pic>
        <p:nvPicPr>
          <p:cNvPr id="247" name="Google Shape;247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175" y="812350"/>
            <a:ext cx="4402325" cy="38916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48" name="Google Shape;248;p33"/>
          <p:cNvGraphicFramePr/>
          <p:nvPr/>
        </p:nvGraphicFramePr>
        <p:xfrm>
          <a:off x="5873250" y="242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{DB32A276-1C6B-476F-A75D-8748B3E1BD2F}</a:tableStyleId>
              </a:tblPr>
              <a:tblGrid>
                <a:gridCol w="1224625"/>
                <a:gridCol w="1224625"/>
              </a:tblGrid>
              <a:tr h="5699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>
                          <a:solidFill>
                            <a:srgbClr val="43434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Complexity</a:t>
                      </a:r>
                      <a:endParaRPr>
                        <a:solidFill>
                          <a:srgbClr val="43434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</a:t>
                      </a:r>
                      <a:r>
                        <a:rPr i="1" lang="bg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 + E)</a:t>
                      </a:r>
                      <a:endParaRPr i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249" name="Google Shape;249;p33"/>
          <p:cNvCxnSpPr/>
          <p:nvPr/>
        </p:nvCxnSpPr>
        <p:spPr>
          <a:xfrm>
            <a:off x="5825000" y="81235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7ABC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0" name="Google Shape;250;p33"/>
          <p:cNvCxnSpPr/>
          <p:nvPr/>
        </p:nvCxnSpPr>
        <p:spPr>
          <a:xfrm>
            <a:off x="5825000" y="2424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7ABC0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1" name="Google Shape;251;p33"/>
          <p:cNvSpPr txBox="1"/>
          <p:nvPr/>
        </p:nvSpPr>
        <p:spPr>
          <a:xfrm>
            <a:off x="504400" y="1003725"/>
            <a:ext cx="3102600" cy="38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 sz="16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Алгоритъм:</a:t>
            </a:r>
            <a:endParaRPr sz="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1) </a:t>
            </a:r>
            <a:r>
              <a:rPr lang="bg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Обхождаме графа в дълбочина като на връщане пълним върховете в стек.</a:t>
            </a:r>
            <a:endParaRPr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2) </a:t>
            </a:r>
            <a:r>
              <a:rPr lang="bg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Обръщаме </a:t>
            </a:r>
            <a:r>
              <a:rPr lang="bg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ребрата.</a:t>
            </a:r>
            <a:endParaRPr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3) Пускаме DFS от всеки връх в стека който не е обходен. Всички, които можем да достигнем са в 1 силно свързана компонента.</a:t>
            </a:r>
            <a:endParaRPr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4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57" name="Google Shape;257;p34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 Задачи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58" name="Google Shape;258;p34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259" name="Google Shape;259;p34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999999"/>
                </a:solidFill>
                <a:highlight>
                  <a:srgbClr val="999999"/>
                </a:highlight>
              </a:endParaRPr>
            </a:p>
          </p:txBody>
        </p:sp>
        <p:sp>
          <p:nvSpPr>
            <p:cNvPr id="260" name="Google Shape;260;p34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999999"/>
                </a:solidFill>
                <a:highlight>
                  <a:srgbClr val="999999"/>
                </a:highlight>
              </a:endParaRPr>
            </a:p>
          </p:txBody>
        </p:sp>
      </p:grpSp>
      <p:sp>
        <p:nvSpPr>
          <p:cNvPr id="261" name="Google Shape;261;p34"/>
          <p:cNvSpPr txBox="1"/>
          <p:nvPr/>
        </p:nvSpPr>
        <p:spPr>
          <a:xfrm>
            <a:off x="504400" y="1127475"/>
            <a:ext cx="6471300" cy="36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Школа, Ябълки</a:t>
            </a:r>
            <a:r>
              <a:rPr lang="bg" sz="1800">
                <a:solidFill>
                  <a:srgbClr val="3C78D8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Лабиринт</a:t>
            </a:r>
            <a:endParaRPr sz="1800"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Рицари</a:t>
            </a:r>
            <a:endParaRPr sz="1800"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White horses</a:t>
            </a:r>
            <a:endParaRPr/>
          </a:p>
          <a:p>
            <a:pPr indent="-342900" lvl="0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Cheating</a:t>
            </a:r>
            <a:endParaRPr/>
          </a:p>
          <a:p>
            <a:pPr indent="-342900" lvl="0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8"/>
              </a:rPr>
              <a:t>Hidden words</a:t>
            </a:r>
            <a:endParaRPr/>
          </a:p>
          <a:p>
            <a:pPr indent="-342900" lvl="0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9"/>
              </a:rPr>
              <a:t>Roads</a:t>
            </a:r>
            <a:endParaRPr sz="1800"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10"/>
              </a:rPr>
              <a:t>Square</a:t>
            </a:r>
            <a:endParaRPr sz="1800"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11"/>
              </a:rPr>
              <a:t>Breakout</a:t>
            </a:r>
            <a:endParaRPr/>
          </a:p>
          <a:p>
            <a:pPr indent="-342900" lvl="0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12"/>
              </a:rPr>
              <a:t>Castle</a:t>
            </a:r>
            <a:endParaRPr sz="1800"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rvirag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