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64"/>
  </p:notesMasterIdLst>
  <p:sldIdLst>
    <p:sldId id="296" r:id="rId2"/>
    <p:sldId id="327" r:id="rId3"/>
    <p:sldId id="379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7" r:id="rId22"/>
    <p:sldId id="398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7" r:id="rId32"/>
    <p:sldId id="408" r:id="rId33"/>
    <p:sldId id="409" r:id="rId34"/>
    <p:sldId id="410" r:id="rId35"/>
    <p:sldId id="411" r:id="rId36"/>
    <p:sldId id="412" r:id="rId37"/>
    <p:sldId id="414" r:id="rId38"/>
    <p:sldId id="415" r:id="rId39"/>
    <p:sldId id="416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6" r:id="rId50"/>
    <p:sldId id="427" r:id="rId51"/>
    <p:sldId id="428" r:id="rId52"/>
    <p:sldId id="433" r:id="rId53"/>
    <p:sldId id="434" r:id="rId54"/>
    <p:sldId id="435" r:id="rId55"/>
    <p:sldId id="436" r:id="rId56"/>
    <p:sldId id="437" r:id="rId57"/>
    <p:sldId id="438" r:id="rId58"/>
    <p:sldId id="439" r:id="rId59"/>
    <p:sldId id="440" r:id="rId60"/>
    <p:sldId id="441" r:id="rId61"/>
    <p:sldId id="326" r:id="rId62"/>
    <p:sldId id="378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FF388C"/>
    <a:srgbClr val="4F81BD"/>
    <a:srgbClr val="72FEFE"/>
    <a:srgbClr val="FF0000"/>
    <a:srgbClr val="FFCCFF"/>
    <a:srgbClr val="FFFFFF"/>
    <a:srgbClr val="83EDD1"/>
    <a:srgbClr val="83EDE8"/>
    <a:srgbClr val="20E2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6.6.2020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6.6.2020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s/E0702%20Convergence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s/E0703%20No%20hint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s/E0704%20Hint%20-%20size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s/E0705%20Hint%20-%20color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s/E0706%20Hint%20-%20texture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s/E0707%20Hint%20-%20paralax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s/E0708%20Hint%20-%20overlap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file:///D:\Pavel\Courses\Materials\Course.OKG%202017\Lectures%202019\29.%20Stereo%20graphics\AniLogo\CrossedEye.wmv" TargetMode="External"/><Relationship Id="rId1" Type="http://schemas.microsoft.com/office/2007/relationships/media" Target="file:///D:\Pavel\Courses\Materials\Course.OKG%202017\Lectures%202019\29.%20Stereo%20graphics\AniLogo\CrossedEye.wmv" TargetMode="External"/><Relationship Id="rId5" Type="http://schemas.openxmlformats.org/officeDocument/2006/relationships/hyperlink" Target="http://youtu.be/-MyqB8YXu-U" TargetMode="External"/><Relationship Id="rId4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4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s/E0701%20Stereopsis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доц. д-р Павел Бойчев    </a:t>
            </a:r>
            <a:r>
              <a:rPr lang="bg-BG" noProof="0" dirty="0" err="1" smtClean="0"/>
              <a:t>КИТ-ФМИ-СУ</a:t>
            </a:r>
            <a:r>
              <a:rPr lang="bg-BG" noProof="0" dirty="0" smtClean="0"/>
              <a:t>    20</a:t>
            </a:r>
            <a:r>
              <a:rPr lang="en-US" noProof="0" dirty="0" smtClean="0"/>
              <a:t>20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dirty="0" smtClean="0"/>
              <a:t>Стерео (част 1)</a:t>
            </a:r>
            <a:endParaRPr lang="bg-BG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noProof="0" dirty="0" smtClean="0"/>
              <a:t>Тема №</a:t>
            </a:r>
            <a:r>
              <a:rPr lang="en-US" dirty="0"/>
              <a:t>7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4713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Конвергенция</a:t>
            </a:r>
            <a:r>
              <a:rPr lang="en-US" dirty="0" smtClean="0"/>
              <a:t> </a:t>
            </a:r>
            <a:r>
              <a:rPr lang="bg-BG" dirty="0"/>
              <a:t>на очите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Конвергенция</a:t>
            </a:r>
            <a:endParaRPr lang="en-US" dirty="0" smtClean="0"/>
          </a:p>
          <a:p>
            <a:pPr lvl="1"/>
            <a:r>
              <a:rPr lang="bg-BG" dirty="0"/>
              <a:t>Срещам, събирам в една точка</a:t>
            </a:r>
          </a:p>
          <a:p>
            <a:pPr lvl="1"/>
            <a:r>
              <a:rPr lang="bg-BG" dirty="0"/>
              <a:t>Завъртането на очите към дадена </a:t>
            </a:r>
            <a:r>
              <a:rPr lang="bg-BG" dirty="0" smtClean="0"/>
              <a:t>точка</a:t>
            </a:r>
            <a:endParaRPr lang="en-US" dirty="0" smtClean="0"/>
          </a:p>
          <a:p>
            <a:r>
              <a:rPr lang="bg-BG" dirty="0"/>
              <a:t>Конвергенция</a:t>
            </a:r>
            <a:r>
              <a:rPr lang="en-US" dirty="0"/>
              <a:t> </a:t>
            </a:r>
            <a:r>
              <a:rPr lang="bg-BG" dirty="0"/>
              <a:t>на </a:t>
            </a:r>
            <a:r>
              <a:rPr lang="bg-BG" dirty="0" smtClean="0"/>
              <a:t>очите</a:t>
            </a:r>
            <a:endParaRPr lang="en-US" dirty="0" smtClean="0"/>
          </a:p>
          <a:p>
            <a:pPr lvl="1"/>
            <a:r>
              <a:rPr lang="bg-BG" dirty="0" smtClean="0"/>
              <a:t>Схождане (кръстосване) на погледа, особено видимо при гледане на близки обекти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6945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rot="21000000">
            <a:off x="4830259" y="4788873"/>
            <a:ext cx="808541" cy="821140"/>
            <a:chOff x="6096000" y="5860277"/>
            <a:chExt cx="457200" cy="464323"/>
          </a:xfrm>
          <a:effectLst/>
        </p:grpSpPr>
        <p:sp>
          <p:nvSpPr>
            <p:cNvPr id="4" name="Oval 3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Moon 4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 rot="646851">
            <a:off x="3505200" y="4788873"/>
            <a:ext cx="808541" cy="816725"/>
            <a:chOff x="6096000" y="5862773"/>
            <a:chExt cx="457200" cy="461827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oon 7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934659" y="4822074"/>
            <a:ext cx="808541" cy="821140"/>
            <a:chOff x="6096000" y="5860277"/>
            <a:chExt cx="457200" cy="464323"/>
          </a:xfrm>
          <a:effectLst/>
        </p:grpSpPr>
        <p:sp>
          <p:nvSpPr>
            <p:cNvPr id="10" name="Oval 9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Moon 10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9600" y="4822074"/>
            <a:ext cx="808541" cy="816725"/>
            <a:chOff x="6096000" y="5862773"/>
            <a:chExt cx="457200" cy="461827"/>
          </a:xfrm>
          <a:effectLst/>
        </p:grpSpPr>
        <p:sp>
          <p:nvSpPr>
            <p:cNvPr id="13" name="Oval 12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Moon 13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 rot="19620000">
            <a:off x="7696200" y="4770015"/>
            <a:ext cx="808541" cy="821140"/>
            <a:chOff x="6096000" y="5860277"/>
            <a:chExt cx="457200" cy="464323"/>
          </a:xfrm>
          <a:effectLst/>
        </p:grpSpPr>
        <p:sp>
          <p:nvSpPr>
            <p:cNvPr id="16" name="Oval 15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Moon 16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 rot="1860000">
            <a:off x="6371141" y="4770015"/>
            <a:ext cx="808541" cy="816725"/>
            <a:chOff x="6096000" y="5862773"/>
            <a:chExt cx="457200" cy="461827"/>
          </a:xfrm>
          <a:effectLst/>
        </p:grpSpPr>
        <p:sp>
          <p:nvSpPr>
            <p:cNvPr id="19" name="Oval 18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Moon 19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Straight Arrow Connector 20"/>
          <p:cNvCxnSpPr>
            <a:stCxn id="14" idx="1"/>
          </p:cNvCxnSpPr>
          <p:nvPr/>
        </p:nvCxnSpPr>
        <p:spPr>
          <a:xfrm flipV="1">
            <a:off x="1011008" y="685800"/>
            <a:ext cx="2862" cy="4136275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333205" y="719000"/>
            <a:ext cx="2862" cy="4136275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8600" y="5638799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Гледане към безкрайността</a:t>
            </a:r>
          </a:p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(паралелни посоки)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980329" y="1788459"/>
            <a:ext cx="524436" cy="299869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4365810" y="1394012"/>
            <a:ext cx="365760" cy="365760"/>
          </a:xfrm>
          <a:prstGeom prst="ellipse">
            <a:avLst/>
          </a:prstGeom>
          <a:solidFill>
            <a:srgbClr val="FF388C"/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4639235" y="1815354"/>
            <a:ext cx="524436" cy="2998693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62324" y="5635978"/>
            <a:ext cx="1619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Гледане към</a:t>
            </a:r>
            <a:b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</a:br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далечна точка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7246915" y="3962400"/>
            <a:ext cx="365760" cy="365760"/>
          </a:xfrm>
          <a:prstGeom prst="ellipse">
            <a:avLst/>
          </a:prstGeom>
          <a:solidFill>
            <a:srgbClr val="FF388C"/>
          </a:solidFill>
          <a:ln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6984460" y="4318000"/>
            <a:ext cx="298990" cy="506919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7556500" y="4343400"/>
            <a:ext cx="322904" cy="500974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684237" y="5635977"/>
            <a:ext cx="1491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Гледане към</a:t>
            </a:r>
            <a:b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</a:br>
            <a:r>
              <a:rPr lang="bg-BG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близка точка</a:t>
            </a:r>
            <a:endParaRPr lang="bg-BG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327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Разстоянието се усеща дори при наблюдение на конвергенцията на очите на друг човек</a:t>
            </a:r>
            <a:endParaRPr lang="bg-BG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8705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Монокулярно</a:t>
            </a:r>
            <a:r>
              <a:rPr lang="bg-BG" dirty="0"/>
              <a:t> </a:t>
            </a:r>
            <a:r>
              <a:rPr lang="bg-BG" dirty="0" smtClean="0"/>
              <a:t>възприемане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Монокулярно</a:t>
            </a:r>
            <a:r>
              <a:rPr lang="bg-BG" dirty="0" smtClean="0"/>
              <a:t> възприемане на 3D</a:t>
            </a:r>
          </a:p>
          <a:p>
            <a:pPr lvl="1"/>
            <a:r>
              <a:rPr lang="bg-BG" dirty="0" smtClean="0"/>
              <a:t>С едно око също се възприема тримерност</a:t>
            </a:r>
          </a:p>
          <a:p>
            <a:pPr lvl="1"/>
            <a:r>
              <a:rPr lang="bg-BG" dirty="0" smtClean="0"/>
              <a:t>Подпомага се от характеристики на образа, като размер, цвят, контраст, </a:t>
            </a:r>
            <a:r>
              <a:rPr lang="bg-BG" dirty="0" err="1" smtClean="0"/>
              <a:t>паралакс</a:t>
            </a:r>
            <a:r>
              <a:rPr lang="bg-BG" dirty="0" smtClean="0"/>
              <a:t>, шарка</a:t>
            </a:r>
          </a:p>
          <a:p>
            <a:pPr lvl="1"/>
            <a:r>
              <a:rPr lang="bg-BG" dirty="0" smtClean="0"/>
              <a:t>Също подпомага поведението на обекта и познанията ни за него, пример:</a:t>
            </a:r>
          </a:p>
          <a:p>
            <a:pPr lvl="1"/>
            <a:endParaRPr lang="bg-BG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66" y="4906060"/>
            <a:ext cx="4332244" cy="12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096000" y="5135065"/>
            <a:ext cx="2133600" cy="633723"/>
            <a:chOff x="5178905" y="4259241"/>
            <a:chExt cx="2133600" cy="633723"/>
          </a:xfrm>
        </p:grpSpPr>
        <p:sp>
          <p:nvSpPr>
            <p:cNvPr id="12" name="Text Placeholder 2"/>
            <p:cNvSpPr txBox="1">
              <a:spLocks/>
            </p:cNvSpPr>
            <p:nvPr/>
          </p:nvSpPr>
          <p:spPr>
            <a:xfrm>
              <a:off x="5763483" y="4259241"/>
              <a:ext cx="1549022" cy="633723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Автобусът е най-далече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5178905" y="4892964"/>
              <a:ext cx="21336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019860" y="4978171"/>
            <a:ext cx="3074893" cy="605118"/>
            <a:chOff x="5279544" y="3964381"/>
            <a:chExt cx="3074893" cy="605118"/>
          </a:xfrm>
        </p:grpSpPr>
        <p:sp>
          <p:nvSpPr>
            <p:cNvPr id="15" name="Text Placeholder 2"/>
            <p:cNvSpPr txBox="1">
              <a:spLocks/>
            </p:cNvSpPr>
            <p:nvPr/>
          </p:nvSpPr>
          <p:spPr>
            <a:xfrm>
              <a:off x="5279544" y="3964381"/>
              <a:ext cx="1378789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Колелото е най-близо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5279545" y="3964381"/>
              <a:ext cx="307489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28454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Подсказки</a:t>
            </a:r>
          </a:p>
          <a:p>
            <a:pPr lvl="1"/>
            <a:r>
              <a:rPr lang="bg-BG" dirty="0" smtClean="0"/>
              <a:t>Конкретни свойства, които помагат да се възприема тримерно без стереозрение</a:t>
            </a:r>
          </a:p>
          <a:p>
            <a:r>
              <a:rPr lang="bg-BG" dirty="0" smtClean="0"/>
              <a:t>Примери с подсказки</a:t>
            </a:r>
          </a:p>
          <a:p>
            <a:pPr lvl="1"/>
            <a:r>
              <a:rPr lang="bg-BG" dirty="0" smtClean="0"/>
              <a:t>Две противоположни статични сфери</a:t>
            </a:r>
          </a:p>
          <a:p>
            <a:pPr lvl="1"/>
            <a:r>
              <a:rPr lang="bg-BG" dirty="0" smtClean="0"/>
              <a:t>Ортографска проекцията </a:t>
            </a:r>
            <a:r>
              <a:rPr lang="bg-BG" dirty="0"/>
              <a:t>е </a:t>
            </a:r>
            <a:r>
              <a:rPr lang="bg-BG" dirty="0" smtClean="0"/>
              <a:t>с </a:t>
            </a:r>
            <a:r>
              <a:rPr lang="bg-BG" dirty="0"/>
              <a:t>камера тип </a:t>
            </a:r>
            <a:r>
              <a:rPr lang="en-US" dirty="0" err="1">
                <a:solidFill>
                  <a:srgbClr val="FF388C"/>
                </a:solidFill>
              </a:rPr>
              <a:t>OrthographicCamera</a:t>
            </a:r>
            <a:r>
              <a:rPr lang="en-US" dirty="0"/>
              <a:t>, </a:t>
            </a:r>
            <a:r>
              <a:rPr lang="bg-BG" dirty="0"/>
              <a:t>за да не влияе отдалечеността на обектите</a:t>
            </a:r>
          </a:p>
          <a:p>
            <a:pPr lvl="1"/>
            <a:r>
              <a:rPr lang="bg-BG" dirty="0" smtClean="0"/>
              <a:t>Цялата сцена се върти</a:t>
            </a:r>
          </a:p>
          <a:p>
            <a:pPr lvl="1"/>
            <a:r>
              <a:rPr lang="bg-BG" dirty="0" smtClean="0"/>
              <a:t>Целта е да се определи коя сфера кога е по-близо до нас</a:t>
            </a:r>
          </a:p>
        </p:txBody>
      </p:sp>
    </p:spTree>
    <p:extLst>
      <p:ext uri="{BB962C8B-B14F-4D97-AF65-F5344CB8AC3E}">
        <p14:creationId xmlns:p14="http://schemas.microsoft.com/office/powerpoint/2010/main" val="3117750536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Без подсказки няма шанс еднозначно да разграничим близки от далечни обекти</a:t>
            </a:r>
            <a:endParaRPr lang="bg-BG" dirty="0"/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89968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Подсказка спрямо размера – по-малките обекти са по-далечни</a:t>
            </a:r>
            <a:endParaRPr lang="bg-BG" dirty="0"/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1919927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Въздуха (или мъглата) избледнява по-далечните обекти, също и отдалечеността </a:t>
            </a:r>
            <a:r>
              <a:rPr lang="bg-BG" dirty="0"/>
              <a:t>намалява </a:t>
            </a:r>
            <a:r>
              <a:rPr lang="bg-BG" dirty="0" smtClean="0"/>
              <a:t>осветеността</a:t>
            </a:r>
            <a:endParaRPr lang="en-US" dirty="0"/>
          </a:p>
          <a:p>
            <a:pPr lvl="1"/>
            <a:endParaRPr lang="bg-BG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8288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4645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Повтарящите се шарки подсказват каква е формата и позицията на обекта</a:t>
            </a: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67591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/>
          <a:lstStyle/>
          <a:p>
            <a:pPr lvl="1"/>
            <a:r>
              <a:rPr lang="bg-BG" dirty="0" err="1" smtClean="0"/>
              <a:t>Паралакс</a:t>
            </a:r>
            <a:r>
              <a:rPr lang="bg-BG" dirty="0" smtClean="0"/>
              <a:t> – промяна </a:t>
            </a:r>
            <a:r>
              <a:rPr lang="bg-BG" dirty="0"/>
              <a:t>в изображението</a:t>
            </a:r>
            <a:r>
              <a:rPr lang="en-US" dirty="0"/>
              <a:t>,</a:t>
            </a:r>
            <a:r>
              <a:rPr lang="bg-BG" dirty="0"/>
              <a:t> породено от промяната на гледната точка</a:t>
            </a:r>
          </a:p>
          <a:p>
            <a:pPr lvl="1"/>
            <a:r>
              <a:rPr lang="bg-BG" dirty="0" smtClean="0"/>
              <a:t>Кой обект в примера е по-нависоко?</a:t>
            </a:r>
            <a:endParaRPr lang="bg-BG" dirty="0"/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107907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В това занятие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noProof="0" dirty="0" smtClean="0"/>
              <a:t>Стереоскопично зрение</a:t>
            </a:r>
          </a:p>
          <a:p>
            <a:r>
              <a:rPr lang="bg-BG" dirty="0" smtClean="0"/>
              <a:t>Създаване на </a:t>
            </a:r>
            <a:r>
              <a:rPr lang="bg-BG" dirty="0" err="1" smtClean="0"/>
              <a:t>стереоскопичност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6412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Подсказка – познати обекти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Подсказка – вертикално положение – ако </a:t>
            </a:r>
            <a:r>
              <a:rPr lang="bg-BG" dirty="0"/>
              <a:t>обекти са </a:t>
            </a:r>
            <a:r>
              <a:rPr lang="bg-BG" dirty="0" smtClean="0"/>
              <a:t>на </a:t>
            </a:r>
            <a:r>
              <a:rPr lang="bg-BG" dirty="0"/>
              <a:t>хоризонтална равнина, то тези с по-горна основа са по-далече</a:t>
            </a:r>
            <a:endParaRPr lang="en-US" dirty="0"/>
          </a:p>
          <a:p>
            <a:endParaRPr lang="bg-BG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666" y="990600"/>
            <a:ext cx="4332244" cy="12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219575"/>
            <a:ext cx="4384441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81000" y="4399947"/>
            <a:ext cx="3276600" cy="605118"/>
            <a:chOff x="5279544" y="3964381"/>
            <a:chExt cx="3276600" cy="605118"/>
          </a:xfrm>
        </p:grpSpPr>
        <p:sp>
          <p:nvSpPr>
            <p:cNvPr id="24" name="Text Placeholder 2"/>
            <p:cNvSpPr txBox="1">
              <a:spLocks/>
            </p:cNvSpPr>
            <p:nvPr/>
          </p:nvSpPr>
          <p:spPr>
            <a:xfrm>
              <a:off x="5279544" y="3964381"/>
              <a:ext cx="1378789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Този е последен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5279545" y="3964381"/>
              <a:ext cx="327659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5665439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Въпрос !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Прескочихме </a:t>
            </a:r>
            <a:r>
              <a:rPr lang="bg-BG" dirty="0"/>
              <a:t>една подсказка</a:t>
            </a:r>
          </a:p>
          <a:p>
            <a:pPr lvl="1"/>
            <a:r>
              <a:rPr lang="bg-BG" dirty="0" smtClean="0"/>
              <a:t>Тя е най-силната </a:t>
            </a:r>
            <a:r>
              <a:rPr lang="bg-BG" dirty="0" err="1" smtClean="0"/>
              <a:t>монокулярна</a:t>
            </a:r>
            <a:r>
              <a:rPr lang="bg-BG" dirty="0" smtClean="0"/>
              <a:t> подсказка</a:t>
            </a:r>
            <a:endParaRPr lang="bg-BG" dirty="0"/>
          </a:p>
          <a:p>
            <a:pPr lvl="1"/>
            <a:r>
              <a:rPr lang="bg-BG" dirty="0"/>
              <a:t>Понякога сама по себе си е </a:t>
            </a:r>
            <a:r>
              <a:rPr lang="bg-BG" dirty="0" smtClean="0"/>
              <a:t>достатъчна</a:t>
            </a:r>
          </a:p>
          <a:p>
            <a:pPr lvl="1"/>
            <a:r>
              <a:rPr lang="bg-BG" dirty="0" smtClean="0"/>
              <a:t>Дори тя да е в противоречие с всички останали, тя е определящата </a:t>
            </a:r>
            <a:endParaRPr lang="bg-BG" dirty="0"/>
          </a:p>
          <a:p>
            <a:r>
              <a:rPr lang="bg-BG" dirty="0" smtClean="0"/>
              <a:t>Коя </a:t>
            </a:r>
            <a:r>
              <a:rPr lang="bg-BG" dirty="0"/>
              <a:t>е тя?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5931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Подсказка – припокриване</a:t>
            </a:r>
          </a:p>
          <a:p>
            <a:pPr lvl="1"/>
            <a:r>
              <a:rPr lang="bg-BG" dirty="0"/>
              <a:t>По-близките </a:t>
            </a:r>
            <a:r>
              <a:rPr lang="bg-BG" dirty="0" smtClean="0"/>
              <a:t>обекти скриват </a:t>
            </a:r>
            <a:r>
              <a:rPr lang="bg-BG" dirty="0"/>
              <a:t>по-далечните</a:t>
            </a:r>
          </a:p>
          <a:p>
            <a:pPr lvl="1"/>
            <a:r>
              <a:rPr lang="bg-BG" dirty="0" smtClean="0"/>
              <a:t>Останалите подсказки се игнорират</a:t>
            </a:r>
            <a:endParaRPr lang="bg-BG" dirty="0"/>
          </a:p>
        </p:txBody>
      </p:sp>
      <p:pic>
        <p:nvPicPr>
          <p:cNvPr id="4102" name="Picture 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057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50643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Вънокулярно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Вънокулярно</a:t>
            </a:r>
            <a:r>
              <a:rPr lang="bg-BG" dirty="0"/>
              <a:t> възприемане на 3</a:t>
            </a:r>
            <a:r>
              <a:rPr lang="en-US" dirty="0"/>
              <a:t>D</a:t>
            </a:r>
          </a:p>
          <a:p>
            <a:pPr lvl="1"/>
            <a:r>
              <a:rPr lang="bg-BG" dirty="0"/>
              <a:t>Чрез усета за мускулно напрежение при силно кръстосване на очи</a:t>
            </a:r>
          </a:p>
          <a:p>
            <a:pPr lvl="1"/>
            <a:r>
              <a:rPr lang="bg-BG" dirty="0"/>
              <a:t>Фокусиране чрез очната леща (мозъкът усеща това)</a:t>
            </a:r>
          </a:p>
          <a:p>
            <a:pPr lvl="1"/>
            <a:r>
              <a:rPr lang="bg-BG" dirty="0"/>
              <a:t>Сила, посока и забавяне на звука</a:t>
            </a:r>
          </a:p>
          <a:p>
            <a:pPr lvl="1"/>
            <a:r>
              <a:rPr lang="bg-BG" dirty="0"/>
              <a:t>Топлина</a:t>
            </a:r>
          </a:p>
          <a:p>
            <a:pPr lvl="1"/>
            <a:r>
              <a:rPr lang="bg-BG" dirty="0"/>
              <a:t>Взаимодействие с други </a:t>
            </a:r>
            <a:r>
              <a:rPr lang="bg-BG" dirty="0" smtClean="0"/>
              <a:t>хора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78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Създаване на </a:t>
            </a:r>
            <a:r>
              <a:rPr lang="bg-BG" dirty="0" err="1"/>
              <a:t>стереоскопичност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763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4400" dirty="0"/>
              <a:t>Създаване на </a:t>
            </a:r>
            <a:r>
              <a:rPr lang="bg-BG" sz="4400" dirty="0" err="1" smtClean="0"/>
              <a:t>стереоскопичност</a:t>
            </a:r>
            <a:endParaRPr lang="bg-BG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/>
              <a:t>Подпомагане на мозъка да възприеме нещо в 3</a:t>
            </a:r>
            <a:r>
              <a:rPr lang="en-US" dirty="0"/>
              <a:t>D</a:t>
            </a:r>
            <a:r>
              <a:rPr lang="bg-BG" dirty="0"/>
              <a:t> чрез подсказки за 3</a:t>
            </a:r>
            <a:r>
              <a:rPr lang="en-US" dirty="0"/>
              <a:t>D</a:t>
            </a:r>
          </a:p>
          <a:p>
            <a:r>
              <a:rPr lang="bg-BG" dirty="0"/>
              <a:t>Качество на </a:t>
            </a:r>
            <a:r>
              <a:rPr lang="en-US" dirty="0"/>
              <a:t>3D</a:t>
            </a:r>
            <a:r>
              <a:rPr lang="bg-BG" dirty="0"/>
              <a:t> възприемане</a:t>
            </a:r>
          </a:p>
          <a:p>
            <a:pPr lvl="1"/>
            <a:r>
              <a:rPr lang="bg-BG" dirty="0"/>
              <a:t>Максимално, когато всички подсказки са съгласувани помежду си</a:t>
            </a:r>
          </a:p>
          <a:p>
            <a:pPr lvl="1"/>
            <a:r>
              <a:rPr lang="bg-BG" dirty="0"/>
              <a:t>Приемливо, ако само някои са налични</a:t>
            </a:r>
          </a:p>
          <a:p>
            <a:pPr lvl="1"/>
            <a:r>
              <a:rPr lang="bg-BG" dirty="0"/>
              <a:t>Парадоксално, ако си </a:t>
            </a:r>
            <a:r>
              <a:rPr lang="bg-BG" dirty="0" smtClean="0"/>
              <a:t>противоречат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04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Създаване на 2</a:t>
            </a:r>
            <a:r>
              <a:rPr lang="en-US" dirty="0"/>
              <a:t>D </a:t>
            </a:r>
            <a:r>
              <a:rPr lang="bg-BG" dirty="0"/>
              <a:t>илюзия за</a:t>
            </a:r>
            <a:r>
              <a:rPr lang="en-US" dirty="0"/>
              <a:t> 3D</a:t>
            </a:r>
          </a:p>
          <a:p>
            <a:pPr lvl="1"/>
            <a:r>
              <a:rPr lang="bg-BG" dirty="0"/>
              <a:t>Чрез премахване на скрити линии</a:t>
            </a:r>
          </a:p>
          <a:p>
            <a:pPr lvl="1"/>
            <a:r>
              <a:rPr lang="bg-BG" dirty="0"/>
              <a:t>Чрез перспективата</a:t>
            </a:r>
          </a:p>
          <a:p>
            <a:pPr lvl="1"/>
            <a:r>
              <a:rPr lang="bg-BG" dirty="0"/>
              <a:t>Чрез цветовете и осветеността</a:t>
            </a:r>
          </a:p>
          <a:p>
            <a:pPr lvl="1"/>
            <a:r>
              <a:rPr lang="bg-BG" dirty="0"/>
              <a:t>Чрез сенките и отражения</a:t>
            </a:r>
          </a:p>
          <a:p>
            <a:r>
              <a:rPr lang="bg-BG" dirty="0"/>
              <a:t>Накратко</a:t>
            </a:r>
          </a:p>
          <a:p>
            <a:pPr lvl="1"/>
            <a:r>
              <a:rPr lang="bg-BG" dirty="0" smtClean="0"/>
              <a:t>Първите 6 теми от курса са били как </a:t>
            </a:r>
            <a:r>
              <a:rPr lang="bg-BG" dirty="0"/>
              <a:t>да измамим мозъка, че нещо е тримерно</a:t>
            </a:r>
          </a:p>
          <a:p>
            <a:pPr lvl="1"/>
            <a:r>
              <a:rPr lang="bg-BG" dirty="0" smtClean="0"/>
              <a:t>Постига се чрез съгласуване на подсказките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79102557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Други методи за тримерност</a:t>
            </a:r>
          </a:p>
          <a:p>
            <a:pPr lvl="1"/>
            <a:r>
              <a:rPr lang="bg-BG" dirty="0"/>
              <a:t>Дълбочина на фокуса</a:t>
            </a:r>
          </a:p>
          <a:p>
            <a:pPr lvl="1"/>
            <a:r>
              <a:rPr lang="bg-BG" dirty="0"/>
              <a:t>Стереоскопични изображения</a:t>
            </a:r>
          </a:p>
          <a:p>
            <a:pPr lvl="1"/>
            <a:r>
              <a:rPr lang="bg-BG" dirty="0"/>
              <a:t>Стереоскопични анимации</a:t>
            </a:r>
            <a:endParaRPr lang="en-US" dirty="0"/>
          </a:p>
          <a:p>
            <a:pPr lvl="1"/>
            <a:r>
              <a:rPr lang="bg-BG" dirty="0"/>
              <a:t>Илюзия с референтна зона</a:t>
            </a:r>
          </a:p>
          <a:p>
            <a:pPr lvl="1"/>
            <a:r>
              <a:rPr lang="bg-BG" dirty="0"/>
              <a:t>Анаглифни изображения</a:t>
            </a:r>
          </a:p>
          <a:p>
            <a:pPr lvl="1"/>
            <a:r>
              <a:rPr lang="bg-BG" dirty="0"/>
              <a:t>Поляризирана светлина</a:t>
            </a:r>
          </a:p>
          <a:p>
            <a:pPr lvl="1"/>
            <a:r>
              <a:rPr lang="bg-BG" dirty="0"/>
              <a:t>Активен затвор</a:t>
            </a:r>
          </a:p>
          <a:p>
            <a:pPr lvl="1"/>
            <a:r>
              <a:rPr lang="bg-BG" dirty="0" err="1"/>
              <a:t>Автостереоскопия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755060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Дълбочина на фокуса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 smtClean="0"/>
              <a:t>Обектите </a:t>
            </a:r>
            <a:r>
              <a:rPr lang="bg-BG" dirty="0"/>
              <a:t>на конкретно разстояние от нас са контрастни (т.е. на фокус)</a:t>
            </a:r>
          </a:p>
          <a:p>
            <a:pPr lvl="1"/>
            <a:r>
              <a:rPr lang="bg-BG" dirty="0" smtClean="0"/>
              <a:t>Близките </a:t>
            </a:r>
            <a:r>
              <a:rPr lang="bg-BG" dirty="0"/>
              <a:t>и далечните са размити (т.е. извън фокус</a:t>
            </a:r>
            <a:r>
              <a:rPr lang="bg-BG" dirty="0" smtClean="0"/>
              <a:t>)</a:t>
            </a:r>
            <a:endParaRPr lang="bg-BG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4589173"/>
            <a:ext cx="10310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6600" dirty="0">
                <a:solidFill>
                  <a:schemeClr val="accent1"/>
                </a:solidFill>
                <a:sym typeface="Webdings"/>
              </a:rPr>
              <a:t></a:t>
            </a:r>
            <a:endParaRPr lang="bg-BG" sz="6600" dirty="0">
              <a:solidFill>
                <a:schemeClr val="accent1"/>
              </a:solidFill>
            </a:endParaRPr>
          </a:p>
          <a:p>
            <a:endParaRPr lang="bg-BG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4953000"/>
            <a:ext cx="4743450" cy="686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sosceles Triangle 5"/>
          <p:cNvSpPr/>
          <p:nvPr/>
        </p:nvSpPr>
        <p:spPr>
          <a:xfrm rot="5400000" flipV="1">
            <a:off x="2449055" y="4157722"/>
            <a:ext cx="931190" cy="2286000"/>
          </a:xfrm>
          <a:prstGeom prst="triangl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dirty="0"/>
          </a:p>
        </p:txBody>
      </p:sp>
      <p:sp>
        <p:nvSpPr>
          <p:cNvPr id="16" name="Left Brace 15"/>
          <p:cNvSpPr/>
          <p:nvPr/>
        </p:nvSpPr>
        <p:spPr>
          <a:xfrm rot="5400000">
            <a:off x="5839682" y="4337113"/>
            <a:ext cx="164973" cy="914400"/>
          </a:xfrm>
          <a:prstGeom prst="leftBrace">
            <a:avLst>
              <a:gd name="adj1" fmla="val 33167"/>
              <a:gd name="adj2" fmla="val 50000"/>
            </a:avLst>
          </a:prstGeom>
          <a:ln w="3175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solidFill>
                <a:srgbClr val="FF388C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922169" y="3801680"/>
            <a:ext cx="2135981" cy="910147"/>
            <a:chOff x="10820713" y="3366114"/>
            <a:chExt cx="2135981" cy="910147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10823094" y="3366114"/>
              <a:ext cx="2133600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800" b="0" dirty="0" err="1" smtClean="0">
                  <a:solidFill>
                    <a:schemeClr val="bg1"/>
                  </a:solidFill>
                </a:rPr>
                <a:t>DOF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е размерът на фокусираната зона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Connector 26"/>
            <p:cNvCxnSpPr>
              <a:endCxn id="16" idx="1"/>
            </p:cNvCxnSpPr>
            <p:nvPr/>
          </p:nvCxnSpPr>
          <p:spPr>
            <a:xfrm>
              <a:off x="10820713" y="3366114"/>
              <a:ext cx="0" cy="910147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68005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Преимущества</a:t>
            </a:r>
            <a:endParaRPr lang="bg-BG" dirty="0"/>
          </a:p>
          <a:p>
            <a:pPr lvl="1"/>
            <a:r>
              <a:rPr lang="bg-BG" dirty="0" smtClean="0"/>
              <a:t>Приложимо за </a:t>
            </a:r>
            <a:r>
              <a:rPr lang="bg-BG" dirty="0"/>
              <a:t>статични </a:t>
            </a:r>
            <a:r>
              <a:rPr lang="bg-BG" dirty="0" smtClean="0"/>
              <a:t>изображения</a:t>
            </a:r>
            <a:r>
              <a:rPr lang="en-US" dirty="0" smtClean="0"/>
              <a:t> </a:t>
            </a:r>
            <a:r>
              <a:rPr lang="bg-BG" dirty="0" smtClean="0"/>
              <a:t>и за анимации</a:t>
            </a:r>
            <a:endParaRPr lang="bg-BG" dirty="0"/>
          </a:p>
          <a:p>
            <a:r>
              <a:rPr lang="bg-BG" dirty="0"/>
              <a:t>Недостатъци</a:t>
            </a:r>
          </a:p>
          <a:p>
            <a:pPr lvl="1"/>
            <a:r>
              <a:rPr lang="bg-BG" dirty="0" smtClean="0"/>
              <a:t>Изисква познание за дълбочината (кой обект колко е отдалечен от нас)</a:t>
            </a:r>
          </a:p>
          <a:p>
            <a:pPr lvl="1"/>
            <a:r>
              <a:rPr lang="bg-BG" dirty="0" smtClean="0"/>
              <a:t>Само </a:t>
            </a:r>
            <a:r>
              <a:rPr lang="bg-BG" dirty="0"/>
              <a:t>по себе си не е достатъчно силен фактор за тримерно </a:t>
            </a:r>
            <a:r>
              <a:rPr lang="bg-BG" dirty="0" smtClean="0"/>
              <a:t>възприемане</a:t>
            </a:r>
          </a:p>
          <a:p>
            <a:pPr lvl="1"/>
            <a:r>
              <a:rPr lang="bg-BG" dirty="0"/>
              <a:t>На английски </a:t>
            </a:r>
            <a:r>
              <a:rPr lang="en-US" dirty="0">
                <a:solidFill>
                  <a:srgbClr val="FF388C"/>
                </a:solidFill>
              </a:rPr>
              <a:t>Depth of Field</a:t>
            </a:r>
            <a:r>
              <a:rPr lang="en-US" dirty="0"/>
              <a:t> (</a:t>
            </a:r>
            <a:r>
              <a:rPr lang="en-US" dirty="0" err="1">
                <a:solidFill>
                  <a:srgbClr val="FF388C"/>
                </a:solidFill>
              </a:rPr>
              <a:t>DOF</a:t>
            </a:r>
            <a:r>
              <a:rPr lang="en-US" dirty="0"/>
              <a:t>) – </a:t>
            </a:r>
            <a:r>
              <a:rPr lang="bg-BG" dirty="0"/>
              <a:t>да не се бърка с </a:t>
            </a:r>
            <a:r>
              <a:rPr lang="en-US" dirty="0">
                <a:solidFill>
                  <a:srgbClr val="FF388C"/>
                </a:solidFill>
              </a:rPr>
              <a:t>Degree of Freedom </a:t>
            </a:r>
            <a:r>
              <a:rPr lang="en-US" dirty="0"/>
              <a:t>(</a:t>
            </a:r>
            <a:r>
              <a:rPr lang="en-US" dirty="0" err="1">
                <a:solidFill>
                  <a:srgbClr val="FF388C"/>
                </a:solidFill>
              </a:rPr>
              <a:t>DOF</a:t>
            </a:r>
            <a:r>
              <a:rPr lang="en-US" dirty="0"/>
              <a:t>)</a:t>
            </a:r>
            <a:endParaRPr lang="bg-BG" dirty="0"/>
          </a:p>
          <a:p>
            <a:pPr lvl="1"/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351803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Стереоскопично зрение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38966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avel-Archive\Photos\2019\2019-08 Yard mowing\20190721_1102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18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Стереоскопия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/>
              <a:t>Две изображения на сцена, но от леко различни гледни точки</a:t>
            </a:r>
          </a:p>
          <a:p>
            <a:pPr lvl="1"/>
            <a:r>
              <a:rPr lang="bg-BG" dirty="0"/>
              <a:t>Едното око вижда едното изображение, докато другото око вижда другото</a:t>
            </a:r>
          </a:p>
          <a:p>
            <a:pPr lvl="1"/>
            <a:r>
              <a:rPr lang="bg-BG" dirty="0"/>
              <a:t>Симулира </a:t>
            </a:r>
            <a:r>
              <a:rPr lang="bg-BG" dirty="0" err="1"/>
              <a:t>бинокулярния</a:t>
            </a:r>
            <a:r>
              <a:rPr lang="bg-BG" dirty="0"/>
              <a:t> </a:t>
            </a:r>
            <a:r>
              <a:rPr lang="bg-BG" dirty="0" smtClean="0"/>
              <a:t>стереопсис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187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Преимущества</a:t>
            </a:r>
          </a:p>
          <a:p>
            <a:pPr lvl="1"/>
            <a:r>
              <a:rPr lang="bg-BG" dirty="0"/>
              <a:t>Лесно се постига задоволителен резултат при правилно заснемане (генериране) на двете изображения</a:t>
            </a:r>
          </a:p>
          <a:p>
            <a:r>
              <a:rPr lang="bg-BG" dirty="0"/>
              <a:t>Недостатъци</a:t>
            </a:r>
          </a:p>
          <a:p>
            <a:pPr lvl="1"/>
            <a:r>
              <a:rPr lang="bg-BG" dirty="0"/>
              <a:t>Изисква специално устройство (стереоскоп)</a:t>
            </a:r>
          </a:p>
          <a:p>
            <a:pPr lvl="1"/>
            <a:r>
              <a:rPr lang="bg-BG" dirty="0"/>
              <a:t>Гледането без стереоскоп е възможно, но </a:t>
            </a:r>
            <a:r>
              <a:rPr lang="bg-BG" dirty="0" smtClean="0"/>
              <a:t>изморява</a:t>
            </a:r>
            <a:r>
              <a:rPr lang="en-US" dirty="0" smtClean="0"/>
              <a:t> </a:t>
            </a:r>
            <a:r>
              <a:rPr lang="bg-BG" dirty="0" smtClean="0"/>
              <a:t>очите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698482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Стереоскоп</a:t>
            </a:r>
          </a:p>
          <a:p>
            <a:pPr lvl="1"/>
            <a:r>
              <a:rPr lang="bg-BG" dirty="0"/>
              <a:t>Механизъм (подобен на бинокъл)</a:t>
            </a:r>
          </a:p>
          <a:p>
            <a:pPr lvl="1"/>
            <a:r>
              <a:rPr lang="bg-BG" dirty="0"/>
              <a:t>Всяко око вижда отделна снимка</a:t>
            </a:r>
            <a:endParaRPr lang="en-US" dirty="0"/>
          </a:p>
          <a:p>
            <a:endParaRPr lang="bg-BG" dirty="0"/>
          </a:p>
        </p:txBody>
      </p:sp>
      <p:grpSp>
        <p:nvGrpSpPr>
          <p:cNvPr id="19" name="Group 18"/>
          <p:cNvGrpSpPr/>
          <p:nvPr/>
        </p:nvGrpSpPr>
        <p:grpSpPr>
          <a:xfrm>
            <a:off x="5058859" y="5234528"/>
            <a:ext cx="808541" cy="821140"/>
            <a:chOff x="6096000" y="5860277"/>
            <a:chExt cx="457200" cy="464323"/>
          </a:xfrm>
          <a:effectLst/>
        </p:grpSpPr>
        <p:sp>
          <p:nvSpPr>
            <p:cNvPr id="20" name="Oval 19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Moon 20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234551" y="5234528"/>
            <a:ext cx="808541" cy="816725"/>
            <a:chOff x="6096000" y="5862773"/>
            <a:chExt cx="457200" cy="461827"/>
          </a:xfrm>
          <a:effectLst/>
        </p:grpSpPr>
        <p:sp>
          <p:nvSpPr>
            <p:cNvPr id="23" name="Oval 22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Moon 23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635959" y="3886199"/>
            <a:ext cx="1849913" cy="1360925"/>
            <a:chOff x="3635959" y="1098255"/>
            <a:chExt cx="1849913" cy="4148870"/>
          </a:xfrm>
        </p:grpSpPr>
        <p:cxnSp>
          <p:nvCxnSpPr>
            <p:cNvPr id="25" name="Straight Arrow Connector 24"/>
            <p:cNvCxnSpPr>
              <a:stCxn id="24" idx="1"/>
            </p:cNvCxnSpPr>
            <p:nvPr/>
          </p:nvCxnSpPr>
          <p:spPr>
            <a:xfrm flipV="1">
              <a:off x="3635959" y="1098255"/>
              <a:ext cx="2862" cy="4136274"/>
            </a:xfrm>
            <a:prstGeom prst="straightConnector1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483010" y="1110850"/>
              <a:ext cx="2862" cy="4136275"/>
            </a:xfrm>
            <a:prstGeom prst="straightConnector1">
              <a:avLst/>
            </a:prstGeom>
            <a:ln w="19050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 rot="5400000">
            <a:off x="3897141" y="2522740"/>
            <a:ext cx="1308198" cy="3704721"/>
          </a:xfrm>
          <a:custGeom>
            <a:avLst/>
            <a:gdLst/>
            <a:ahLst/>
            <a:cxnLst/>
            <a:rect l="l" t="t" r="r" b="b"/>
            <a:pathLst>
              <a:path w="1308198" h="3704721">
                <a:moveTo>
                  <a:pt x="1134273" y="610817"/>
                </a:moveTo>
                <a:lnTo>
                  <a:pt x="1134273" y="0"/>
                </a:lnTo>
                <a:lnTo>
                  <a:pt x="1308198" y="0"/>
                </a:lnTo>
                <a:lnTo>
                  <a:pt x="1308198" y="610817"/>
                </a:lnTo>
                <a:lnTo>
                  <a:pt x="1235990" y="610817"/>
                </a:lnTo>
                <a:cubicBezTo>
                  <a:pt x="1230382" y="606823"/>
                  <a:pt x="1224333" y="604951"/>
                  <a:pt x="1218148" y="604951"/>
                </a:cubicBezTo>
                <a:lnTo>
                  <a:pt x="1204792" y="610817"/>
                </a:lnTo>
                <a:close/>
                <a:moveTo>
                  <a:pt x="1134273" y="3704721"/>
                </a:moveTo>
                <a:lnTo>
                  <a:pt x="1134273" y="3062989"/>
                </a:lnTo>
                <a:lnTo>
                  <a:pt x="1210732" y="3062989"/>
                </a:lnTo>
                <a:cubicBezTo>
                  <a:pt x="1212208" y="3064931"/>
                  <a:pt x="1213982" y="3065087"/>
                  <a:pt x="1215767" y="3065087"/>
                </a:cubicBezTo>
                <a:lnTo>
                  <a:pt x="1223339" y="3062989"/>
                </a:lnTo>
                <a:lnTo>
                  <a:pt x="1308198" y="3062989"/>
                </a:lnTo>
                <a:lnTo>
                  <a:pt x="1308198" y="3704721"/>
                </a:lnTo>
                <a:close/>
                <a:moveTo>
                  <a:pt x="0" y="1939323"/>
                </a:moveTo>
                <a:lnTo>
                  <a:pt x="0" y="1765398"/>
                </a:lnTo>
                <a:lnTo>
                  <a:pt x="1134273" y="1765398"/>
                </a:lnTo>
                <a:lnTo>
                  <a:pt x="1134273" y="1232605"/>
                </a:lnTo>
                <a:lnTo>
                  <a:pt x="1213370" y="1232605"/>
                </a:lnTo>
                <a:cubicBezTo>
                  <a:pt x="1214766" y="1234562"/>
                  <a:pt x="1216452" y="1234703"/>
                  <a:pt x="1218148" y="1234703"/>
                </a:cubicBezTo>
                <a:lnTo>
                  <a:pt x="1226517" y="1232605"/>
                </a:lnTo>
                <a:lnTo>
                  <a:pt x="1308198" y="1232605"/>
                </a:lnTo>
                <a:lnTo>
                  <a:pt x="1308198" y="2441201"/>
                </a:lnTo>
                <a:lnTo>
                  <a:pt x="1233915" y="2441201"/>
                </a:lnTo>
                <a:cubicBezTo>
                  <a:pt x="1228157" y="2437255"/>
                  <a:pt x="1222031" y="2435335"/>
                  <a:pt x="1215767" y="2435335"/>
                </a:cubicBezTo>
                <a:lnTo>
                  <a:pt x="1201693" y="2441201"/>
                </a:lnTo>
                <a:lnTo>
                  <a:pt x="1134273" y="2441201"/>
                </a:lnTo>
                <a:lnTo>
                  <a:pt x="1134273" y="1939323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3340893" y="4868506"/>
            <a:ext cx="623887" cy="146047"/>
          </a:xfrm>
          <a:prstGeom prst="ellipse">
            <a:avLst/>
          </a:prstGeom>
          <a:solidFill>
            <a:schemeClr val="accent1">
              <a:lumMod val="75000"/>
              <a:alpha val="49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 extrusionH="76200" prstMaterial="translucentPowder">
            <a:bevelT/>
            <a:bevelB w="82550" h="82550"/>
            <a:extrusionClr>
              <a:schemeClr val="accent2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170996" y="4870887"/>
            <a:ext cx="629752" cy="146047"/>
          </a:xfrm>
          <a:prstGeom prst="ellipse">
            <a:avLst/>
          </a:prstGeom>
          <a:solidFill>
            <a:schemeClr val="accent1">
              <a:lumMod val="75000"/>
              <a:alpha val="49000"/>
            </a:schemeClr>
          </a:solidFill>
          <a:ln w="3175">
            <a:noFill/>
          </a:ln>
          <a:scene3d>
            <a:camera prst="orthographicFront"/>
            <a:lightRig rig="threePt" dir="t"/>
          </a:scene3d>
          <a:sp3d extrusionH="76200" prstMaterial="translucentPowder">
            <a:bevelT/>
            <a:bevelB w="82550" h="82550"/>
            <a:extrusionClr>
              <a:schemeClr val="accent2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48000" y="3581400"/>
            <a:ext cx="1219200" cy="3048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826430" y="3581400"/>
            <a:ext cx="1219200" cy="3048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30123" y="3733800"/>
            <a:ext cx="2317877" cy="605118"/>
            <a:chOff x="5279546" y="3964381"/>
            <a:chExt cx="2317877" cy="605118"/>
          </a:xfrm>
        </p:grpSpPr>
        <p:sp>
          <p:nvSpPr>
            <p:cNvPr id="44" name="Text Placeholder 2"/>
            <p:cNvSpPr txBox="1">
              <a:spLocks/>
            </p:cNvSpPr>
            <p:nvPr/>
          </p:nvSpPr>
          <p:spPr>
            <a:xfrm>
              <a:off x="5279546" y="3964381"/>
              <a:ext cx="1378788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Снимка за ляво око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5279546" y="3964381"/>
              <a:ext cx="231787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6069106" y="3733800"/>
            <a:ext cx="2317877" cy="605118"/>
            <a:chOff x="5270581" y="3964381"/>
            <a:chExt cx="2317877" cy="605118"/>
          </a:xfrm>
        </p:grpSpPr>
        <p:sp>
          <p:nvSpPr>
            <p:cNvPr id="49" name="Text Placeholder 2"/>
            <p:cNvSpPr txBox="1">
              <a:spLocks/>
            </p:cNvSpPr>
            <p:nvPr/>
          </p:nvSpPr>
          <p:spPr>
            <a:xfrm>
              <a:off x="6209670" y="3964381"/>
              <a:ext cx="1378788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Снимка за дясно око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5270581" y="3964381"/>
              <a:ext cx="231787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4572000" y="2079811"/>
            <a:ext cx="2460251" cy="1641190"/>
            <a:chOff x="6207393" y="3964381"/>
            <a:chExt cx="2460251" cy="1641190"/>
          </a:xfrm>
        </p:grpSpPr>
        <p:sp>
          <p:nvSpPr>
            <p:cNvPr id="52" name="Text Placeholder 2"/>
            <p:cNvSpPr txBox="1">
              <a:spLocks/>
            </p:cNvSpPr>
            <p:nvPr/>
          </p:nvSpPr>
          <p:spPr>
            <a:xfrm>
              <a:off x="6209669" y="3964381"/>
              <a:ext cx="2457975" cy="98655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Важна преграда, помага всяко око да гледа своята снимка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6207393" y="3964381"/>
              <a:ext cx="1" cy="164119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6403601" y="4931970"/>
            <a:ext cx="1983383" cy="373374"/>
            <a:chOff x="5605077" y="3964381"/>
            <a:chExt cx="1983383" cy="373374"/>
          </a:xfrm>
        </p:grpSpPr>
        <p:sp>
          <p:nvSpPr>
            <p:cNvPr id="57" name="Text Placeholder 2"/>
            <p:cNvSpPr txBox="1">
              <a:spLocks/>
            </p:cNvSpPr>
            <p:nvPr/>
          </p:nvSpPr>
          <p:spPr>
            <a:xfrm>
              <a:off x="6209670" y="3964381"/>
              <a:ext cx="1378788" cy="3733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Стереоскоп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>
            <a:xfrm flipH="1">
              <a:off x="5605077" y="3964381"/>
              <a:ext cx="1983383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2969052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29840" y="990600"/>
            <a:ext cx="4084320" cy="4569333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/>
        </p:spPr>
      </p:pic>
      <p:sp>
        <p:nvSpPr>
          <p:cNvPr id="4" name="Rectangle 3"/>
          <p:cNvSpPr/>
          <p:nvPr/>
        </p:nvSpPr>
        <p:spPr>
          <a:xfrm>
            <a:off x="4572000" y="6550223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Снимка: Питър </a:t>
            </a:r>
            <a:r>
              <a:rPr lang="bg-BG" sz="1400" dirty="0" err="1" smtClean="0">
                <a:solidFill>
                  <a:schemeClr val="accent1"/>
                </a:solidFill>
                <a:latin typeface="Candara" panose="020E0502030303020204" pitchFamily="34" charset="0"/>
              </a:rPr>
              <a:t>Стабс</a:t>
            </a:r>
            <a:r>
              <a:rPr lang="bg-BG" sz="14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en-US" sz="1400" dirty="0" err="1" smtClean="0">
                <a:solidFill>
                  <a:schemeClr val="accent1"/>
                </a:solidFill>
                <a:latin typeface="Candara" panose="020E0502030303020204" pitchFamily="34" charset="0"/>
              </a:rPr>
              <a:t>www.edinphoto.org.uk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0022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Без стереоскоп, само с очи</a:t>
            </a:r>
          </a:p>
          <a:p>
            <a:pPr lvl="1"/>
            <a:r>
              <a:rPr lang="bg-BG" dirty="0"/>
              <a:t>Изисква определена тренировка</a:t>
            </a:r>
          </a:p>
          <a:p>
            <a:pPr lvl="1"/>
            <a:r>
              <a:rPr lang="bg-BG" dirty="0" smtClean="0"/>
              <a:t>С прав или с </a:t>
            </a:r>
            <a:r>
              <a:rPr lang="bg-BG" dirty="0" err="1" smtClean="0"/>
              <a:t>кръстован</a:t>
            </a:r>
            <a:r>
              <a:rPr lang="bg-BG" dirty="0" smtClean="0"/>
              <a:t> поглед</a:t>
            </a:r>
            <a:endParaRPr lang="bg-BG" dirty="0"/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3190198" y="5351060"/>
            <a:ext cx="808541" cy="821140"/>
            <a:chOff x="6096000" y="5860277"/>
            <a:chExt cx="457200" cy="464323"/>
          </a:xfrm>
          <a:effectLst/>
        </p:grpSpPr>
        <p:sp>
          <p:nvSpPr>
            <p:cNvPr id="4" name="Oval 3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Moon 4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670690" y="5351060"/>
            <a:ext cx="808541" cy="816725"/>
            <a:chOff x="6096000" y="5862773"/>
            <a:chExt cx="457200" cy="461827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oon 7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Arrow Connector 9"/>
          <p:cNvCxnSpPr>
            <a:stCxn id="8" idx="1"/>
            <a:endCxn id="15" idx="2"/>
          </p:cNvCxnSpPr>
          <p:nvPr/>
        </p:nvCxnSpPr>
        <p:spPr>
          <a:xfrm flipV="1">
            <a:off x="2072098" y="2805596"/>
            <a:ext cx="21641" cy="2545465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1"/>
            <a:endCxn id="16" idx="2"/>
          </p:cNvCxnSpPr>
          <p:nvPr/>
        </p:nvCxnSpPr>
        <p:spPr>
          <a:xfrm flipH="1" flipV="1">
            <a:off x="3567369" y="2805596"/>
            <a:ext cx="24237" cy="2545465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484139" y="2500796"/>
            <a:ext cx="1219200" cy="3048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57769" y="2500796"/>
            <a:ext cx="1219200" cy="3048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14928" y="4034118"/>
            <a:ext cx="1260032" cy="605118"/>
            <a:chOff x="5768622" y="3964381"/>
            <a:chExt cx="1260032" cy="605118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5768622" y="3964381"/>
              <a:ext cx="889711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Прав поглед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5768622" y="3964381"/>
              <a:ext cx="126003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7" name="Group 26"/>
          <p:cNvGrpSpPr/>
          <p:nvPr/>
        </p:nvGrpSpPr>
        <p:grpSpPr>
          <a:xfrm rot="20040000">
            <a:off x="6596479" y="5346645"/>
            <a:ext cx="808541" cy="821140"/>
            <a:chOff x="6096000" y="5860277"/>
            <a:chExt cx="457200" cy="464323"/>
          </a:xfrm>
          <a:effectLst/>
        </p:grpSpPr>
        <p:sp>
          <p:nvSpPr>
            <p:cNvPr id="28" name="Oval 27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Moon 28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 rot="1560000">
            <a:off x="5076971" y="5346645"/>
            <a:ext cx="808541" cy="816725"/>
            <a:chOff x="6096000" y="5862773"/>
            <a:chExt cx="457200" cy="461827"/>
          </a:xfrm>
          <a:effectLst/>
        </p:grpSpPr>
        <p:sp>
          <p:nvSpPr>
            <p:cNvPr id="31" name="Oval 30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Moon 31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3" name="Straight Arrow Connector 32"/>
          <p:cNvCxnSpPr>
            <a:stCxn id="32" idx="1"/>
            <a:endCxn id="36" idx="2"/>
          </p:cNvCxnSpPr>
          <p:nvPr/>
        </p:nvCxnSpPr>
        <p:spPr>
          <a:xfrm flipV="1">
            <a:off x="5657683" y="2801181"/>
            <a:ext cx="1315967" cy="2585539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9" idx="1"/>
            <a:endCxn id="35" idx="2"/>
          </p:cNvCxnSpPr>
          <p:nvPr/>
        </p:nvCxnSpPr>
        <p:spPr>
          <a:xfrm flipH="1" flipV="1">
            <a:off x="5500020" y="2801181"/>
            <a:ext cx="1318174" cy="2588272"/>
          </a:xfrm>
          <a:prstGeom prst="straightConnector1">
            <a:avLst/>
          </a:prstGeom>
          <a:ln w="19050">
            <a:solidFill>
              <a:schemeClr val="accent1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890420" y="2496381"/>
            <a:ext cx="1219200" cy="3048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364050" y="2496381"/>
            <a:ext cx="1219200" cy="3048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247540" y="4229788"/>
            <a:ext cx="2216441" cy="618565"/>
            <a:chOff x="4441894" y="3950934"/>
            <a:chExt cx="2216441" cy="618565"/>
          </a:xfrm>
        </p:grpSpPr>
        <p:sp>
          <p:nvSpPr>
            <p:cNvPr id="38" name="Text Placeholder 2"/>
            <p:cNvSpPr txBox="1">
              <a:spLocks/>
            </p:cNvSpPr>
            <p:nvPr/>
          </p:nvSpPr>
          <p:spPr>
            <a:xfrm>
              <a:off x="5341156" y="3964381"/>
              <a:ext cx="1317178" cy="60511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Кръстосан поглед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 flipV="1">
              <a:off x="4441894" y="3950934"/>
              <a:ext cx="2216441" cy="1786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478329175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Кръстосано гледане – стъпка №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/>
                      </a:rPr>
                      <m:t>𝟏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Виждат се две черни окръжности</a:t>
                </a:r>
              </a:p>
              <a:p>
                <a:pPr lvl="1"/>
                <a:r>
                  <a:rPr lang="bg-BG" dirty="0" smtClean="0"/>
                  <a:t>Фокусирането е нормално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/>
          <p:cNvSpPr/>
          <p:nvPr/>
        </p:nvSpPr>
        <p:spPr>
          <a:xfrm>
            <a:off x="3177540" y="3962400"/>
            <a:ext cx="685800" cy="685800"/>
          </a:xfrm>
          <a:prstGeom prst="ellipse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34940" y="3962400"/>
            <a:ext cx="685800" cy="685800"/>
          </a:xfrm>
          <a:prstGeom prst="ellipse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828800" y="2819400"/>
            <a:ext cx="5486400" cy="3048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08899558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2800350" y="4034566"/>
            <a:ext cx="891540" cy="891540"/>
          </a:xfrm>
          <a:prstGeom prst="ellipse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857750" y="4034566"/>
            <a:ext cx="891540" cy="891540"/>
          </a:xfrm>
          <a:prstGeom prst="ellipse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371850" y="4034566"/>
            <a:ext cx="891540" cy="891540"/>
          </a:xfrm>
          <a:prstGeom prst="ellipse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429250" y="4034566"/>
            <a:ext cx="891540" cy="891540"/>
          </a:xfrm>
          <a:prstGeom prst="ellipse">
            <a:avLst/>
          </a:prstGeom>
          <a:solidFill>
            <a:srgbClr val="000000">
              <a:alpha val="6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Стъпка №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/>
                      </a:rPr>
                      <m:t>𝟐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Постепенно кръстосваме очи, като че ли гледаме нещо по-близко</a:t>
                </a:r>
              </a:p>
              <a:p>
                <a:pPr lvl="1"/>
                <a:r>
                  <a:rPr lang="bg-BG" dirty="0" smtClean="0"/>
                  <a:t>Окръжностите се раздвояват и стават с по-замъглени контури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1828800" y="2971800"/>
            <a:ext cx="5486400" cy="3048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8" name="Group 17"/>
          <p:cNvGrpSpPr/>
          <p:nvPr/>
        </p:nvGrpSpPr>
        <p:grpSpPr>
          <a:xfrm>
            <a:off x="5558790" y="3277048"/>
            <a:ext cx="1523999" cy="1066352"/>
            <a:chOff x="6207395" y="3964381"/>
            <a:chExt cx="1523999" cy="1066352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6209670" y="3964382"/>
              <a:ext cx="1521724" cy="36755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Раздвояване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6207395" y="3964381"/>
              <a:ext cx="8292" cy="106635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945607747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Стъпка №</a:t>
                </a:r>
                <a14:m>
                  <m:oMath xmlns:m="http://schemas.openxmlformats.org/officeDocument/2006/math">
                    <m:r>
                      <a:rPr lang="bg-BG" b="1" i="1" dirty="0" smtClean="0">
                        <a:latin typeface="Cambria Math"/>
                      </a:rPr>
                      <m:t>𝟑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Продължаваме </a:t>
                </a:r>
                <a:r>
                  <a:rPr lang="bg-BG" dirty="0" err="1" smtClean="0"/>
                  <a:t>кръстостването</a:t>
                </a:r>
                <a:r>
                  <a:rPr lang="bg-BG" dirty="0" smtClean="0"/>
                  <a:t>, докато вътрешните две окръжности се приближат</a:t>
                </a:r>
              </a:p>
              <a:p>
                <a:pPr lvl="1"/>
                <a:r>
                  <a:rPr lang="bg-BG" dirty="0" smtClean="0"/>
                  <a:t>Ако се разминат, отпускаме очите малко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1828800" y="2971800"/>
            <a:ext cx="5486400" cy="3048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2457450" y="4038600"/>
            <a:ext cx="891540" cy="891540"/>
          </a:xfrm>
          <a:prstGeom prst="ellipse">
            <a:avLst/>
          </a:prstGeom>
          <a:solidFill>
            <a:srgbClr val="000000">
              <a:alpha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514850" y="4038600"/>
            <a:ext cx="891540" cy="891540"/>
          </a:xfrm>
          <a:prstGeom prst="ellipse">
            <a:avLst/>
          </a:prstGeom>
          <a:solidFill>
            <a:srgbClr val="000000">
              <a:alpha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14750" y="4038600"/>
            <a:ext cx="891540" cy="891540"/>
          </a:xfrm>
          <a:prstGeom prst="ellipse">
            <a:avLst/>
          </a:prstGeom>
          <a:solidFill>
            <a:srgbClr val="000000">
              <a:alpha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72150" y="4038600"/>
            <a:ext cx="891540" cy="891540"/>
          </a:xfrm>
          <a:prstGeom prst="ellipse">
            <a:avLst/>
          </a:prstGeom>
          <a:solidFill>
            <a:srgbClr val="000000">
              <a:alpha val="4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160520" y="2808082"/>
            <a:ext cx="2311101" cy="1248939"/>
            <a:chOff x="5831774" y="3964381"/>
            <a:chExt cx="2311101" cy="1248939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6209669" y="3964381"/>
              <a:ext cx="1933206" cy="67257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Интересуват ни тези два образа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196657" y="3973592"/>
              <a:ext cx="8292" cy="100191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831774" y="4975510"/>
              <a:ext cx="80010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831774" y="4975510"/>
              <a:ext cx="0" cy="23781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637401" y="4975510"/>
              <a:ext cx="0" cy="23781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06910322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Стъпка №4</a:t>
            </a:r>
          </a:p>
          <a:p>
            <a:pPr lvl="1"/>
            <a:r>
              <a:rPr lang="bg-BG" dirty="0" smtClean="0"/>
              <a:t>При достатъчно кръстосване двата вътрешни образа се сливат</a:t>
            </a:r>
          </a:p>
          <a:p>
            <a:pPr lvl="1"/>
            <a:r>
              <a:rPr lang="bg-BG" dirty="0" err="1" smtClean="0"/>
              <a:t>Слетият</a:t>
            </a:r>
            <a:r>
              <a:rPr lang="bg-BG" dirty="0" smtClean="0"/>
              <a:t> образ е стереоскопичен, но в момента не си личи</a:t>
            </a:r>
            <a:endParaRPr lang="bg-BG" dirty="0"/>
          </a:p>
        </p:txBody>
      </p:sp>
      <p:sp>
        <p:nvSpPr>
          <p:cNvPr id="35" name="Rectangle 34"/>
          <p:cNvSpPr/>
          <p:nvPr/>
        </p:nvSpPr>
        <p:spPr>
          <a:xfrm>
            <a:off x="1828800" y="2971800"/>
            <a:ext cx="5486400" cy="3048000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5" name="Group 14"/>
          <p:cNvGrpSpPr/>
          <p:nvPr/>
        </p:nvGrpSpPr>
        <p:grpSpPr>
          <a:xfrm>
            <a:off x="4572000" y="3128213"/>
            <a:ext cx="1524001" cy="1011128"/>
            <a:chOff x="6196657" y="3964382"/>
            <a:chExt cx="1524001" cy="1011128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>
            <a:xfrm>
              <a:off x="6209670" y="3964382"/>
              <a:ext cx="1510988" cy="419211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Стереообраз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6196657" y="3973592"/>
              <a:ext cx="8292" cy="100191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Oval 13"/>
          <p:cNvSpPr/>
          <p:nvPr/>
        </p:nvSpPr>
        <p:spPr>
          <a:xfrm>
            <a:off x="2057400" y="4034566"/>
            <a:ext cx="891540" cy="891540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206240" y="4139341"/>
            <a:ext cx="685800" cy="6858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172200" y="4034566"/>
            <a:ext cx="891540" cy="891540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494205" y="4825141"/>
            <a:ext cx="1143000" cy="1001918"/>
            <a:chOff x="6196657" y="3612629"/>
            <a:chExt cx="1143000" cy="1001918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6209670" y="3964382"/>
              <a:ext cx="1129987" cy="65016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Това не се гледа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6196657" y="3612629"/>
              <a:ext cx="8292" cy="100191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277198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Възприемане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Възприемане на тримерността</a:t>
            </a:r>
          </a:p>
          <a:p>
            <a:pPr lvl="1"/>
            <a:r>
              <a:rPr lang="bg-BG" dirty="0" smtClean="0"/>
              <a:t>Чрез „парченца“ получени от три канала – </a:t>
            </a:r>
            <a:r>
              <a:rPr lang="bg-BG" dirty="0" err="1" smtClean="0">
                <a:solidFill>
                  <a:srgbClr val="FF388C"/>
                </a:solidFill>
              </a:rPr>
              <a:t>бинокулярен</a:t>
            </a:r>
            <a:r>
              <a:rPr lang="bg-BG" dirty="0" smtClean="0"/>
              <a:t>, </a:t>
            </a:r>
            <a:r>
              <a:rPr lang="bg-BG" dirty="0" err="1" smtClean="0">
                <a:solidFill>
                  <a:srgbClr val="FF388C"/>
                </a:solidFill>
              </a:rPr>
              <a:t>монокулярен</a:t>
            </a:r>
            <a:r>
              <a:rPr lang="bg-BG" dirty="0" smtClean="0"/>
              <a:t>, </a:t>
            </a:r>
            <a:r>
              <a:rPr lang="bg-BG" dirty="0" err="1" smtClean="0">
                <a:solidFill>
                  <a:srgbClr val="FF388C"/>
                </a:solidFill>
              </a:rPr>
              <a:t>вънокулярен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Ако те се допълват, тримерността се възприема лесно</a:t>
            </a:r>
          </a:p>
          <a:p>
            <a:pPr lvl="1"/>
            <a:r>
              <a:rPr lang="bg-BG" dirty="0" smtClean="0"/>
              <a:t>Ако те си противоречат, или някои биват игнорирани, или пък се получава оптическа илюзия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87990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837256" y="1600200"/>
            <a:ext cx="228600" cy="228600"/>
          </a:xfrm>
          <a:prstGeom prst="ellipse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084531" y="1600200"/>
            <a:ext cx="228600" cy="228600"/>
          </a:xfrm>
          <a:prstGeom prst="ellipse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4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rossedEy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4">
            <a:lum/>
          </a:blip>
          <a:srcRect t="26058" b="25810"/>
          <a:stretch/>
        </p:blipFill>
        <p:spPr>
          <a:xfrm>
            <a:off x="1900816" y="1733550"/>
            <a:ext cx="5334000" cy="19255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17800" y="5829300"/>
            <a:ext cx="367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  <a:hlinkClick r:id="rId5"/>
              </a:rPr>
              <a:t>http://youtu.be/-MyqB8YXu-U</a:t>
            </a:r>
            <a:endParaRPr lang="en-US" sz="1400" dirty="0">
              <a:latin typeface="Candara" panose="020E0502030303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7600" y="5486400"/>
            <a:ext cx="1828800" cy="28575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000" dirty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Старт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00816" y="1733550"/>
            <a:ext cx="5334000" cy="19255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5837256" y="1600200"/>
            <a:ext cx="228600" cy="228600"/>
          </a:xfrm>
          <a:prstGeom prst="ellipse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084531" y="1600200"/>
            <a:ext cx="228600" cy="228600"/>
          </a:xfrm>
          <a:prstGeom prst="ellipse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4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Picture 2" descr="C:\Pavel\Courses\Materials\Course.OKG 2012-13\Lectures\29. Stereo graphics\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64544" y="1428750"/>
            <a:ext cx="2507456" cy="2350294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3" descr="C:\Pavel\Courses\Materials\Course.OKG 2012-13\Lectures\29. Stereo graphics\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9144" y="1428750"/>
            <a:ext cx="2507456" cy="2350294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Rectangle 5"/>
          <p:cNvSpPr/>
          <p:nvPr/>
        </p:nvSpPr>
        <p:spPr>
          <a:xfrm>
            <a:off x="5486400" y="6553200"/>
            <a:ext cx="36710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Снимка: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Енами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Нобукуни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www.t-enami.org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71314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Стереоскопични анимации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Основни данни</a:t>
            </a:r>
          </a:p>
          <a:p>
            <a:pPr lvl="1"/>
            <a:r>
              <a:rPr lang="bg-BG" dirty="0"/>
              <a:t>Използва стереоскопични изображения</a:t>
            </a:r>
          </a:p>
          <a:p>
            <a:pPr lvl="1"/>
            <a:r>
              <a:rPr lang="bg-BG" dirty="0"/>
              <a:t>Бърза смяна на две </a:t>
            </a:r>
            <a:r>
              <a:rPr lang="bg-BG" dirty="0" smtClean="0"/>
              <a:t>изображения – за ляво и за дясно око</a:t>
            </a:r>
          </a:p>
          <a:p>
            <a:pPr lvl="1"/>
            <a:r>
              <a:rPr lang="bg-BG" dirty="0" smtClean="0"/>
              <a:t>Създава усещане, че сцената леко се завърта вляво-вдясно</a:t>
            </a:r>
            <a:endParaRPr lang="bg-BG" dirty="0"/>
          </a:p>
          <a:p>
            <a:pPr lvl="1"/>
            <a:r>
              <a:rPr lang="bg-BG" dirty="0"/>
              <a:t>Симулира както </a:t>
            </a:r>
            <a:r>
              <a:rPr lang="bg-BG" dirty="0" err="1"/>
              <a:t>бинокулярния</a:t>
            </a:r>
            <a:r>
              <a:rPr lang="bg-BG" dirty="0"/>
              <a:t> стереопсис, така и </a:t>
            </a:r>
            <a:r>
              <a:rPr lang="bg-BG" dirty="0" err="1"/>
              <a:t>монокулярния</a:t>
            </a:r>
            <a:r>
              <a:rPr lang="bg-BG" dirty="0"/>
              <a:t> ефект на </a:t>
            </a:r>
            <a:r>
              <a:rPr lang="bg-BG" dirty="0" err="1" smtClean="0"/>
              <a:t>паралакса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347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със самураите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4572000" y="6550223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Оригинална снимка: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Енами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 </a:t>
            </a:r>
            <a:r>
              <a:rPr lang="bg-BG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Нобукуни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, </a:t>
            </a:r>
            <a:r>
              <a:rPr lang="en-US" sz="1400" dirty="0" err="1">
                <a:solidFill>
                  <a:schemeClr val="accent1"/>
                </a:solidFill>
                <a:latin typeface="Candara" panose="020E0502030303020204" pitchFamily="34" charset="0"/>
              </a:rPr>
              <a:t>www.t-enami.org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pic>
        <p:nvPicPr>
          <p:cNvPr id="4" name="Picture 2" descr="C:\Pavel\Courses\Materials\Course.OKG 2012-13\Lectures\29. Stereo graphics\SumoAnim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90063" y="1276350"/>
            <a:ext cx="3610737" cy="3384423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2623104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с търсене на разликите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4419600" y="6596390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Лява снимка: Нийл Армстронг, НАСА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pic>
        <p:nvPicPr>
          <p:cNvPr id="4" name="Picture 2" descr="C:\Pavel\Courses\Materials\Course.OKG 2012-13\Lectures\29. Stereo graphics\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97772" y="1752600"/>
            <a:ext cx="2994698" cy="3371849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3" descr="C:\Pavel\Courses\Materials\Course.OKG 2012-13\Lectures\29. Stereo graphics\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35370" y="1752600"/>
            <a:ext cx="2994698" cy="3371849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34383523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Отговор на примера с търсене на разликите</a:t>
            </a:r>
            <a:endParaRPr lang="bg-BG" dirty="0"/>
          </a:p>
        </p:txBody>
      </p:sp>
      <p:sp>
        <p:nvSpPr>
          <p:cNvPr id="3" name="Rectangle 2"/>
          <p:cNvSpPr/>
          <p:nvPr/>
        </p:nvSpPr>
        <p:spPr>
          <a:xfrm>
            <a:off x="4572000" y="6596390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Лява снимка: Нийл Армстронг, НАСА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pic>
        <p:nvPicPr>
          <p:cNvPr id="4" name="Picture 2" descr="C:\Pavel\Courses\Materials\Course.OKG 2012-13\Lectures\29. Stereo graphics\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97772" y="1752600"/>
            <a:ext cx="2994698" cy="3371849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3" descr="C:\Pavel\Courses\Materials\Course.OKG 2012-13\Lectures\29. Stereo graphics\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35370" y="1752600"/>
            <a:ext cx="2994698" cy="3371849"/>
          </a:xfrm>
          <a:prstGeom prst="rect">
            <a:avLst/>
          </a:prstGeom>
          <a:ln w="127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Oval 7"/>
          <p:cNvSpPr/>
          <p:nvPr/>
        </p:nvSpPr>
        <p:spPr>
          <a:xfrm>
            <a:off x="6915150" y="2819400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6600825" y="4371975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5257800" y="3848100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7105650" y="4038600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5067300" y="3190875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6587068" y="3171825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3577552" y="2809874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3263227" y="4362449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1920202" y="3838574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17"/>
          <p:cNvSpPr/>
          <p:nvPr/>
        </p:nvSpPr>
        <p:spPr>
          <a:xfrm>
            <a:off x="3768052" y="4029074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1729702" y="3181349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Oval 19"/>
          <p:cNvSpPr/>
          <p:nvPr/>
        </p:nvSpPr>
        <p:spPr>
          <a:xfrm>
            <a:off x="3249470" y="3162299"/>
            <a:ext cx="381000" cy="381000"/>
          </a:xfrm>
          <a:prstGeom prst="ellipse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045048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Илюзия с референтна зона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Основен принцип</a:t>
            </a:r>
            <a:endParaRPr lang="bg-BG" dirty="0"/>
          </a:p>
          <a:p>
            <a:pPr lvl="1"/>
            <a:r>
              <a:rPr lang="bg-BG" dirty="0"/>
              <a:t>Част от образа се скрива</a:t>
            </a:r>
            <a:endParaRPr lang="en-US" dirty="0"/>
          </a:p>
          <a:p>
            <a:pPr lvl="1"/>
            <a:r>
              <a:rPr lang="bg-BG" dirty="0"/>
              <a:t>Мозъкът е </a:t>
            </a:r>
            <a:r>
              <a:rPr lang="bg-BG" dirty="0" smtClean="0"/>
              <a:t>„изнасилен“ </a:t>
            </a:r>
            <a:r>
              <a:rPr lang="bg-BG" dirty="0"/>
              <a:t>да попълни скритата </a:t>
            </a:r>
            <a:r>
              <a:rPr lang="bg-BG" dirty="0" smtClean="0"/>
              <a:t>част, като ползва околните видими части</a:t>
            </a:r>
            <a:endParaRPr lang="en-US" dirty="0"/>
          </a:p>
          <a:p>
            <a:pPr lvl="1"/>
            <a:r>
              <a:rPr lang="bg-BG" dirty="0"/>
              <a:t>Всъщност, мозъкът постоянно работи </a:t>
            </a:r>
            <a:r>
              <a:rPr lang="bg-BG" dirty="0" smtClean="0"/>
              <a:t>така</a:t>
            </a:r>
          </a:p>
          <a:p>
            <a:r>
              <a:rPr lang="bg-BG" dirty="0" smtClean="0"/>
              <a:t>Примери от ежедневието</a:t>
            </a:r>
          </a:p>
          <a:p>
            <a:pPr lvl="1"/>
            <a:r>
              <a:rPr lang="bg-BG" dirty="0" smtClean="0"/>
              <a:t>Не виждаме липса на образ при мигане</a:t>
            </a:r>
          </a:p>
          <a:p>
            <a:pPr lvl="1"/>
            <a:r>
              <a:rPr lang="bg-BG" dirty="0" smtClean="0"/>
              <a:t>Не виждаме замъглено с периферното зрение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277901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Референтна зона</a:t>
            </a:r>
          </a:p>
          <a:p>
            <a:pPr lvl="1"/>
            <a:r>
              <a:rPr lang="bg-BG" dirty="0"/>
              <a:t>Скритата част се използва като референтна зона – наглася се видимата част спрямо нея, а не обратното</a:t>
            </a:r>
          </a:p>
          <a:p>
            <a:pPr lvl="1"/>
            <a:r>
              <a:rPr lang="bg-BG" dirty="0"/>
              <a:t>Тънкостта е да се накара мозъка да повярва, че референтната зона е фиксирана в 3</a:t>
            </a:r>
            <a:r>
              <a:rPr lang="en-US" dirty="0"/>
              <a:t>D</a:t>
            </a:r>
            <a:endParaRPr lang="bg-BG" dirty="0"/>
          </a:p>
          <a:p>
            <a:pPr lvl="1"/>
            <a:r>
              <a:rPr lang="bg-BG" dirty="0"/>
              <a:t>Резултат – видимата част се възприема в </a:t>
            </a:r>
            <a:r>
              <a:rPr lang="en-US" dirty="0"/>
              <a:t>3D</a:t>
            </a:r>
            <a:r>
              <a:rPr lang="bg-BG" dirty="0"/>
              <a:t>, за да се съгласува с референтната </a:t>
            </a:r>
            <a:r>
              <a:rPr lang="bg-BG" dirty="0" smtClean="0"/>
              <a:t>зона</a:t>
            </a:r>
          </a:p>
          <a:p>
            <a:pPr lvl="1"/>
            <a:r>
              <a:rPr lang="bg-BG" dirty="0" smtClean="0"/>
              <a:t>На английски – </a:t>
            </a:r>
            <a:r>
              <a:rPr lang="en-US" dirty="0" smtClean="0">
                <a:solidFill>
                  <a:srgbClr val="FF388C"/>
                </a:solidFill>
              </a:rPr>
              <a:t>depth splitting</a:t>
            </a:r>
            <a:r>
              <a:rPr lang="en-US" dirty="0" smtClean="0"/>
              <a:t> (</a:t>
            </a:r>
            <a:r>
              <a:rPr lang="bg-BG" dirty="0" smtClean="0"/>
              <a:t>разделяне в дълбочина)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0757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Реализация</a:t>
            </a:r>
          </a:p>
          <a:p>
            <a:pPr lvl="1"/>
            <a:r>
              <a:rPr lang="bg-BG" dirty="0"/>
              <a:t>Две ленти са </a:t>
            </a:r>
            <a:r>
              <a:rPr lang="bg-BG" dirty="0" smtClean="0"/>
              <a:t>достатъчни, добре е да има </a:t>
            </a:r>
            <a:r>
              <a:rPr lang="bg-BG" dirty="0" err="1" smtClean="0"/>
              <a:t>дефокусирано</a:t>
            </a:r>
            <a:r>
              <a:rPr lang="bg-BG" dirty="0" smtClean="0"/>
              <a:t> замъгляване и припокриване</a:t>
            </a:r>
            <a:endParaRPr lang="bg-BG" dirty="0"/>
          </a:p>
          <a:p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6400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0" y="6550223"/>
            <a:ext cx="838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Оригинална снимка: </a:t>
            </a:r>
            <a:r>
              <a:rPr lang="en-GB" sz="1400" dirty="0">
                <a:solidFill>
                  <a:schemeClr val="accent1"/>
                </a:solidFill>
                <a:latin typeface="Candara" panose="020E0502030303020204" pitchFamily="34" charset="0"/>
              </a:rPr>
              <a:t>https://pixabay.com/bg/photos/</a:t>
            </a:r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футбол-американски-футбол-разгръщане-380376/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4127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Бинокулярно</a:t>
            </a:r>
            <a:r>
              <a:rPr lang="bg-BG" dirty="0" smtClean="0"/>
              <a:t> възприемане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/>
              <a:t>Бинокулярно</a:t>
            </a:r>
            <a:r>
              <a:rPr lang="bg-BG" dirty="0"/>
              <a:t> възприемане на 3</a:t>
            </a:r>
            <a:r>
              <a:rPr lang="en-US" dirty="0"/>
              <a:t>D</a:t>
            </a:r>
          </a:p>
          <a:p>
            <a:pPr lvl="1"/>
            <a:r>
              <a:rPr lang="bg-BG" dirty="0" smtClean="0"/>
              <a:t>Чрез </a:t>
            </a:r>
            <a:r>
              <a:rPr lang="bg-BG" dirty="0" smtClean="0">
                <a:solidFill>
                  <a:srgbClr val="FF388C"/>
                </a:solidFill>
              </a:rPr>
              <a:t>стереопсис</a:t>
            </a:r>
            <a:r>
              <a:rPr lang="bg-BG" dirty="0" smtClean="0"/>
              <a:t>  </a:t>
            </a:r>
            <a:r>
              <a:rPr lang="bg-BG" dirty="0"/>
              <a:t>– несъответствие на образите</a:t>
            </a:r>
            <a:r>
              <a:rPr lang="en-US" dirty="0"/>
              <a:t>, </a:t>
            </a:r>
            <a:r>
              <a:rPr lang="bg-BG" dirty="0"/>
              <a:t>получавани в двете ретини</a:t>
            </a:r>
          </a:p>
          <a:p>
            <a:pPr lvl="1"/>
            <a:r>
              <a:rPr lang="bg-BG" dirty="0" smtClean="0"/>
              <a:t>Чрез </a:t>
            </a:r>
            <a:r>
              <a:rPr lang="bg-BG" dirty="0" smtClean="0">
                <a:solidFill>
                  <a:srgbClr val="FF388C"/>
                </a:solidFill>
              </a:rPr>
              <a:t>конвергенция</a:t>
            </a:r>
            <a:r>
              <a:rPr lang="bg-BG" dirty="0" smtClean="0"/>
              <a:t> </a:t>
            </a:r>
            <a:r>
              <a:rPr lang="bg-BG" dirty="0"/>
              <a:t>на </a:t>
            </a:r>
            <a:r>
              <a:rPr lang="bg-BG" dirty="0" smtClean="0"/>
              <a:t>очите при обръщането им към една точка</a:t>
            </a:r>
            <a:endParaRPr lang="bg-BG" dirty="0"/>
          </a:p>
          <a:p>
            <a:r>
              <a:rPr lang="bg-BG" dirty="0" smtClean="0"/>
              <a:t>Терминологични нюанси</a:t>
            </a:r>
            <a:endParaRPr lang="bg-BG" dirty="0"/>
          </a:p>
          <a:p>
            <a:pPr lvl="1"/>
            <a:r>
              <a:rPr lang="bg-BG" dirty="0" err="1"/>
              <a:t>Би</a:t>
            </a:r>
            <a:r>
              <a:rPr lang="bg-BG" dirty="0" err="1">
                <a:solidFill>
                  <a:srgbClr val="FF388C"/>
                </a:solidFill>
              </a:rPr>
              <a:t>н</a:t>
            </a:r>
            <a:r>
              <a:rPr lang="bg-BG" dirty="0" err="1"/>
              <a:t>окулярен</a:t>
            </a:r>
            <a:r>
              <a:rPr lang="bg-BG" dirty="0"/>
              <a:t> – две оптични системи</a:t>
            </a:r>
          </a:p>
          <a:p>
            <a:pPr lvl="1"/>
            <a:r>
              <a:rPr lang="bg-BG" dirty="0" err="1"/>
              <a:t>Биокулярен</a:t>
            </a:r>
            <a:r>
              <a:rPr lang="bg-BG" dirty="0"/>
              <a:t> – една оптична система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693386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Анаглифни изображения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/>
              <a:t>Изображения от близки гледни точки</a:t>
            </a:r>
          </a:p>
          <a:p>
            <a:pPr lvl="1"/>
            <a:r>
              <a:rPr lang="bg-BG" dirty="0"/>
              <a:t>Всяко е в собствен цвят</a:t>
            </a:r>
          </a:p>
          <a:p>
            <a:pPr lvl="1"/>
            <a:r>
              <a:rPr lang="bg-BG" dirty="0"/>
              <a:t>Насложени едно върху друго</a:t>
            </a:r>
          </a:p>
          <a:p>
            <a:pPr lvl="1"/>
            <a:r>
              <a:rPr lang="bg-BG" dirty="0"/>
              <a:t>При гледане през </a:t>
            </a:r>
            <a:r>
              <a:rPr lang="bg-BG" dirty="0" smtClean="0"/>
              <a:t>цветен филтър</a:t>
            </a:r>
            <a:r>
              <a:rPr lang="bg-BG" dirty="0"/>
              <a:t>, всяко око вижда само „своя“ </a:t>
            </a:r>
            <a:r>
              <a:rPr lang="bg-BG" dirty="0" smtClean="0"/>
              <a:t>цвят</a:t>
            </a:r>
          </a:p>
          <a:p>
            <a:pPr lvl="1"/>
            <a:r>
              <a:rPr lang="bg-BG" dirty="0" smtClean="0"/>
              <a:t>Мозъкът композира 3</a:t>
            </a:r>
            <a:r>
              <a:rPr lang="en-US" dirty="0" smtClean="0"/>
              <a:t>D</a:t>
            </a:r>
            <a:r>
              <a:rPr lang="bg-BG" dirty="0" smtClean="0"/>
              <a:t> сцената от двата образа и разликата между тях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5342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518647" y="41747"/>
            <a:ext cx="2172663" cy="1867737"/>
          </a:xfrm>
        </p:spPr>
        <p:txBody>
          <a:bodyPr>
            <a:noAutofit/>
          </a:bodyPr>
          <a:lstStyle/>
          <a:p>
            <a:r>
              <a:rPr lang="bg-BG" sz="11500" dirty="0" err="1" smtClean="0">
                <a:solidFill>
                  <a:srgbClr val="FF388C"/>
                </a:solidFill>
              </a:rPr>
              <a:t>А</a:t>
            </a:r>
            <a:r>
              <a:rPr lang="bg-BG" sz="11500" dirty="0" err="1" smtClean="0">
                <a:solidFill>
                  <a:srgbClr val="0070C0"/>
                </a:solidFill>
              </a:rPr>
              <a:t>Б</a:t>
            </a:r>
            <a:endParaRPr lang="bg-BG" sz="11500" dirty="0">
              <a:solidFill>
                <a:srgbClr val="0070C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029756" y="5342230"/>
            <a:ext cx="808541" cy="821140"/>
            <a:chOff x="6096000" y="5860277"/>
            <a:chExt cx="457200" cy="464323"/>
          </a:xfrm>
          <a:effectLst/>
        </p:grpSpPr>
        <p:sp>
          <p:nvSpPr>
            <p:cNvPr id="17" name="Oval 16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Moon 17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341036" y="5342231"/>
            <a:ext cx="808541" cy="816725"/>
            <a:chOff x="6096000" y="5862773"/>
            <a:chExt cx="457200" cy="461827"/>
          </a:xfrm>
          <a:effectLst/>
        </p:grpSpPr>
        <p:sp>
          <p:nvSpPr>
            <p:cNvPr id="20" name="Oval 19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Moon 20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209045" y="2768803"/>
            <a:ext cx="2216442" cy="900954"/>
            <a:chOff x="4441894" y="3964381"/>
            <a:chExt cx="2216442" cy="900954"/>
          </a:xfrm>
        </p:grpSpPr>
        <p:sp>
          <p:nvSpPr>
            <p:cNvPr id="27" name="Text Placeholder 2"/>
            <p:cNvSpPr txBox="1">
              <a:spLocks/>
            </p:cNvSpPr>
            <p:nvPr/>
          </p:nvSpPr>
          <p:spPr>
            <a:xfrm>
              <a:off x="4975294" y="3964381"/>
              <a:ext cx="1683041" cy="90095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Синият филтър не пропуска синия цвят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H="1">
              <a:off x="4441894" y="3968796"/>
              <a:ext cx="221644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0" name="Oval 39"/>
          <p:cNvSpPr/>
          <p:nvPr/>
        </p:nvSpPr>
        <p:spPr>
          <a:xfrm>
            <a:off x="3024249" y="2637751"/>
            <a:ext cx="1337357" cy="235211"/>
          </a:xfrm>
          <a:prstGeom prst="ellipse">
            <a:avLst/>
          </a:prstGeom>
          <a:solidFill>
            <a:srgbClr val="FF388C"/>
          </a:solidFill>
          <a:ln w="3175">
            <a:noFill/>
          </a:ln>
          <a:scene3d>
            <a:camera prst="orthographicFront"/>
            <a:lightRig rig="threePt" dir="t"/>
          </a:scene3d>
          <a:sp3d extrusionH="76200" prstMaterial="translucentPowder">
            <a:bevelT/>
            <a:bevelB w="82550" h="82550"/>
            <a:extrusionClr>
              <a:schemeClr val="accent2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4851314" y="2637751"/>
            <a:ext cx="1349929" cy="235211"/>
          </a:xfrm>
          <a:prstGeom prst="ellipse">
            <a:avLst/>
          </a:prstGeom>
          <a:solidFill>
            <a:srgbClr val="376092"/>
          </a:solidFill>
          <a:ln w="3175">
            <a:noFill/>
          </a:ln>
          <a:scene3d>
            <a:camera prst="orthographicFront"/>
            <a:lightRig rig="threePt" dir="t"/>
          </a:scene3d>
          <a:sp3d extrusionH="76200" prstMaterial="translucentPowder">
            <a:bevelT/>
            <a:bevelB w="82550" h="82550"/>
            <a:extrusionClr>
              <a:schemeClr val="accent2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65" name="Text Placeholder 1"/>
          <p:cNvSpPr txBox="1">
            <a:spLocks/>
          </p:cNvSpPr>
          <p:nvPr/>
        </p:nvSpPr>
        <p:spPr>
          <a:xfrm>
            <a:off x="4439946" y="3554344"/>
            <a:ext cx="2172663" cy="933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6600" dirty="0" err="1" smtClean="0">
                <a:solidFill>
                  <a:srgbClr val="FF388C"/>
                </a:solidFill>
              </a:rPr>
              <a:t>А</a:t>
            </a:r>
            <a:r>
              <a:rPr lang="bg-BG" sz="6600" dirty="0" err="1" smtClean="0">
                <a:ln>
                  <a:solidFill>
                    <a:schemeClr val="accent5">
                      <a:lumMod val="20000"/>
                      <a:lumOff val="80000"/>
                    </a:schemeClr>
                  </a:solidFill>
                </a:ln>
                <a:noFill/>
              </a:rPr>
              <a:t>Б</a:t>
            </a:r>
            <a:endParaRPr lang="bg-BG" sz="6600" dirty="0"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noFill/>
            </a:endParaRPr>
          </a:p>
        </p:txBody>
      </p:sp>
      <p:sp>
        <p:nvSpPr>
          <p:cNvPr id="66" name="Text Placeholder 1"/>
          <p:cNvSpPr txBox="1">
            <a:spLocks/>
          </p:cNvSpPr>
          <p:nvPr/>
        </p:nvSpPr>
        <p:spPr>
          <a:xfrm>
            <a:off x="2606595" y="3554344"/>
            <a:ext cx="2172663" cy="933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6600" dirty="0" err="1" smtClean="0">
                <a:ln>
                  <a:solidFill>
                    <a:srgbClr val="FFCCFF"/>
                  </a:solidFill>
                </a:ln>
                <a:noFill/>
              </a:rPr>
              <a:t>А</a:t>
            </a:r>
            <a:r>
              <a:rPr lang="bg-BG" sz="6600" dirty="0" err="1" smtClean="0">
                <a:solidFill>
                  <a:srgbClr val="0070C0"/>
                </a:solidFill>
              </a:rPr>
              <a:t>Б</a:t>
            </a:r>
            <a:endParaRPr lang="bg-BG" sz="6600" dirty="0">
              <a:solidFill>
                <a:srgbClr val="0070C0"/>
              </a:solidFill>
            </a:endParaRPr>
          </a:p>
        </p:txBody>
      </p:sp>
      <p:grpSp>
        <p:nvGrpSpPr>
          <p:cNvPr id="67" name="Group 66"/>
          <p:cNvGrpSpPr/>
          <p:nvPr/>
        </p:nvGrpSpPr>
        <p:grpSpPr>
          <a:xfrm>
            <a:off x="380999" y="2755356"/>
            <a:ext cx="2643250" cy="900954"/>
            <a:chOff x="4594294" y="3964381"/>
            <a:chExt cx="2643250" cy="900954"/>
          </a:xfrm>
        </p:grpSpPr>
        <p:sp>
          <p:nvSpPr>
            <p:cNvPr id="68" name="Text Placeholder 2"/>
            <p:cNvSpPr txBox="1">
              <a:spLocks/>
            </p:cNvSpPr>
            <p:nvPr/>
          </p:nvSpPr>
          <p:spPr>
            <a:xfrm>
              <a:off x="4594294" y="3964381"/>
              <a:ext cx="2064041" cy="90095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Червеният филтър не пропуска червения цвят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H="1">
              <a:off x="4594294" y="3968796"/>
              <a:ext cx="264325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0151070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Анаглифни </a:t>
            </a:r>
            <a:r>
              <a:rPr lang="bg-BG" dirty="0" smtClean="0"/>
              <a:t>филтри</a:t>
            </a:r>
          </a:p>
          <a:p>
            <a:pPr lvl="1"/>
            <a:r>
              <a:rPr lang="bg-BG" dirty="0"/>
              <a:t>Често са противоположни </a:t>
            </a:r>
            <a:r>
              <a:rPr lang="bg-BG" dirty="0" smtClean="0"/>
              <a:t>цветове: червено-светлосиньо, зелено-лилаво, синьо-жълто</a:t>
            </a:r>
          </a:p>
          <a:p>
            <a:pPr lvl="1"/>
            <a:r>
              <a:rPr lang="bg-BG" dirty="0" smtClean="0"/>
              <a:t>Трудно </a:t>
            </a:r>
            <a:r>
              <a:rPr lang="bg-BG" dirty="0"/>
              <a:t>представяне на </a:t>
            </a:r>
            <a:r>
              <a:rPr lang="bg-BG" dirty="0" smtClean="0"/>
              <a:t>цветовете</a:t>
            </a:r>
            <a:endParaRPr lang="bg-BG" dirty="0"/>
          </a:p>
          <a:p>
            <a:pPr lvl="1"/>
            <a:r>
              <a:rPr lang="bg-BG" dirty="0" smtClean="0"/>
              <a:t>При несъответствие на цвета на филтъра с цвета на </a:t>
            </a:r>
            <a:r>
              <a:rPr lang="bg-BG" dirty="0" err="1" smtClean="0"/>
              <a:t>изобрацението</a:t>
            </a:r>
            <a:r>
              <a:rPr lang="bg-BG" dirty="0" smtClean="0"/>
              <a:t> стават отсенки (окото вижда образ,  който не е за него)</a:t>
            </a:r>
            <a:endParaRPr lang="bg-BG" dirty="0"/>
          </a:p>
          <a:p>
            <a:pPr lvl="1"/>
            <a:r>
              <a:rPr lang="bg-BG" dirty="0" err="1"/>
              <a:t>Дискомфорт</a:t>
            </a:r>
            <a:r>
              <a:rPr lang="bg-BG" dirty="0"/>
              <a:t> при дълго ползване</a:t>
            </a:r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89897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124200" y="4564706"/>
            <a:ext cx="2751979" cy="491633"/>
            <a:chOff x="1828800" y="4953000"/>
            <a:chExt cx="5486400" cy="838200"/>
          </a:xfrm>
          <a:scene3d>
            <a:camera prst="orthographicFront">
              <a:rot lat="3268118" lon="19436857" rev="19761454"/>
            </a:camera>
            <a:lightRig rig="threePt" dir="t"/>
          </a:scene3d>
        </p:grpSpPr>
        <p:sp>
          <p:nvSpPr>
            <p:cNvPr id="19" name="Right Arrow 15"/>
            <p:cNvSpPr/>
            <p:nvPr/>
          </p:nvSpPr>
          <p:spPr>
            <a:xfrm>
              <a:off x="1828800" y="4953000"/>
              <a:ext cx="5486400" cy="838200"/>
            </a:xfrm>
            <a:custGeom>
              <a:avLst/>
              <a:gdLst>
                <a:gd name="connsiteX0" fmla="*/ 0 w 3962400"/>
                <a:gd name="connsiteY0" fmla="*/ 110068 h 605367"/>
                <a:gd name="connsiteX1" fmla="*/ 3577169 w 3962400"/>
                <a:gd name="connsiteY1" fmla="*/ 110068 h 605367"/>
                <a:gd name="connsiteX2" fmla="*/ 3577169 w 3962400"/>
                <a:gd name="connsiteY2" fmla="*/ 0 h 605367"/>
                <a:gd name="connsiteX3" fmla="*/ 3962400 w 3962400"/>
                <a:gd name="connsiteY3" fmla="*/ 302684 h 605367"/>
                <a:gd name="connsiteX4" fmla="*/ 3577169 w 3962400"/>
                <a:gd name="connsiteY4" fmla="*/ 605367 h 605367"/>
                <a:gd name="connsiteX5" fmla="*/ 3577169 w 3962400"/>
                <a:gd name="connsiteY5" fmla="*/ 495299 h 605367"/>
                <a:gd name="connsiteX6" fmla="*/ 0 w 3962400"/>
                <a:gd name="connsiteY6" fmla="*/ 495299 h 605367"/>
                <a:gd name="connsiteX7" fmla="*/ 0 w 3962400"/>
                <a:gd name="connsiteY7" fmla="*/ 110068 h 605367"/>
                <a:gd name="connsiteX0" fmla="*/ 184150 w 3962400"/>
                <a:gd name="connsiteY0" fmla="*/ 110068 h 605367"/>
                <a:gd name="connsiteX1" fmla="*/ 3577169 w 3962400"/>
                <a:gd name="connsiteY1" fmla="*/ 110068 h 605367"/>
                <a:gd name="connsiteX2" fmla="*/ 3577169 w 3962400"/>
                <a:gd name="connsiteY2" fmla="*/ 0 h 605367"/>
                <a:gd name="connsiteX3" fmla="*/ 3962400 w 3962400"/>
                <a:gd name="connsiteY3" fmla="*/ 302684 h 605367"/>
                <a:gd name="connsiteX4" fmla="*/ 3577169 w 3962400"/>
                <a:gd name="connsiteY4" fmla="*/ 605367 h 605367"/>
                <a:gd name="connsiteX5" fmla="*/ 3577169 w 3962400"/>
                <a:gd name="connsiteY5" fmla="*/ 495299 h 605367"/>
                <a:gd name="connsiteX6" fmla="*/ 0 w 3962400"/>
                <a:gd name="connsiteY6" fmla="*/ 495299 h 605367"/>
                <a:gd name="connsiteX7" fmla="*/ 184150 w 3962400"/>
                <a:gd name="connsiteY7" fmla="*/ 110068 h 60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2400" h="605367">
                  <a:moveTo>
                    <a:pt x="184150" y="110068"/>
                  </a:moveTo>
                  <a:lnTo>
                    <a:pt x="3577169" y="110068"/>
                  </a:lnTo>
                  <a:lnTo>
                    <a:pt x="3577169" y="0"/>
                  </a:lnTo>
                  <a:lnTo>
                    <a:pt x="3962400" y="302684"/>
                  </a:lnTo>
                  <a:lnTo>
                    <a:pt x="3577169" y="605367"/>
                  </a:lnTo>
                  <a:lnTo>
                    <a:pt x="3577169" y="495299"/>
                  </a:lnTo>
                  <a:lnTo>
                    <a:pt x="0" y="495299"/>
                  </a:lnTo>
                  <a:lnTo>
                    <a:pt x="184150" y="110068"/>
                  </a:lnTo>
                  <a:close/>
                </a:path>
              </a:pathLst>
            </a:cu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  <a:ln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Поляризирана светлина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Поляризация</a:t>
            </a:r>
          </a:p>
          <a:p>
            <a:pPr lvl="1"/>
            <a:r>
              <a:rPr lang="bg-BG" dirty="0" smtClean="0"/>
              <a:t>Свойство </a:t>
            </a:r>
            <a:r>
              <a:rPr lang="bg-BG" dirty="0"/>
              <a:t>на светлината </a:t>
            </a:r>
            <a:r>
              <a:rPr lang="bg-BG" dirty="0" smtClean="0"/>
              <a:t>и на много други вълни да имат </a:t>
            </a:r>
            <a:r>
              <a:rPr lang="bg-BG" dirty="0"/>
              <a:t>ъгъл на ориентация</a:t>
            </a:r>
          </a:p>
          <a:p>
            <a:pPr lvl="1"/>
            <a:r>
              <a:rPr lang="bg-BG" dirty="0" smtClean="0"/>
              <a:t>Филтри за поляризирана светлина за </a:t>
            </a:r>
            <a:r>
              <a:rPr lang="bg-BG" dirty="0"/>
              <a:t>елиминиране на отблясъци (от вода) и отражения (от прозорци</a:t>
            </a:r>
            <a:r>
              <a:rPr lang="bg-BG" dirty="0" smtClean="0"/>
              <a:t>)</a:t>
            </a:r>
            <a:endParaRPr lang="bg-BG" dirty="0"/>
          </a:p>
        </p:txBody>
      </p:sp>
      <p:grpSp>
        <p:nvGrpSpPr>
          <p:cNvPr id="12" name="Group 11"/>
          <p:cNvGrpSpPr/>
          <p:nvPr/>
        </p:nvGrpSpPr>
        <p:grpSpPr>
          <a:xfrm>
            <a:off x="2793711" y="4917586"/>
            <a:ext cx="2540289" cy="453815"/>
            <a:chOff x="1828800" y="4953000"/>
            <a:chExt cx="5486400" cy="838200"/>
          </a:xfrm>
        </p:grpSpPr>
        <p:sp>
          <p:nvSpPr>
            <p:cNvPr id="13" name="Right Arrow 12"/>
            <p:cNvSpPr/>
            <p:nvPr/>
          </p:nvSpPr>
          <p:spPr>
            <a:xfrm>
              <a:off x="1828800" y="4953000"/>
              <a:ext cx="5486400" cy="838200"/>
            </a:xfrm>
            <a:prstGeom prst="rightArrow">
              <a:avLst>
                <a:gd name="adj1" fmla="val 63636"/>
                <a:gd name="adj2" fmla="val 63636"/>
              </a:avLst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277221" y="5250506"/>
            <a:ext cx="2751979" cy="491633"/>
            <a:chOff x="1828800" y="4953000"/>
            <a:chExt cx="5486400" cy="838200"/>
          </a:xfrm>
          <a:scene3d>
            <a:camera prst="orthographicFront">
              <a:rot lat="3268118" lon="19436857" rev="19761454"/>
            </a:camera>
            <a:lightRig rig="threePt" dir="t"/>
          </a:scene3d>
        </p:grpSpPr>
        <p:sp>
          <p:nvSpPr>
            <p:cNvPr id="16" name="Right Arrow 15"/>
            <p:cNvSpPr/>
            <p:nvPr/>
          </p:nvSpPr>
          <p:spPr>
            <a:xfrm>
              <a:off x="1828800" y="4953000"/>
              <a:ext cx="5486400" cy="838200"/>
            </a:xfrm>
            <a:custGeom>
              <a:avLst/>
              <a:gdLst>
                <a:gd name="connsiteX0" fmla="*/ 0 w 3962400"/>
                <a:gd name="connsiteY0" fmla="*/ 110068 h 605367"/>
                <a:gd name="connsiteX1" fmla="*/ 3577169 w 3962400"/>
                <a:gd name="connsiteY1" fmla="*/ 110068 h 605367"/>
                <a:gd name="connsiteX2" fmla="*/ 3577169 w 3962400"/>
                <a:gd name="connsiteY2" fmla="*/ 0 h 605367"/>
                <a:gd name="connsiteX3" fmla="*/ 3962400 w 3962400"/>
                <a:gd name="connsiteY3" fmla="*/ 302684 h 605367"/>
                <a:gd name="connsiteX4" fmla="*/ 3577169 w 3962400"/>
                <a:gd name="connsiteY4" fmla="*/ 605367 h 605367"/>
                <a:gd name="connsiteX5" fmla="*/ 3577169 w 3962400"/>
                <a:gd name="connsiteY5" fmla="*/ 495299 h 605367"/>
                <a:gd name="connsiteX6" fmla="*/ 0 w 3962400"/>
                <a:gd name="connsiteY6" fmla="*/ 495299 h 605367"/>
                <a:gd name="connsiteX7" fmla="*/ 0 w 3962400"/>
                <a:gd name="connsiteY7" fmla="*/ 110068 h 605367"/>
                <a:gd name="connsiteX0" fmla="*/ 184150 w 3962400"/>
                <a:gd name="connsiteY0" fmla="*/ 110068 h 605367"/>
                <a:gd name="connsiteX1" fmla="*/ 3577169 w 3962400"/>
                <a:gd name="connsiteY1" fmla="*/ 110068 h 605367"/>
                <a:gd name="connsiteX2" fmla="*/ 3577169 w 3962400"/>
                <a:gd name="connsiteY2" fmla="*/ 0 h 605367"/>
                <a:gd name="connsiteX3" fmla="*/ 3962400 w 3962400"/>
                <a:gd name="connsiteY3" fmla="*/ 302684 h 605367"/>
                <a:gd name="connsiteX4" fmla="*/ 3577169 w 3962400"/>
                <a:gd name="connsiteY4" fmla="*/ 605367 h 605367"/>
                <a:gd name="connsiteX5" fmla="*/ 3577169 w 3962400"/>
                <a:gd name="connsiteY5" fmla="*/ 495299 h 605367"/>
                <a:gd name="connsiteX6" fmla="*/ 0 w 3962400"/>
                <a:gd name="connsiteY6" fmla="*/ 495299 h 605367"/>
                <a:gd name="connsiteX7" fmla="*/ 184150 w 3962400"/>
                <a:gd name="connsiteY7" fmla="*/ 110068 h 60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2400" h="605367">
                  <a:moveTo>
                    <a:pt x="184150" y="110068"/>
                  </a:moveTo>
                  <a:lnTo>
                    <a:pt x="3577169" y="110068"/>
                  </a:lnTo>
                  <a:lnTo>
                    <a:pt x="3577169" y="0"/>
                  </a:lnTo>
                  <a:lnTo>
                    <a:pt x="3962400" y="302684"/>
                  </a:lnTo>
                  <a:lnTo>
                    <a:pt x="3577169" y="605367"/>
                  </a:lnTo>
                  <a:lnTo>
                    <a:pt x="3577169" y="495299"/>
                  </a:lnTo>
                  <a:lnTo>
                    <a:pt x="0" y="495299"/>
                  </a:lnTo>
                  <a:lnTo>
                    <a:pt x="184150" y="110068"/>
                  </a:lnTo>
                  <a:close/>
                </a:path>
              </a:pathLst>
            </a:cu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  <a:ln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31711" y="5622756"/>
            <a:ext cx="2540289" cy="453815"/>
            <a:chOff x="1828800" y="4953000"/>
            <a:chExt cx="5486400" cy="838200"/>
          </a:xfrm>
        </p:grpSpPr>
        <p:sp>
          <p:nvSpPr>
            <p:cNvPr id="4" name="Right Arrow 3"/>
            <p:cNvSpPr/>
            <p:nvPr/>
          </p:nvSpPr>
          <p:spPr>
            <a:xfrm>
              <a:off x="1828800" y="4953000"/>
              <a:ext cx="5486400" cy="838200"/>
            </a:xfrm>
            <a:prstGeom prst="rightArrow">
              <a:avLst>
                <a:gd name="adj1" fmla="val 63636"/>
                <a:gd name="adj2" fmla="val 63636"/>
              </a:avLst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91421" y="5940539"/>
            <a:ext cx="2751979" cy="491633"/>
            <a:chOff x="1828800" y="4953000"/>
            <a:chExt cx="5486400" cy="838200"/>
          </a:xfrm>
          <a:scene3d>
            <a:camera prst="orthographicFront">
              <a:rot lat="3268118" lon="19436857" rev="19761454"/>
            </a:camera>
            <a:lightRig rig="threePt" dir="t"/>
          </a:scene3d>
        </p:grpSpPr>
        <p:sp>
          <p:nvSpPr>
            <p:cNvPr id="10" name="Right Arrow 9"/>
            <p:cNvSpPr/>
            <p:nvPr/>
          </p:nvSpPr>
          <p:spPr>
            <a:xfrm>
              <a:off x="1828800" y="4953000"/>
              <a:ext cx="5486400" cy="838200"/>
            </a:xfrm>
            <a:custGeom>
              <a:avLst/>
              <a:gdLst>
                <a:gd name="connsiteX0" fmla="*/ 0 w 3962400"/>
                <a:gd name="connsiteY0" fmla="*/ 110068 h 605367"/>
                <a:gd name="connsiteX1" fmla="*/ 3577169 w 3962400"/>
                <a:gd name="connsiteY1" fmla="*/ 110068 h 605367"/>
                <a:gd name="connsiteX2" fmla="*/ 3577169 w 3962400"/>
                <a:gd name="connsiteY2" fmla="*/ 0 h 605367"/>
                <a:gd name="connsiteX3" fmla="*/ 3962400 w 3962400"/>
                <a:gd name="connsiteY3" fmla="*/ 302684 h 605367"/>
                <a:gd name="connsiteX4" fmla="*/ 3577169 w 3962400"/>
                <a:gd name="connsiteY4" fmla="*/ 605367 h 605367"/>
                <a:gd name="connsiteX5" fmla="*/ 3577169 w 3962400"/>
                <a:gd name="connsiteY5" fmla="*/ 495299 h 605367"/>
                <a:gd name="connsiteX6" fmla="*/ 0 w 3962400"/>
                <a:gd name="connsiteY6" fmla="*/ 495299 h 605367"/>
                <a:gd name="connsiteX7" fmla="*/ 0 w 3962400"/>
                <a:gd name="connsiteY7" fmla="*/ 110068 h 605367"/>
                <a:gd name="connsiteX0" fmla="*/ 184150 w 3962400"/>
                <a:gd name="connsiteY0" fmla="*/ 110068 h 605367"/>
                <a:gd name="connsiteX1" fmla="*/ 3577169 w 3962400"/>
                <a:gd name="connsiteY1" fmla="*/ 110068 h 605367"/>
                <a:gd name="connsiteX2" fmla="*/ 3577169 w 3962400"/>
                <a:gd name="connsiteY2" fmla="*/ 0 h 605367"/>
                <a:gd name="connsiteX3" fmla="*/ 3962400 w 3962400"/>
                <a:gd name="connsiteY3" fmla="*/ 302684 h 605367"/>
                <a:gd name="connsiteX4" fmla="*/ 3577169 w 3962400"/>
                <a:gd name="connsiteY4" fmla="*/ 605367 h 605367"/>
                <a:gd name="connsiteX5" fmla="*/ 3577169 w 3962400"/>
                <a:gd name="connsiteY5" fmla="*/ 495299 h 605367"/>
                <a:gd name="connsiteX6" fmla="*/ 0 w 3962400"/>
                <a:gd name="connsiteY6" fmla="*/ 495299 h 605367"/>
                <a:gd name="connsiteX7" fmla="*/ 184150 w 3962400"/>
                <a:gd name="connsiteY7" fmla="*/ 110068 h 605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2400" h="605367">
                  <a:moveTo>
                    <a:pt x="184150" y="110068"/>
                  </a:moveTo>
                  <a:lnTo>
                    <a:pt x="3577169" y="110068"/>
                  </a:lnTo>
                  <a:lnTo>
                    <a:pt x="3577169" y="0"/>
                  </a:lnTo>
                  <a:lnTo>
                    <a:pt x="3962400" y="302684"/>
                  </a:lnTo>
                  <a:lnTo>
                    <a:pt x="3577169" y="605367"/>
                  </a:lnTo>
                  <a:lnTo>
                    <a:pt x="3577169" y="495299"/>
                  </a:lnTo>
                  <a:lnTo>
                    <a:pt x="0" y="495299"/>
                  </a:lnTo>
                  <a:lnTo>
                    <a:pt x="184150" y="110068"/>
                  </a:lnTo>
                  <a:close/>
                </a:path>
              </a:pathLst>
            </a:cu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  <a:ln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3" name="Parallelogram 32"/>
          <p:cNvSpPr/>
          <p:nvPr/>
        </p:nvSpPr>
        <p:spPr>
          <a:xfrm rot="16200000" flipV="1">
            <a:off x="5355926" y="5036162"/>
            <a:ext cx="1216152" cy="169589"/>
          </a:xfrm>
          <a:prstGeom prst="parallelogram">
            <a:avLst>
              <a:gd name="adj" fmla="val 98022"/>
            </a:avLst>
          </a:prstGeom>
          <a:solidFill>
            <a:srgbClr val="376092"/>
          </a:solidFill>
          <a:ln w="3175"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4" name="Parallelogram 33"/>
          <p:cNvSpPr/>
          <p:nvPr/>
        </p:nvSpPr>
        <p:spPr>
          <a:xfrm rot="16200000" flipV="1">
            <a:off x="5566810" y="4821854"/>
            <a:ext cx="1216152" cy="169589"/>
          </a:xfrm>
          <a:prstGeom prst="parallelogram">
            <a:avLst>
              <a:gd name="adj" fmla="val 98022"/>
            </a:avLst>
          </a:prstGeom>
          <a:solidFill>
            <a:srgbClr val="376092"/>
          </a:solidFill>
          <a:ln w="3175"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536911" y="4927243"/>
            <a:ext cx="2540289" cy="453815"/>
            <a:chOff x="1828800" y="4953000"/>
            <a:chExt cx="5486400" cy="838200"/>
          </a:xfrm>
        </p:grpSpPr>
        <p:sp>
          <p:nvSpPr>
            <p:cNvPr id="36" name="Right Arrow 35"/>
            <p:cNvSpPr/>
            <p:nvPr/>
          </p:nvSpPr>
          <p:spPr>
            <a:xfrm>
              <a:off x="1828800" y="4953000"/>
              <a:ext cx="5486400" cy="838200"/>
            </a:xfrm>
            <a:prstGeom prst="rightArrow">
              <a:avLst>
                <a:gd name="adj1" fmla="val 63636"/>
                <a:gd name="adj2" fmla="val 63636"/>
              </a:avLst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9" name="Parallelogram 28"/>
          <p:cNvSpPr/>
          <p:nvPr/>
        </p:nvSpPr>
        <p:spPr>
          <a:xfrm rot="16200000" flipV="1">
            <a:off x="4909853" y="5444424"/>
            <a:ext cx="1216152" cy="169589"/>
          </a:xfrm>
          <a:prstGeom prst="parallelogram">
            <a:avLst>
              <a:gd name="adj" fmla="val 98022"/>
            </a:avLst>
          </a:prstGeom>
          <a:solidFill>
            <a:srgbClr val="376092"/>
          </a:solidFill>
          <a:ln w="3175"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32" name="Parallelogram 31"/>
          <p:cNvSpPr/>
          <p:nvPr/>
        </p:nvSpPr>
        <p:spPr>
          <a:xfrm rot="16200000" flipV="1">
            <a:off x="5128514" y="5247698"/>
            <a:ext cx="1216152" cy="169589"/>
          </a:xfrm>
          <a:prstGeom prst="parallelogram">
            <a:avLst>
              <a:gd name="adj" fmla="val 98022"/>
            </a:avLst>
          </a:prstGeom>
          <a:solidFill>
            <a:srgbClr val="376092"/>
          </a:solidFill>
          <a:ln w="3175"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800600" y="5628206"/>
            <a:ext cx="2540289" cy="453815"/>
            <a:chOff x="1828800" y="4953000"/>
            <a:chExt cx="5486400" cy="838200"/>
          </a:xfrm>
        </p:grpSpPr>
        <p:sp>
          <p:nvSpPr>
            <p:cNvPr id="39" name="Right Arrow 38"/>
            <p:cNvSpPr/>
            <p:nvPr/>
          </p:nvSpPr>
          <p:spPr>
            <a:xfrm>
              <a:off x="1828800" y="4953000"/>
              <a:ext cx="5486400" cy="838200"/>
            </a:xfrm>
            <a:prstGeom prst="rightArrow">
              <a:avLst>
                <a:gd name="adj1" fmla="val 63636"/>
                <a:gd name="adj2" fmla="val 63636"/>
              </a:avLst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sz="200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endParaRPr>
            </a:p>
          </p:txBody>
        </p:sp>
        <p:sp>
          <p:nvSpPr>
            <p:cNvPr id="40" name="Freeform 39"/>
            <p:cNvSpPr/>
            <p:nvPr/>
          </p:nvSpPr>
          <p:spPr>
            <a:xfrm>
              <a:off x="1842247" y="5175582"/>
              <a:ext cx="5257800" cy="431842"/>
            </a:xfrm>
            <a:custGeom>
              <a:avLst/>
              <a:gdLst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  <a:gd name="connsiteX0" fmla="*/ 0 w 5257800"/>
                <a:gd name="connsiteY0" fmla="*/ 404947 h 431842"/>
                <a:gd name="connsiteX1" fmla="*/ 457200 w 5257800"/>
                <a:gd name="connsiteY1" fmla="*/ 1536 h 431842"/>
                <a:gd name="connsiteX2" fmla="*/ 914400 w 5257800"/>
                <a:gd name="connsiteY2" fmla="*/ 418394 h 431842"/>
                <a:gd name="connsiteX3" fmla="*/ 1371600 w 5257800"/>
                <a:gd name="connsiteY3" fmla="*/ 1536 h 431842"/>
                <a:gd name="connsiteX4" fmla="*/ 1828800 w 5257800"/>
                <a:gd name="connsiteY4" fmla="*/ 418394 h 431842"/>
                <a:gd name="connsiteX5" fmla="*/ 2286000 w 5257800"/>
                <a:gd name="connsiteY5" fmla="*/ 1536 h 431842"/>
                <a:gd name="connsiteX6" fmla="*/ 2743200 w 5257800"/>
                <a:gd name="connsiteY6" fmla="*/ 431842 h 431842"/>
                <a:gd name="connsiteX7" fmla="*/ 3200400 w 5257800"/>
                <a:gd name="connsiteY7" fmla="*/ 1536 h 431842"/>
                <a:gd name="connsiteX8" fmla="*/ 3671047 w 5257800"/>
                <a:gd name="connsiteY8" fmla="*/ 404947 h 431842"/>
                <a:gd name="connsiteX9" fmla="*/ 4128247 w 5257800"/>
                <a:gd name="connsiteY9" fmla="*/ 1536 h 431842"/>
                <a:gd name="connsiteX10" fmla="*/ 4558553 w 5257800"/>
                <a:gd name="connsiteY10" fmla="*/ 404947 h 431842"/>
                <a:gd name="connsiteX11" fmla="*/ 5029200 w 5257800"/>
                <a:gd name="connsiteY11" fmla="*/ 1536 h 431842"/>
                <a:gd name="connsiteX12" fmla="*/ 5257800 w 5257800"/>
                <a:gd name="connsiteY12" fmla="*/ 257030 h 431842"/>
                <a:gd name="connsiteX13" fmla="*/ 5257800 w 5257800"/>
                <a:gd name="connsiteY13" fmla="*/ 257030 h 43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57800" h="431842">
                  <a:moveTo>
                    <a:pt x="0" y="404947"/>
                  </a:moveTo>
                  <a:cubicBezTo>
                    <a:pt x="130969" y="406908"/>
                    <a:pt x="304800" y="-705"/>
                    <a:pt x="457200" y="1536"/>
                  </a:cubicBezTo>
                  <a:cubicBezTo>
                    <a:pt x="609600" y="3777"/>
                    <a:pt x="762000" y="418394"/>
                    <a:pt x="914400" y="418394"/>
                  </a:cubicBezTo>
                  <a:cubicBezTo>
                    <a:pt x="1066800" y="418394"/>
                    <a:pt x="1219200" y="1536"/>
                    <a:pt x="1371600" y="1536"/>
                  </a:cubicBezTo>
                  <a:cubicBezTo>
                    <a:pt x="1524000" y="1536"/>
                    <a:pt x="1676400" y="418394"/>
                    <a:pt x="1828800" y="418394"/>
                  </a:cubicBezTo>
                  <a:cubicBezTo>
                    <a:pt x="1981200" y="418394"/>
                    <a:pt x="2133600" y="-705"/>
                    <a:pt x="2286000" y="1536"/>
                  </a:cubicBezTo>
                  <a:cubicBezTo>
                    <a:pt x="2438400" y="3777"/>
                    <a:pt x="2590800" y="431842"/>
                    <a:pt x="2743200" y="431842"/>
                  </a:cubicBezTo>
                  <a:cubicBezTo>
                    <a:pt x="2895600" y="431842"/>
                    <a:pt x="3045759" y="6018"/>
                    <a:pt x="3200400" y="1536"/>
                  </a:cubicBezTo>
                  <a:cubicBezTo>
                    <a:pt x="3355041" y="-2947"/>
                    <a:pt x="3516406" y="404947"/>
                    <a:pt x="3671047" y="404947"/>
                  </a:cubicBezTo>
                  <a:cubicBezTo>
                    <a:pt x="3825688" y="404947"/>
                    <a:pt x="3980329" y="1536"/>
                    <a:pt x="4128247" y="1536"/>
                  </a:cubicBezTo>
                  <a:cubicBezTo>
                    <a:pt x="4276165" y="1536"/>
                    <a:pt x="4408394" y="404947"/>
                    <a:pt x="4558553" y="404947"/>
                  </a:cubicBezTo>
                  <a:cubicBezTo>
                    <a:pt x="4708712" y="404947"/>
                    <a:pt x="4912659" y="26189"/>
                    <a:pt x="5029200" y="1536"/>
                  </a:cubicBezTo>
                  <a:cubicBezTo>
                    <a:pt x="5145741" y="-23117"/>
                    <a:pt x="5257800" y="257030"/>
                    <a:pt x="5257800" y="257030"/>
                  </a:cubicBezTo>
                  <a:lnTo>
                    <a:pt x="5257800" y="25703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1" name="Parallelogram 20"/>
          <p:cNvSpPr/>
          <p:nvPr/>
        </p:nvSpPr>
        <p:spPr>
          <a:xfrm rot="16200000" flipV="1">
            <a:off x="4461618" y="5860329"/>
            <a:ext cx="1216152" cy="169589"/>
          </a:xfrm>
          <a:prstGeom prst="parallelogram">
            <a:avLst>
              <a:gd name="adj" fmla="val 98022"/>
            </a:avLst>
          </a:prstGeom>
          <a:solidFill>
            <a:srgbClr val="376092"/>
          </a:solidFill>
          <a:ln w="3175"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8" name="Parallelogram 27"/>
          <p:cNvSpPr/>
          <p:nvPr/>
        </p:nvSpPr>
        <p:spPr>
          <a:xfrm rot="16200000" flipV="1">
            <a:off x="4679091" y="5648793"/>
            <a:ext cx="1216152" cy="169589"/>
          </a:xfrm>
          <a:prstGeom prst="parallelogram">
            <a:avLst>
              <a:gd name="adj" fmla="val 98022"/>
            </a:avLst>
          </a:prstGeom>
          <a:solidFill>
            <a:srgbClr val="376092"/>
          </a:solidFill>
          <a:ln w="3175">
            <a:solidFill>
              <a:srgbClr val="376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411617" y="6016823"/>
                <a:ext cx="3914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1617" y="6016823"/>
                <a:ext cx="391453" cy="30777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105037" y="5325370"/>
                <a:ext cx="3914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037" y="5325370"/>
                <a:ext cx="391453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961347" y="4631616"/>
                <a:ext cx="3914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1347" y="4631616"/>
                <a:ext cx="391453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614197" y="5709046"/>
                <a:ext cx="4908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9</m:t>
                      </m:r>
                      <m:r>
                        <a:rPr lang="bg-BG" sz="140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197" y="5709046"/>
                <a:ext cx="49084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369820" y="5000261"/>
                <a:ext cx="4908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9</m:t>
                      </m:r>
                      <m:r>
                        <a:rPr lang="bg-BG" sz="140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9820" y="5000261"/>
                <a:ext cx="49084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7287101" y="5716539"/>
                <a:ext cx="4908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9</m:t>
                      </m:r>
                      <m:r>
                        <a:rPr lang="bg-BG" sz="140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7101" y="5716539"/>
                <a:ext cx="49084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8042724" y="5007754"/>
                <a:ext cx="4908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9</m:t>
                      </m:r>
                      <m:r>
                        <a:rPr lang="bg-BG" sz="140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0</m:t>
                      </m:r>
                      <m:r>
                        <a:rPr lang="en-US" sz="1400" b="0" i="1" dirty="0" smtClean="0">
                          <a:solidFill>
                            <a:schemeClr val="accent1"/>
                          </a:solidFill>
                          <a:latin typeface="Cambria Math"/>
                        </a:rPr>
                        <m:t>°</m:t>
                      </m:r>
                    </m:oMath>
                  </m:oMathPara>
                </a14:m>
                <a:endParaRPr lang="bg-BG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2724" y="5007754"/>
                <a:ext cx="49084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619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В телевизори и </a:t>
                </a:r>
                <a:r>
                  <a:rPr lang="bg-BG" dirty="0" err="1" smtClean="0"/>
                  <a:t>проектори</a:t>
                </a:r>
                <a:endParaRPr lang="bg-BG" dirty="0"/>
              </a:p>
              <a:p>
                <a:pPr lvl="1"/>
                <a:r>
                  <a:rPr lang="bg-BG" dirty="0" smtClean="0"/>
                  <a:t>Двете </a:t>
                </a:r>
                <a:r>
                  <a:rPr lang="bg-BG" dirty="0"/>
                  <a:t>изображения </a:t>
                </a:r>
                <a:r>
                  <a:rPr lang="bg-BG" dirty="0" smtClean="0"/>
                  <a:t>(ляво и дясно) са </a:t>
                </a:r>
                <a:r>
                  <a:rPr lang="bg-BG" dirty="0"/>
                  <a:t>през </a:t>
                </a:r>
                <a:r>
                  <a:rPr lang="bg-BG" dirty="0" smtClean="0"/>
                  <a:t>ред, като четни </a:t>
                </a:r>
                <a:r>
                  <a:rPr lang="bg-BG" dirty="0"/>
                  <a:t>редове са с една поляризация</a:t>
                </a:r>
                <a:r>
                  <a:rPr lang="bg-BG" dirty="0" smtClean="0"/>
                  <a:t>, а </a:t>
                </a:r>
                <a:r>
                  <a:rPr lang="bg-BG" dirty="0"/>
                  <a:t>нечетните са с друга</a:t>
                </a:r>
                <a:endParaRPr lang="en-US" dirty="0"/>
              </a:p>
              <a:p>
                <a:pPr lvl="1"/>
                <a:r>
                  <a:rPr lang="bg-BG" dirty="0" smtClean="0"/>
                  <a:t>Очила пропускат </a:t>
                </a:r>
                <a:r>
                  <a:rPr lang="bg-BG" dirty="0"/>
                  <a:t>едното изображение до едното око, а другото – до </a:t>
                </a:r>
                <a:r>
                  <a:rPr lang="bg-BG" dirty="0" smtClean="0"/>
                  <a:t>другото</a:t>
                </a:r>
                <a:endParaRPr lang="en-US" dirty="0" smtClean="0"/>
              </a:p>
              <a:p>
                <a:pPr lvl="1"/>
                <a:r>
                  <a:rPr lang="bg-BG" dirty="0" smtClean="0">
                    <a:sym typeface="Symbol"/>
                  </a:rPr>
                  <a:t>Използва </a:t>
                </a:r>
                <a:r>
                  <a:rPr lang="bg-BG" dirty="0">
                    <a:sym typeface="Symbol"/>
                  </a:rPr>
                  <a:t>вертикална срещу хоризонтална поляризация (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0</m:t>
                    </m:r>
                  </m:oMath>
                </a14:m>
                <a:r>
                  <a:rPr lang="bg-BG" dirty="0" smtClean="0">
                    <a:sym typeface="Symbol"/>
                  </a:rPr>
                  <a:t> </a:t>
                </a:r>
                <a:r>
                  <a:rPr lang="bg-BG" dirty="0">
                    <a:sym typeface="Symbol"/>
                  </a:rPr>
                  <a:t>срещу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90</m:t>
                    </m:r>
                  </m:oMath>
                </a14:m>
                <a:r>
                  <a:rPr lang="bg-BG" dirty="0">
                    <a:sym typeface="Symbol"/>
                  </a:rPr>
                  <a:t>) или пък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+45</m:t>
                    </m:r>
                  </m:oMath>
                </a14:m>
                <a:r>
                  <a:rPr lang="bg-BG" dirty="0">
                    <a:sym typeface="Symbol"/>
                  </a:rPr>
                  <a:t> срещу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−45</m:t>
                    </m:r>
                  </m:oMath>
                </a14:m>
                <a:endParaRPr lang="bg-BG" dirty="0" smtClean="0">
                  <a:sym typeface="Symbol"/>
                </a:endParaRPr>
              </a:p>
              <a:p>
                <a:pPr lvl="1"/>
                <a:r>
                  <a:rPr lang="bg-BG" dirty="0">
                    <a:sym typeface="Symbol"/>
                  </a:rPr>
                  <a:t>П</a:t>
                </a:r>
                <a:r>
                  <a:rPr lang="bg-BG" dirty="0" smtClean="0">
                    <a:sym typeface="Symbol"/>
                  </a:rPr>
                  <a:t>ри ъглова разлика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90</m:t>
                    </m:r>
                  </m:oMath>
                </a14:m>
                <a:r>
                  <a:rPr lang="bg-BG" dirty="0" smtClean="0">
                    <a:sym typeface="Symbol"/>
                  </a:rPr>
                  <a:t> става най-добро филтриране на светлината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7362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avel\Courses\Materials\Course.VR.AR.XR 2018\Lectures\VRARXR-07. Stereo\Images\Polarizatio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75" y="1076325"/>
            <a:ext cx="3905250" cy="47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-7791451" y="1100046"/>
            <a:ext cx="7791451" cy="4725624"/>
            <a:chOff x="-7924800" y="1093030"/>
            <a:chExt cx="7791451" cy="4725624"/>
          </a:xfrm>
        </p:grpSpPr>
        <p:pic>
          <p:nvPicPr>
            <p:cNvPr id="1027" name="Picture 3" descr="D:\Pavel\Courses\Materials\Course.VR.AR.XR 2018\Lectures\VRARXR-07. Stereo\Images\PolarizationFilter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24800" y="1093030"/>
              <a:ext cx="3905251" cy="4705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D:\Pavel\Courses\Materials\Course.VR.AR.XR 2018\Lectures\VRARXR-07. Stereo\Images\PolarizationFilter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038600" y="1113304"/>
              <a:ext cx="3905251" cy="4705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990600" y="6550223"/>
            <a:ext cx="8153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400" dirty="0">
                <a:solidFill>
                  <a:schemeClr val="accent1"/>
                </a:solidFill>
                <a:latin typeface="Candara" panose="020E0502030303020204" pitchFamily="34" charset="0"/>
              </a:rPr>
              <a:t>Оригинална снимка: </a:t>
            </a:r>
            <a:r>
              <a:rPr lang="en-GB" sz="1400" dirty="0">
                <a:solidFill>
                  <a:schemeClr val="accent1"/>
                </a:solidFill>
                <a:latin typeface="Candara" panose="020E0502030303020204" pitchFamily="34" charset="0"/>
              </a:rPr>
              <a:t>https://pixabay.com/photos/emotions-man-happy-sad-face-adult-371238/</a:t>
            </a:r>
            <a:endParaRPr lang="en-US" sz="14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3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5E-6 -1.85185E-6 L 1.91563 -0.00208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781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Активен затвор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Системи с активен затвор</a:t>
            </a:r>
          </a:p>
          <a:p>
            <a:pPr lvl="1"/>
            <a:r>
              <a:rPr lang="bg-BG" dirty="0" smtClean="0"/>
              <a:t>Очила </a:t>
            </a:r>
            <a:r>
              <a:rPr lang="bg-BG" dirty="0"/>
              <a:t>с </a:t>
            </a:r>
            <a:r>
              <a:rPr lang="bg-BG" dirty="0" err="1"/>
              <a:t>контролируема</a:t>
            </a:r>
            <a:r>
              <a:rPr lang="bg-BG" dirty="0"/>
              <a:t> прозрачност на стъклата (пуска се слаб ток през кристали)</a:t>
            </a:r>
          </a:p>
          <a:p>
            <a:pPr lvl="1"/>
            <a:r>
              <a:rPr lang="bg-BG" dirty="0"/>
              <a:t>Изображението се редува </a:t>
            </a:r>
            <a:r>
              <a:rPr lang="bg-BG" dirty="0" smtClean="0"/>
              <a:t>бързо ту </a:t>
            </a:r>
            <a:r>
              <a:rPr lang="bg-BG" dirty="0"/>
              <a:t>за лявото око, ту за дясното</a:t>
            </a:r>
          </a:p>
          <a:p>
            <a:pPr lvl="1"/>
            <a:r>
              <a:rPr lang="bg-BG" dirty="0"/>
              <a:t>При изображение за </a:t>
            </a:r>
            <a:r>
              <a:rPr lang="bg-BG" dirty="0" smtClean="0"/>
              <a:t>лявото </a:t>
            </a:r>
            <a:r>
              <a:rPr lang="bg-BG" dirty="0"/>
              <a:t>око лявото стъкло е прозрачно, а дясното не </a:t>
            </a:r>
            <a:r>
              <a:rPr lang="bg-BG" dirty="0" smtClean="0"/>
              <a:t>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240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Преимущества</a:t>
            </a:r>
          </a:p>
          <a:p>
            <a:pPr lvl="1"/>
            <a:r>
              <a:rPr lang="bg-BG" dirty="0"/>
              <a:t>Спестяват разходи за купуване на</a:t>
            </a:r>
            <a:br>
              <a:rPr lang="bg-BG" dirty="0"/>
            </a:br>
            <a:r>
              <a:rPr lang="bg-BG" dirty="0"/>
              <a:t>специални монитори и телевизори</a:t>
            </a:r>
          </a:p>
          <a:p>
            <a:pPr lvl="1"/>
            <a:r>
              <a:rPr lang="bg-BG" dirty="0"/>
              <a:t>Поддържа се от графичната карта</a:t>
            </a:r>
          </a:p>
          <a:p>
            <a:pPr lvl="2"/>
            <a:r>
              <a:rPr lang="bg-BG" dirty="0"/>
              <a:t>(някои карти само)</a:t>
            </a:r>
          </a:p>
          <a:p>
            <a:r>
              <a:rPr lang="bg-BG" dirty="0"/>
              <a:t>Недостатъци</a:t>
            </a:r>
          </a:p>
          <a:p>
            <a:pPr lvl="1"/>
            <a:r>
              <a:rPr lang="bg-BG" dirty="0"/>
              <a:t>Изисква перфектна синхронизация между екрана и </a:t>
            </a:r>
            <a:r>
              <a:rPr lang="bg-BG" dirty="0" smtClean="0"/>
              <a:t>очилата</a:t>
            </a:r>
          </a:p>
          <a:p>
            <a:pPr lvl="1"/>
            <a:r>
              <a:rPr lang="bg-BG" dirty="0" smtClean="0"/>
              <a:t>Изисква по-висока </a:t>
            </a:r>
            <a:r>
              <a:rPr lang="bg-BG" dirty="0"/>
              <a:t>кадрова честота</a:t>
            </a:r>
          </a:p>
          <a:p>
            <a:pPr lvl="1"/>
            <a:r>
              <a:rPr lang="bg-BG" dirty="0" smtClean="0"/>
              <a:t>Изисква захранване на електрониката на очилата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22130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Автостереоскопия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Основна идея</a:t>
            </a:r>
          </a:p>
          <a:p>
            <a:pPr lvl="1"/>
            <a:r>
              <a:rPr lang="bg-BG" dirty="0"/>
              <a:t>Възприемане на 3</a:t>
            </a:r>
            <a:r>
              <a:rPr lang="en-US" dirty="0"/>
              <a:t>D</a:t>
            </a:r>
            <a:r>
              <a:rPr lang="bg-BG" dirty="0"/>
              <a:t> изображение с голо око, без очила, каски или други устройства</a:t>
            </a:r>
          </a:p>
          <a:p>
            <a:r>
              <a:rPr lang="bg-BG" dirty="0" smtClean="0"/>
              <a:t>Реализации</a:t>
            </a:r>
          </a:p>
          <a:p>
            <a:pPr lvl="1"/>
            <a:r>
              <a:rPr lang="bg-BG" dirty="0" err="1" smtClean="0"/>
              <a:t>Паралаксни</a:t>
            </a:r>
            <a:r>
              <a:rPr lang="bg-BG" dirty="0" smtClean="0"/>
              <a:t> бариери</a:t>
            </a:r>
          </a:p>
          <a:p>
            <a:pPr lvl="1"/>
            <a:r>
              <a:rPr lang="bg-BG" dirty="0" err="1" smtClean="0"/>
              <a:t>Фасетни</a:t>
            </a:r>
            <a:r>
              <a:rPr lang="bg-BG" dirty="0" smtClean="0"/>
              <a:t> </a:t>
            </a:r>
            <a:r>
              <a:rPr lang="bg-BG" dirty="0"/>
              <a:t>лещи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023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Паралаксни</a:t>
            </a:r>
            <a:r>
              <a:rPr lang="bg-BG" dirty="0"/>
              <a:t> бариери</a:t>
            </a:r>
          </a:p>
          <a:p>
            <a:pPr lvl="1"/>
            <a:r>
              <a:rPr lang="bg-BG" dirty="0"/>
              <a:t>Развитие на </a:t>
            </a:r>
            <a:r>
              <a:rPr lang="bg-BG" dirty="0" smtClean="0"/>
              <a:t>стереоскопа (той е всъщност само </a:t>
            </a:r>
            <a:r>
              <a:rPr lang="bg-BG" dirty="0"/>
              <a:t>една </a:t>
            </a:r>
            <a:r>
              <a:rPr lang="bg-BG" dirty="0" err="1" smtClean="0"/>
              <a:t>паралаксна</a:t>
            </a:r>
            <a:r>
              <a:rPr lang="bg-BG" dirty="0" smtClean="0"/>
              <a:t> бариера)</a:t>
            </a:r>
            <a:endParaRPr lang="bg-BG" dirty="0"/>
          </a:p>
          <a:p>
            <a:pPr lvl="1"/>
            <a:r>
              <a:rPr lang="bg-BG" dirty="0"/>
              <a:t>С </a:t>
            </a:r>
            <a:r>
              <a:rPr lang="bg-BG" dirty="0" err="1" smtClean="0"/>
              <a:t>минибариери</a:t>
            </a:r>
            <a:r>
              <a:rPr lang="bg-BG" dirty="0" smtClean="0"/>
              <a:t> </a:t>
            </a:r>
            <a:r>
              <a:rPr lang="bg-BG" dirty="0"/>
              <a:t>се прави едното око да вижда една част от екрана, а другото – </a:t>
            </a:r>
            <a:r>
              <a:rPr lang="bg-BG" dirty="0" smtClean="0"/>
              <a:t>друга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>
            <a:off x="2752725" y="4313415"/>
            <a:ext cx="3673874" cy="1133246"/>
            <a:chOff x="1908031" y="1153913"/>
            <a:chExt cx="4898498" cy="1510995"/>
          </a:xfrm>
          <a:gradFill>
            <a:gsLst>
              <a:gs pos="0">
                <a:srgbClr val="F02010">
                  <a:alpha val="50000"/>
                </a:srgbClr>
              </a:gs>
              <a:gs pos="50000">
                <a:srgbClr val="F02010">
                  <a:alpha val="10000"/>
                </a:srgbClr>
              </a:gs>
            </a:gsLst>
            <a:lin ang="10800000" scaled="0"/>
          </a:gradFill>
        </p:grpSpPr>
        <p:sp>
          <p:nvSpPr>
            <p:cNvPr id="8" name="Isosceles Triangle 7"/>
            <p:cNvSpPr/>
            <p:nvPr/>
          </p:nvSpPr>
          <p:spPr>
            <a:xfrm rot="17120866">
              <a:off x="4172256" y="-192946"/>
              <a:ext cx="300913" cy="47786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 rot="17501128">
              <a:off x="4206823" y="65203"/>
              <a:ext cx="300913" cy="48984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16678554">
              <a:off x="4173261" y="-364347"/>
              <a:ext cx="300913" cy="45269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6200000">
              <a:off x="4170417" y="-671378"/>
              <a:ext cx="300913" cy="45269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 rot="15767694">
              <a:off x="4153193" y="-959104"/>
              <a:ext cx="300913" cy="45269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 flipV="1">
            <a:off x="2754998" y="4539816"/>
            <a:ext cx="3673874" cy="1133246"/>
            <a:chOff x="1908031" y="1153913"/>
            <a:chExt cx="4898498" cy="1510995"/>
          </a:xfrm>
          <a:gradFill>
            <a:gsLst>
              <a:gs pos="0">
                <a:schemeClr val="tx2">
                  <a:alpha val="50000"/>
                </a:schemeClr>
              </a:gs>
              <a:gs pos="100000">
                <a:schemeClr val="tx2">
                  <a:alpha val="10000"/>
                </a:schemeClr>
              </a:gs>
            </a:gsLst>
            <a:lin ang="10800000" scaled="0"/>
          </a:gradFill>
        </p:grpSpPr>
        <p:sp>
          <p:nvSpPr>
            <p:cNvPr id="14" name="Isosceles Triangle 13"/>
            <p:cNvSpPr/>
            <p:nvPr/>
          </p:nvSpPr>
          <p:spPr>
            <a:xfrm rot="17120866">
              <a:off x="4172256" y="-192946"/>
              <a:ext cx="300913" cy="477864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rot="17501128">
              <a:off x="4206823" y="65203"/>
              <a:ext cx="300913" cy="48984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Isosceles Triangle 15"/>
            <p:cNvSpPr/>
            <p:nvPr/>
          </p:nvSpPr>
          <p:spPr>
            <a:xfrm rot="16678554">
              <a:off x="4173261" y="-364347"/>
              <a:ext cx="300913" cy="45269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/>
            <p:cNvSpPr/>
            <p:nvPr/>
          </p:nvSpPr>
          <p:spPr>
            <a:xfrm rot="16200000">
              <a:off x="4170417" y="-671378"/>
              <a:ext cx="300913" cy="45269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15767694">
              <a:off x="4153193" y="-959104"/>
              <a:ext cx="300913" cy="452694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Oval 18"/>
          <p:cNvSpPr/>
          <p:nvPr/>
        </p:nvSpPr>
        <p:spPr>
          <a:xfrm rot="16200000" flipV="1">
            <a:off x="2695575" y="4489862"/>
            <a:ext cx="342900" cy="342900"/>
          </a:xfrm>
          <a:prstGeom prst="ellipse">
            <a:avLst/>
          </a:prstGeom>
          <a:solidFill>
            <a:srgbClr val="FFFFFF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 contourW="6350" prstMaterial="translucentPowder">
            <a:bevelT w="88900" h="635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Moon 19"/>
          <p:cNvSpPr/>
          <p:nvPr/>
        </p:nvSpPr>
        <p:spPr>
          <a:xfrm rot="10800000" flipV="1">
            <a:off x="3013785" y="4569020"/>
            <a:ext cx="57150" cy="171450"/>
          </a:xfrm>
          <a:prstGeom prst="moon">
            <a:avLst>
              <a:gd name="adj" fmla="val 78694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 rot="16200000" flipV="1">
            <a:off x="2711805" y="5150666"/>
            <a:ext cx="342900" cy="375360"/>
            <a:chOff x="6096000" y="5824120"/>
            <a:chExt cx="457200" cy="500480"/>
          </a:xfrm>
        </p:grpSpPr>
        <p:sp>
          <p:nvSpPr>
            <p:cNvPr id="22" name="Oval 21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Moon 22"/>
            <p:cNvSpPr/>
            <p:nvPr/>
          </p:nvSpPr>
          <p:spPr>
            <a:xfrm rot="5400000">
              <a:off x="6284882" y="5747920"/>
              <a:ext cx="76200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ounded Rectangle 23"/>
          <p:cNvSpPr/>
          <p:nvPr/>
        </p:nvSpPr>
        <p:spPr>
          <a:xfrm flipV="1">
            <a:off x="5438775" y="5766971"/>
            <a:ext cx="57150" cy="17145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 flipV="1">
            <a:off x="5438775" y="5424071"/>
            <a:ext cx="57150" cy="17145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 flipV="1">
            <a:off x="5438775" y="5081171"/>
            <a:ext cx="57150" cy="17145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flipV="1">
            <a:off x="5438775" y="4738271"/>
            <a:ext cx="57150" cy="17145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 flipV="1">
            <a:off x="5438775" y="4395371"/>
            <a:ext cx="57150" cy="17145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 flipV="1">
            <a:off x="5438775" y="4052471"/>
            <a:ext cx="57150" cy="171450"/>
          </a:xfrm>
          <a:prstGeom prst="round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86500" y="3852446"/>
            <a:ext cx="285750" cy="228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6218676" y="3852446"/>
            <a:ext cx="67824" cy="228600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6232779" y="3881022"/>
            <a:ext cx="36576" cy="2228849"/>
            <a:chOff x="6096000" y="592345"/>
            <a:chExt cx="45719" cy="2759920"/>
          </a:xfrm>
        </p:grpSpPr>
        <p:grpSp>
          <p:nvGrpSpPr>
            <p:cNvPr id="33" name="Group 32"/>
            <p:cNvGrpSpPr/>
            <p:nvPr/>
          </p:nvGrpSpPr>
          <p:grpSpPr>
            <a:xfrm>
              <a:off x="6096000" y="868681"/>
              <a:ext cx="45719" cy="274319"/>
              <a:chOff x="6096000" y="868681"/>
              <a:chExt cx="45719" cy="274319"/>
            </a:xfrm>
          </p:grpSpPr>
          <p:sp>
            <p:nvSpPr>
              <p:cNvPr id="97" name="Rectangle 96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096000" y="592345"/>
              <a:ext cx="45719" cy="274319"/>
              <a:chOff x="6096000" y="868681"/>
              <a:chExt cx="45719" cy="274319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096000" y="1419336"/>
              <a:ext cx="45719" cy="274319"/>
              <a:chOff x="6096000" y="868681"/>
              <a:chExt cx="45719" cy="274319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096000" y="1143000"/>
              <a:ext cx="45719" cy="274319"/>
              <a:chOff x="6096000" y="868681"/>
              <a:chExt cx="45719" cy="274319"/>
            </a:xfrm>
          </p:grpSpPr>
          <p:sp>
            <p:nvSpPr>
              <p:cNvPr id="79" name="Rectangle 78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6096000" y="1973078"/>
              <a:ext cx="45719" cy="274319"/>
              <a:chOff x="6096000" y="868681"/>
              <a:chExt cx="45719" cy="274319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6096000" y="1696742"/>
              <a:ext cx="45719" cy="274319"/>
              <a:chOff x="6096000" y="868681"/>
              <a:chExt cx="45719" cy="274319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096000" y="2523733"/>
              <a:ext cx="45719" cy="274319"/>
              <a:chOff x="6096000" y="868681"/>
              <a:chExt cx="45719" cy="274319"/>
            </a:xfrm>
          </p:grpSpPr>
          <p:sp>
            <p:nvSpPr>
              <p:cNvPr id="61" name="Rectangle 60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096000" y="2247397"/>
              <a:ext cx="45719" cy="274319"/>
              <a:chOff x="6096000" y="868681"/>
              <a:chExt cx="45719" cy="274319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6096000" y="3077946"/>
              <a:ext cx="45719" cy="274319"/>
              <a:chOff x="6096000" y="868681"/>
              <a:chExt cx="45719" cy="274319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6096000" y="2801610"/>
              <a:ext cx="45719" cy="274319"/>
              <a:chOff x="6096000" y="868681"/>
              <a:chExt cx="45719" cy="274319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6096000" y="8686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096000" y="91440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6096000" y="1051562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6096000" y="1097281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096000" y="961130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096000" y="1006849"/>
                <a:ext cx="45719" cy="45719"/>
              </a:xfrm>
              <a:prstGeom prst="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7" name="Group 106"/>
          <p:cNvGrpSpPr/>
          <p:nvPr/>
        </p:nvGrpSpPr>
        <p:grpSpPr>
          <a:xfrm>
            <a:off x="3082150" y="3269901"/>
            <a:ext cx="2385200" cy="791251"/>
            <a:chOff x="4273136" y="3964381"/>
            <a:chExt cx="2385200" cy="791251"/>
          </a:xfrm>
        </p:grpSpPr>
        <p:sp>
          <p:nvSpPr>
            <p:cNvPr id="108" name="Text Placeholder 2"/>
            <p:cNvSpPr txBox="1">
              <a:spLocks/>
            </p:cNvSpPr>
            <p:nvPr/>
          </p:nvSpPr>
          <p:spPr>
            <a:xfrm>
              <a:off x="4273136" y="3964381"/>
              <a:ext cx="2385199" cy="3788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err="1" smtClean="0">
                  <a:solidFill>
                    <a:schemeClr val="bg1"/>
                  </a:solidFill>
                </a:rPr>
                <a:t>Паралаксна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бариера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V="1">
              <a:off x="6658335" y="3964383"/>
              <a:ext cx="1" cy="79124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4" name="Group 113"/>
          <p:cNvGrpSpPr/>
          <p:nvPr/>
        </p:nvGrpSpPr>
        <p:grpSpPr>
          <a:xfrm>
            <a:off x="6248400" y="3045643"/>
            <a:ext cx="804016" cy="791251"/>
            <a:chOff x="4273137" y="3964381"/>
            <a:chExt cx="804016" cy="791251"/>
          </a:xfrm>
        </p:grpSpPr>
        <p:sp>
          <p:nvSpPr>
            <p:cNvPr id="115" name="Text Placeholder 2"/>
            <p:cNvSpPr txBox="1">
              <a:spLocks/>
            </p:cNvSpPr>
            <p:nvPr/>
          </p:nvSpPr>
          <p:spPr>
            <a:xfrm>
              <a:off x="4273137" y="3964381"/>
              <a:ext cx="804016" cy="3788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Екран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6" name="Straight Connector 115"/>
            <p:cNvCxnSpPr/>
            <p:nvPr/>
          </p:nvCxnSpPr>
          <p:spPr>
            <a:xfrm flipV="1">
              <a:off x="4276531" y="3964383"/>
              <a:ext cx="1" cy="79124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7995376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/>
              <a:t>Стереопсис</a:t>
            </a:r>
            <a:endParaRPr lang="bg-BG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Стереопсис</a:t>
            </a:r>
            <a:endParaRPr lang="bg-BG" dirty="0"/>
          </a:p>
          <a:p>
            <a:pPr lvl="1"/>
            <a:r>
              <a:rPr lang="bg-BG" dirty="0"/>
              <a:t>Различни </a:t>
            </a:r>
            <a:r>
              <a:rPr lang="bg-BG" dirty="0" smtClean="0"/>
              <a:t>образи в </a:t>
            </a:r>
            <a:r>
              <a:rPr lang="bg-BG" dirty="0"/>
              <a:t>лявото и </a:t>
            </a:r>
            <a:r>
              <a:rPr lang="bg-BG" dirty="0" smtClean="0"/>
              <a:t>в </a:t>
            </a:r>
            <a:r>
              <a:rPr lang="bg-BG" dirty="0"/>
              <a:t>дясното </a:t>
            </a:r>
            <a:r>
              <a:rPr lang="bg-BG" dirty="0" smtClean="0"/>
              <a:t>око, от които мозъкът определя отдалечеността</a:t>
            </a:r>
            <a:endParaRPr lang="bg-BG" dirty="0"/>
          </a:p>
          <a:p>
            <a:pPr lvl="1"/>
            <a:r>
              <a:rPr lang="bg-BG" dirty="0"/>
              <a:t>Стереопсисът съществува благодарение на раздалечеността на </a:t>
            </a:r>
            <a:r>
              <a:rPr lang="bg-BG" dirty="0" smtClean="0"/>
              <a:t>очите и е основен </a:t>
            </a:r>
            <a:r>
              <a:rPr lang="bg-BG" dirty="0"/>
              <a:t>елемент на стереоскопичното </a:t>
            </a:r>
            <a:r>
              <a:rPr lang="bg-BG" dirty="0" smtClean="0"/>
              <a:t>зрение</a:t>
            </a:r>
          </a:p>
          <a:p>
            <a:r>
              <a:rPr lang="bg-BG" dirty="0" smtClean="0"/>
              <a:t>Видове</a:t>
            </a:r>
          </a:p>
          <a:p>
            <a:pPr lvl="1"/>
            <a:r>
              <a:rPr lang="bg-BG" dirty="0"/>
              <a:t>Централен – за положение в пространството</a:t>
            </a:r>
            <a:endParaRPr lang="en-US" dirty="0"/>
          </a:p>
          <a:p>
            <a:pPr lvl="1"/>
            <a:r>
              <a:rPr lang="bg-BG" dirty="0" smtClean="0"/>
              <a:t>Периферен – за движение </a:t>
            </a:r>
            <a:r>
              <a:rPr lang="bg-BG" dirty="0"/>
              <a:t>в </a:t>
            </a:r>
            <a:r>
              <a:rPr lang="bg-BG" dirty="0" smtClean="0"/>
              <a:t>пространството</a:t>
            </a:r>
          </a:p>
        </p:txBody>
      </p:sp>
    </p:spTree>
    <p:extLst>
      <p:ext uri="{BB962C8B-B14F-4D97-AF65-F5344CB8AC3E}">
        <p14:creationId xmlns:p14="http://schemas.microsoft.com/office/powerpoint/2010/main" val="311810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/>
              <a:t>Фасетни</a:t>
            </a:r>
            <a:r>
              <a:rPr lang="bg-BG" dirty="0"/>
              <a:t> лещи</a:t>
            </a:r>
          </a:p>
          <a:p>
            <a:pPr lvl="1"/>
            <a:r>
              <a:rPr lang="bg-BG" dirty="0"/>
              <a:t>Тънък слой от </a:t>
            </a:r>
            <a:r>
              <a:rPr lang="bg-BG" dirty="0" err="1"/>
              <a:t>микролещи</a:t>
            </a:r>
            <a:r>
              <a:rPr lang="bg-BG" dirty="0"/>
              <a:t> разпръсква лъчите в различни посоки</a:t>
            </a:r>
          </a:p>
          <a:p>
            <a:pPr lvl="1"/>
            <a:r>
              <a:rPr lang="bg-BG" dirty="0"/>
              <a:t>Подобно на </a:t>
            </a:r>
            <a:r>
              <a:rPr lang="bg-BG" dirty="0" err="1"/>
              <a:t>паралаксната</a:t>
            </a:r>
            <a:r>
              <a:rPr lang="bg-BG" dirty="0"/>
              <a:t> бариера, с всяко око се вижда различен набор от пиксели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596857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Въпроси и коментари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12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568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 rot="21240000">
            <a:off x="5091307" y="5188455"/>
            <a:ext cx="808541" cy="821140"/>
            <a:chOff x="6096000" y="5860277"/>
            <a:chExt cx="457200" cy="464323"/>
          </a:xfrm>
          <a:effectLst/>
        </p:grpSpPr>
        <p:sp>
          <p:nvSpPr>
            <p:cNvPr id="33" name="Oval 32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Moon 33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 rot="360000">
            <a:off x="3236679" y="5192824"/>
            <a:ext cx="808541" cy="816725"/>
            <a:chOff x="6096000" y="5862773"/>
            <a:chExt cx="457200" cy="461827"/>
          </a:xfrm>
          <a:effectLst/>
        </p:grpSpPr>
        <p:sp>
          <p:nvSpPr>
            <p:cNvPr id="36" name="Oval 35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Moon 36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Oval 37"/>
          <p:cNvSpPr/>
          <p:nvPr/>
        </p:nvSpPr>
        <p:spPr>
          <a:xfrm>
            <a:off x="4116876" y="1447800"/>
            <a:ext cx="922471" cy="922471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894295" y="5605803"/>
            <a:ext cx="1649505" cy="385075"/>
            <a:chOff x="5382484" y="4259241"/>
            <a:chExt cx="1649505" cy="385075"/>
          </a:xfrm>
        </p:grpSpPr>
        <p:sp>
          <p:nvSpPr>
            <p:cNvPr id="41" name="Text Placeholder 2"/>
            <p:cNvSpPr txBox="1">
              <a:spLocks/>
            </p:cNvSpPr>
            <p:nvPr/>
          </p:nvSpPr>
          <p:spPr>
            <a:xfrm>
              <a:off x="5763483" y="4259241"/>
              <a:ext cx="1268506" cy="3850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Дясно око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>
              <a:off x="5382484" y="4259241"/>
              <a:ext cx="163282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600200" y="5605802"/>
            <a:ext cx="1632824" cy="385075"/>
            <a:chOff x="5382484" y="4259241"/>
            <a:chExt cx="1632824" cy="385075"/>
          </a:xfrm>
        </p:grpSpPr>
        <p:sp>
          <p:nvSpPr>
            <p:cNvPr id="49" name="Text Placeholder 2"/>
            <p:cNvSpPr txBox="1">
              <a:spLocks/>
            </p:cNvSpPr>
            <p:nvPr/>
          </p:nvSpPr>
          <p:spPr>
            <a:xfrm>
              <a:off x="5389827" y="4259241"/>
              <a:ext cx="1268506" cy="38507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Ляво око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5382484" y="4259241"/>
              <a:ext cx="1632824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3" name="Oval 52"/>
          <p:cNvSpPr/>
          <p:nvPr/>
        </p:nvSpPr>
        <p:spPr>
          <a:xfrm>
            <a:off x="3039929" y="691724"/>
            <a:ext cx="922471" cy="922471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5181600" y="673834"/>
            <a:ext cx="922471" cy="922471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441775" y="1524000"/>
            <a:ext cx="1378790" cy="1282942"/>
            <a:chOff x="5279544" y="3964381"/>
            <a:chExt cx="1378790" cy="1282942"/>
          </a:xfrm>
        </p:grpSpPr>
        <p:sp>
          <p:nvSpPr>
            <p:cNvPr id="109" name="Text Placeholder 2"/>
            <p:cNvSpPr txBox="1">
              <a:spLocks/>
            </p:cNvSpPr>
            <p:nvPr/>
          </p:nvSpPr>
          <p:spPr>
            <a:xfrm>
              <a:off x="5279544" y="3964381"/>
              <a:ext cx="1378789" cy="67993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Така вижда лявото око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 flipV="1">
              <a:off x="6658333" y="3964383"/>
              <a:ext cx="1" cy="128294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37" name="Oval 136"/>
          <p:cNvSpPr/>
          <p:nvPr/>
        </p:nvSpPr>
        <p:spPr>
          <a:xfrm>
            <a:off x="864733" y="2778502"/>
            <a:ext cx="1997869" cy="1997869"/>
          </a:xfrm>
          <a:prstGeom prst="ellipse">
            <a:avLst/>
          </a:prstGeom>
          <a:gradFill flip="none" rotWithShape="1">
            <a:gsLst>
              <a:gs pos="24000">
                <a:schemeClr val="bg1"/>
              </a:gs>
              <a:gs pos="70000">
                <a:schemeClr val="bg1"/>
              </a:gs>
              <a:gs pos="63000">
                <a:schemeClr val="tx1">
                  <a:alpha val="13000"/>
                </a:schemeClr>
              </a:gs>
              <a:gs pos="57000">
                <a:schemeClr val="bg1">
                  <a:lumMod val="95000"/>
                  <a:alpha val="7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8" name="Oval 137"/>
          <p:cNvSpPr/>
          <p:nvPr/>
        </p:nvSpPr>
        <p:spPr>
          <a:xfrm>
            <a:off x="6313858" y="2778502"/>
            <a:ext cx="1997869" cy="1997869"/>
          </a:xfrm>
          <a:prstGeom prst="ellipse">
            <a:avLst/>
          </a:prstGeom>
          <a:gradFill flip="none" rotWithShape="1">
            <a:gsLst>
              <a:gs pos="24000">
                <a:schemeClr val="bg1"/>
              </a:gs>
              <a:gs pos="70000">
                <a:schemeClr val="bg1"/>
              </a:gs>
              <a:gs pos="63000">
                <a:schemeClr val="tx1">
                  <a:alpha val="13000"/>
                </a:schemeClr>
              </a:gs>
              <a:gs pos="57000">
                <a:schemeClr val="bg1">
                  <a:lumMod val="95000"/>
                  <a:alpha val="7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9" name="Oval 138"/>
          <p:cNvSpPr/>
          <p:nvPr/>
        </p:nvSpPr>
        <p:spPr>
          <a:xfrm>
            <a:off x="1752762" y="3544143"/>
            <a:ext cx="365641" cy="365641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1305791" y="3579759"/>
            <a:ext cx="294409" cy="294409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2084453" y="3579758"/>
            <a:ext cx="253910" cy="294410"/>
          </a:xfrm>
          <a:custGeom>
            <a:avLst/>
            <a:gdLst/>
            <a:ahLst/>
            <a:cxnLst/>
            <a:rect l="l" t="t" r="r" b="b"/>
            <a:pathLst>
              <a:path w="253910" h="294410">
                <a:moveTo>
                  <a:pt x="106705" y="0"/>
                </a:moveTo>
                <a:cubicBezTo>
                  <a:pt x="188004" y="0"/>
                  <a:pt x="253910" y="65906"/>
                  <a:pt x="253910" y="147205"/>
                </a:cubicBezTo>
                <a:cubicBezTo>
                  <a:pt x="253910" y="228504"/>
                  <a:pt x="188004" y="294410"/>
                  <a:pt x="106705" y="294410"/>
                </a:cubicBezTo>
                <a:cubicBezTo>
                  <a:pt x="64394" y="294410"/>
                  <a:pt x="26252" y="276559"/>
                  <a:pt x="0" y="247415"/>
                </a:cubicBezTo>
                <a:cubicBezTo>
                  <a:pt x="22471" y="220151"/>
                  <a:pt x="33951" y="185019"/>
                  <a:pt x="33951" y="147205"/>
                </a:cubicBezTo>
                <a:cubicBezTo>
                  <a:pt x="33951" y="109391"/>
                  <a:pt x="22471" y="74259"/>
                  <a:pt x="0" y="46995"/>
                </a:cubicBezTo>
                <a:cubicBezTo>
                  <a:pt x="26252" y="17851"/>
                  <a:pt x="64394" y="0"/>
                  <a:pt x="106705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2" name="Oval 141"/>
          <p:cNvSpPr/>
          <p:nvPr/>
        </p:nvSpPr>
        <p:spPr>
          <a:xfrm flipH="1">
            <a:off x="7012763" y="3544143"/>
            <a:ext cx="365641" cy="365641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3" name="Oval 142"/>
          <p:cNvSpPr/>
          <p:nvPr/>
        </p:nvSpPr>
        <p:spPr>
          <a:xfrm flipH="1">
            <a:off x="7528926" y="3579759"/>
            <a:ext cx="294409" cy="294409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44" name="Oval 143"/>
          <p:cNvSpPr/>
          <p:nvPr/>
        </p:nvSpPr>
        <p:spPr>
          <a:xfrm flipH="1">
            <a:off x="6808695" y="3579758"/>
            <a:ext cx="243967" cy="294410"/>
          </a:xfrm>
          <a:custGeom>
            <a:avLst/>
            <a:gdLst/>
            <a:ahLst/>
            <a:cxnLst/>
            <a:rect l="l" t="t" r="r" b="b"/>
            <a:pathLst>
              <a:path w="243967" h="294410">
                <a:moveTo>
                  <a:pt x="96762" y="0"/>
                </a:moveTo>
                <a:cubicBezTo>
                  <a:pt x="59265" y="0"/>
                  <a:pt x="25042" y="14021"/>
                  <a:pt x="0" y="38175"/>
                </a:cubicBezTo>
                <a:cubicBezTo>
                  <a:pt x="25939" y="67071"/>
                  <a:pt x="39898" y="105508"/>
                  <a:pt x="39898" y="147205"/>
                </a:cubicBezTo>
                <a:cubicBezTo>
                  <a:pt x="39898" y="188903"/>
                  <a:pt x="25939" y="227340"/>
                  <a:pt x="0" y="256235"/>
                </a:cubicBezTo>
                <a:cubicBezTo>
                  <a:pt x="25042" y="280390"/>
                  <a:pt x="59265" y="294410"/>
                  <a:pt x="96762" y="294410"/>
                </a:cubicBezTo>
                <a:cubicBezTo>
                  <a:pt x="178061" y="294410"/>
                  <a:pt x="243967" y="228504"/>
                  <a:pt x="243967" y="147205"/>
                </a:cubicBezTo>
                <a:cubicBezTo>
                  <a:pt x="243967" y="65906"/>
                  <a:pt x="178061" y="0"/>
                  <a:pt x="96762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grpSp>
        <p:nvGrpSpPr>
          <p:cNvPr id="148" name="Group 147"/>
          <p:cNvGrpSpPr/>
          <p:nvPr/>
        </p:nvGrpSpPr>
        <p:grpSpPr>
          <a:xfrm>
            <a:off x="7312791" y="1524000"/>
            <a:ext cx="1450209" cy="1299536"/>
            <a:chOff x="5279543" y="3964381"/>
            <a:chExt cx="1450209" cy="1299536"/>
          </a:xfrm>
        </p:grpSpPr>
        <p:sp>
          <p:nvSpPr>
            <p:cNvPr id="149" name="Text Placeholder 2"/>
            <p:cNvSpPr txBox="1">
              <a:spLocks/>
            </p:cNvSpPr>
            <p:nvPr/>
          </p:nvSpPr>
          <p:spPr>
            <a:xfrm>
              <a:off x="5279544" y="3964381"/>
              <a:ext cx="1450208" cy="679935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Така вижда дясното око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50" name="Straight Connector 149"/>
            <p:cNvCxnSpPr/>
            <p:nvPr/>
          </p:nvCxnSpPr>
          <p:spPr>
            <a:xfrm flipV="1">
              <a:off x="5279543" y="3980977"/>
              <a:ext cx="1" cy="128294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63" name="Group 162"/>
          <p:cNvGrpSpPr/>
          <p:nvPr/>
        </p:nvGrpSpPr>
        <p:grpSpPr>
          <a:xfrm rot="21240000">
            <a:off x="5129981" y="4742843"/>
            <a:ext cx="609600" cy="395065"/>
            <a:chOff x="4267200" y="3948337"/>
            <a:chExt cx="609600" cy="395065"/>
          </a:xfrm>
        </p:grpSpPr>
        <p:cxnSp>
          <p:nvCxnSpPr>
            <p:cNvPr id="152" name="Straight Arrow Connector 151"/>
            <p:cNvCxnSpPr/>
            <p:nvPr/>
          </p:nvCxnSpPr>
          <p:spPr>
            <a:xfrm flipV="1">
              <a:off x="4572000" y="3948337"/>
              <a:ext cx="0" cy="39506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/>
            <p:nvPr/>
          </p:nvCxnSpPr>
          <p:spPr>
            <a:xfrm flipH="1" flipV="1">
              <a:off x="4419600" y="3948337"/>
              <a:ext cx="76200" cy="3950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/>
            <p:cNvCxnSpPr/>
            <p:nvPr/>
          </p:nvCxnSpPr>
          <p:spPr>
            <a:xfrm flipV="1">
              <a:off x="4724400" y="4038600"/>
              <a:ext cx="152400" cy="304801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/>
            <p:cNvCxnSpPr/>
            <p:nvPr/>
          </p:nvCxnSpPr>
          <p:spPr>
            <a:xfrm flipV="1">
              <a:off x="4644786" y="3948337"/>
              <a:ext cx="79614" cy="391888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/>
            <p:cNvCxnSpPr/>
            <p:nvPr/>
          </p:nvCxnSpPr>
          <p:spPr>
            <a:xfrm flipH="1" flipV="1">
              <a:off x="4267200" y="4038600"/>
              <a:ext cx="152400" cy="304802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4" name="Group 163"/>
          <p:cNvGrpSpPr/>
          <p:nvPr/>
        </p:nvGrpSpPr>
        <p:grpSpPr>
          <a:xfrm rot="360000">
            <a:off x="3412866" y="4742843"/>
            <a:ext cx="609600" cy="395065"/>
            <a:chOff x="4267200" y="3948337"/>
            <a:chExt cx="609600" cy="395065"/>
          </a:xfrm>
        </p:grpSpPr>
        <p:cxnSp>
          <p:nvCxnSpPr>
            <p:cNvPr id="165" name="Straight Arrow Connector 164"/>
            <p:cNvCxnSpPr/>
            <p:nvPr/>
          </p:nvCxnSpPr>
          <p:spPr>
            <a:xfrm flipV="1">
              <a:off x="4572000" y="3948337"/>
              <a:ext cx="0" cy="395063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 flipH="1" flipV="1">
              <a:off x="4419600" y="3948337"/>
              <a:ext cx="76200" cy="395064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/>
            <p:cNvCxnSpPr/>
            <p:nvPr/>
          </p:nvCxnSpPr>
          <p:spPr>
            <a:xfrm flipV="1">
              <a:off x="4724400" y="4038600"/>
              <a:ext cx="152400" cy="304801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/>
            <p:cNvCxnSpPr/>
            <p:nvPr/>
          </p:nvCxnSpPr>
          <p:spPr>
            <a:xfrm flipV="1">
              <a:off x="4644786" y="3948337"/>
              <a:ext cx="79614" cy="391888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/>
            <p:cNvCxnSpPr/>
            <p:nvPr/>
          </p:nvCxnSpPr>
          <p:spPr>
            <a:xfrm flipH="1" flipV="1">
              <a:off x="4267200" y="4038600"/>
              <a:ext cx="152400" cy="304802"/>
            </a:xfrm>
            <a:prstGeom prst="straightConnector1">
              <a:avLst/>
            </a:prstGeom>
            <a:ln w="3175">
              <a:solidFill>
                <a:schemeClr val="accent1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212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Да реализираме стереопсис</a:t>
            </a:r>
          </a:p>
          <a:p>
            <a:pPr lvl="1"/>
            <a:r>
              <a:rPr lang="bg-BG" dirty="0" smtClean="0"/>
              <a:t>Сцена от няколко обекта с различна отдалеченост от гледната точка</a:t>
            </a:r>
          </a:p>
          <a:p>
            <a:pPr lvl="1"/>
            <a:r>
              <a:rPr lang="en-US" dirty="0" smtClean="0"/>
              <a:t>R</a:t>
            </a:r>
            <a:r>
              <a:rPr lang="bg-BG" dirty="0" err="1" smtClean="0"/>
              <a:t>едуващи</a:t>
            </a:r>
            <a:r>
              <a:rPr lang="bg-BG" dirty="0" smtClean="0"/>
              <a:t> се кадри за ляво и за дясно око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Ще сменяме позицията на камерата, като запазваме точката, в която гледа</a:t>
            </a:r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4939553" y="5737207"/>
            <a:ext cx="448778" cy="455771"/>
            <a:chOff x="6096000" y="5860277"/>
            <a:chExt cx="457200" cy="464323"/>
          </a:xfrm>
          <a:effectLst/>
        </p:grpSpPr>
        <p:sp>
          <p:nvSpPr>
            <p:cNvPr id="4" name="Oval 3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Moon 4"/>
            <p:cNvSpPr/>
            <p:nvPr/>
          </p:nvSpPr>
          <p:spPr>
            <a:xfrm rot="5400000">
              <a:off x="6302960" y="5765999"/>
              <a:ext cx="40043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742222" y="5739632"/>
            <a:ext cx="448778" cy="453320"/>
            <a:chOff x="6096000" y="5862773"/>
            <a:chExt cx="457200" cy="461827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6096000" y="5867400"/>
              <a:ext cx="457200" cy="457200"/>
            </a:xfrm>
            <a:prstGeom prst="ellipse">
              <a:avLst/>
            </a:prstGeom>
            <a:solidFill>
              <a:srgbClr val="FFFFFF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 extrusionH="6350" contourW="6350" prstMaterial="translucentPowder">
              <a:bevelT w="88900" h="63500"/>
            </a:sp3d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Moon 7"/>
            <p:cNvSpPr/>
            <p:nvPr/>
          </p:nvSpPr>
          <p:spPr>
            <a:xfrm rot="5400000">
              <a:off x="6304208" y="5767247"/>
              <a:ext cx="37547" cy="228600"/>
            </a:xfrm>
            <a:prstGeom prst="moon">
              <a:avLst>
                <a:gd name="adj" fmla="val 78694"/>
              </a:avLst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Oval 8"/>
          <p:cNvSpPr/>
          <p:nvPr/>
        </p:nvSpPr>
        <p:spPr>
          <a:xfrm>
            <a:off x="4307215" y="4745786"/>
            <a:ext cx="512014" cy="512014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971800" y="4103916"/>
            <a:ext cx="512014" cy="512014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60186" y="4093986"/>
            <a:ext cx="512014" cy="512014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000">
              <a:ln w="3175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828800" y="5001793"/>
            <a:ext cx="5486400" cy="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563222" y="3962400"/>
            <a:ext cx="0" cy="2362200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384862" y="6324600"/>
                <a:ext cx="3794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𝑍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4862" y="6324600"/>
                <a:ext cx="379463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305819" y="4817127"/>
                <a:ext cx="3922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𝑋</m:t>
                      </m:r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819" y="4817127"/>
                <a:ext cx="39228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118716" y="5723965"/>
                <a:ext cx="5229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bg-BG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8716" y="5723965"/>
                <a:ext cx="5229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007110" y="4206034"/>
                <a:ext cx="5581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−80</m:t>
                      </m:r>
                    </m:oMath>
                  </m:oMathPara>
                </a14:m>
                <a:endParaRPr lang="bg-BG" sz="1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110" y="4206034"/>
                <a:ext cx="558166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/>
          <p:cNvCxnSpPr/>
          <p:nvPr/>
        </p:nvCxnSpPr>
        <p:spPr>
          <a:xfrm>
            <a:off x="5162353" y="4938714"/>
            <a:ext cx="0" cy="1202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3965022" y="4939729"/>
            <a:ext cx="1589" cy="120642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950596" y="5001793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/>
                        </a:rPr>
                        <m:t>2</m:t>
                      </m:r>
                      <m:r>
                        <a:rPr lang="en-US" sz="14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0596" y="5001793"/>
                <a:ext cx="423514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3648076" y="5001793"/>
                <a:ext cx="5581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−</m:t>
                      </m:r>
                      <m:r>
                        <a:rPr lang="en-US" sz="1400" i="1">
                          <a:latin typeface="Cambria Math"/>
                        </a:rPr>
                        <m:t>2</m:t>
                      </m:r>
                      <m:r>
                        <a:rPr lang="en-US" sz="14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8076" y="5001793"/>
                <a:ext cx="558166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704436" y="5001793"/>
                <a:ext cx="4235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/>
                        </a:rPr>
                        <m:t>8</m:t>
                      </m:r>
                      <m:r>
                        <a:rPr lang="en-US" sz="14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436" y="5001793"/>
                <a:ext cx="423514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2883695" y="5001793"/>
                <a:ext cx="5581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−</m:t>
                      </m:r>
                      <m:r>
                        <a:rPr lang="en-US" sz="1400" i="1" smtClean="0">
                          <a:latin typeface="Cambria Math"/>
                        </a:rPr>
                        <m:t>8</m:t>
                      </m:r>
                      <m:r>
                        <a:rPr lang="en-US" sz="14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bg-BG" sz="1400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695" y="5001793"/>
                <a:ext cx="558166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Arrow Connector 56"/>
          <p:cNvCxnSpPr/>
          <p:nvPr/>
        </p:nvCxnSpPr>
        <p:spPr>
          <a:xfrm>
            <a:off x="3228972" y="4938714"/>
            <a:ext cx="0" cy="1202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5912655" y="4938714"/>
            <a:ext cx="0" cy="1202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>
            <a:off x="4555923" y="4289870"/>
            <a:ext cx="0" cy="1202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>
            <a:off x="4553640" y="5908465"/>
            <a:ext cx="0" cy="120246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0200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7509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8155</TotalTime>
  <Words>1540</Words>
  <Application>Microsoft Office PowerPoint</Application>
  <PresentationFormat>On-screen Show (4:3)</PresentationFormat>
  <Paragraphs>268</Paragraphs>
  <Slides>62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Custom Design</vt:lpstr>
      <vt:lpstr>доц. д-р Павел Бойчев    КИТ-ФМИ-СУ    2020</vt:lpstr>
      <vt:lpstr>PowerPoint Presentation</vt:lpstr>
      <vt:lpstr>PowerPoint Presentation</vt:lpstr>
      <vt:lpstr>Възприемане</vt:lpstr>
      <vt:lpstr>Бинокулярно възприемане</vt:lpstr>
      <vt:lpstr>Стереопсис</vt:lpstr>
      <vt:lpstr>PowerPoint Presentation</vt:lpstr>
      <vt:lpstr>PowerPoint Presentation</vt:lpstr>
      <vt:lpstr>PowerPoint Presentation</vt:lpstr>
      <vt:lpstr>Конвергенция на очите</vt:lpstr>
      <vt:lpstr>PowerPoint Presentation</vt:lpstr>
      <vt:lpstr>PowerPoint Presentation</vt:lpstr>
      <vt:lpstr>Монокулярно възприемане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Въпрос !</vt:lpstr>
      <vt:lpstr>PowerPoint Presentation</vt:lpstr>
      <vt:lpstr>Вънокулярно</vt:lpstr>
      <vt:lpstr>PowerPoint Presentation</vt:lpstr>
      <vt:lpstr>Създаване на стереоскопичност</vt:lpstr>
      <vt:lpstr>PowerPoint Presentation</vt:lpstr>
      <vt:lpstr>PowerPoint Presentation</vt:lpstr>
      <vt:lpstr>Дълбочина на фокуса</vt:lpstr>
      <vt:lpstr>PowerPoint Presentation</vt:lpstr>
      <vt:lpstr>PowerPoint Presentation</vt:lpstr>
      <vt:lpstr>Стереоскопия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Стереоскопични анимации</vt:lpstr>
      <vt:lpstr>PowerPoint Presentation</vt:lpstr>
      <vt:lpstr>PowerPoint Presentation</vt:lpstr>
      <vt:lpstr>PowerPoint Presentation</vt:lpstr>
      <vt:lpstr>Илюзия с референтна зона</vt:lpstr>
      <vt:lpstr>PowerPoint Presentation</vt:lpstr>
      <vt:lpstr>PowerPoint Presentation</vt:lpstr>
      <vt:lpstr>Анаглифни изображения</vt:lpstr>
      <vt:lpstr>PowerPoint Presentation</vt:lpstr>
      <vt:lpstr>PowerPoint Presentation</vt:lpstr>
      <vt:lpstr>Поляризирана светлина</vt:lpstr>
      <vt:lpstr>PowerPoint Presentation</vt:lpstr>
      <vt:lpstr>PowerPoint Presentation</vt:lpstr>
      <vt:lpstr>Активен затвор</vt:lpstr>
      <vt:lpstr>PowerPoint Presentation</vt:lpstr>
      <vt:lpstr>Автостереоскопия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563</cp:revision>
  <dcterms:created xsi:type="dcterms:W3CDTF">2013-12-13T09:03:57Z</dcterms:created>
  <dcterms:modified xsi:type="dcterms:W3CDTF">2020-06-06T11:27:36Z</dcterms:modified>
</cp:coreProperties>
</file>