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5"/>
  </p:notesMasterIdLst>
  <p:sldIdLst>
    <p:sldId id="256" r:id="rId2"/>
    <p:sldId id="257" r:id="rId3"/>
    <p:sldId id="361" r:id="rId4"/>
    <p:sldId id="362" r:id="rId5"/>
    <p:sldId id="364" r:id="rId6"/>
    <p:sldId id="365" r:id="rId7"/>
    <p:sldId id="366" r:id="rId8"/>
    <p:sldId id="367" r:id="rId9"/>
    <p:sldId id="368" r:id="rId10"/>
    <p:sldId id="369" r:id="rId11"/>
    <p:sldId id="370" r:id="rId12"/>
    <p:sldId id="376" r:id="rId13"/>
    <p:sldId id="371" r:id="rId14"/>
    <p:sldId id="372" r:id="rId15"/>
    <p:sldId id="373" r:id="rId16"/>
    <p:sldId id="374" r:id="rId17"/>
    <p:sldId id="375" r:id="rId18"/>
    <p:sldId id="377" r:id="rId19"/>
    <p:sldId id="378" r:id="rId20"/>
    <p:sldId id="379" r:id="rId21"/>
    <p:sldId id="380" r:id="rId22"/>
    <p:sldId id="381" r:id="rId23"/>
    <p:sldId id="321" r:id="rId24"/>
    <p:sldId id="323" r:id="rId25"/>
    <p:sldId id="326" r:id="rId26"/>
    <p:sldId id="327" r:id="rId27"/>
    <p:sldId id="324" r:id="rId28"/>
    <p:sldId id="325" r:id="rId29"/>
    <p:sldId id="328" r:id="rId30"/>
    <p:sldId id="329" r:id="rId31"/>
    <p:sldId id="322" r:id="rId32"/>
    <p:sldId id="330" r:id="rId33"/>
    <p:sldId id="331" r:id="rId34"/>
    <p:sldId id="332" r:id="rId35"/>
    <p:sldId id="333" r:id="rId36"/>
    <p:sldId id="335" r:id="rId37"/>
    <p:sldId id="336" r:id="rId38"/>
    <p:sldId id="337" r:id="rId39"/>
    <p:sldId id="338" r:id="rId40"/>
    <p:sldId id="339" r:id="rId41"/>
    <p:sldId id="341" r:id="rId42"/>
    <p:sldId id="340" r:id="rId43"/>
    <p:sldId id="342" r:id="rId44"/>
    <p:sldId id="343" r:id="rId45"/>
    <p:sldId id="344" r:id="rId46"/>
    <p:sldId id="345" r:id="rId47"/>
    <p:sldId id="346" r:id="rId48"/>
    <p:sldId id="347" r:id="rId49"/>
    <p:sldId id="348" r:id="rId50"/>
    <p:sldId id="349" r:id="rId51"/>
    <p:sldId id="350" r:id="rId52"/>
    <p:sldId id="352" r:id="rId53"/>
    <p:sldId id="351" r:id="rId54"/>
    <p:sldId id="334" r:id="rId55"/>
    <p:sldId id="356" r:id="rId56"/>
    <p:sldId id="354" r:id="rId57"/>
    <p:sldId id="357" r:id="rId58"/>
    <p:sldId id="355" r:id="rId59"/>
    <p:sldId id="358" r:id="rId60"/>
    <p:sldId id="359" r:id="rId61"/>
    <p:sldId id="360" r:id="rId62"/>
    <p:sldId id="319" r:id="rId63"/>
    <p:sldId id="320" r:id="rId64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E8E8"/>
    <a:srgbClr val="C9C9C9"/>
    <a:srgbClr val="C0C0C0"/>
    <a:srgbClr val="B2B2B2"/>
    <a:srgbClr val="000000"/>
    <a:srgbClr val="FFCC6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2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53D17F-39B5-4670-93B5-5EF874DE081D}" type="datetimeFigureOut">
              <a:rPr lang="bg-BG" smtClean="0"/>
              <a:t>6.5.2020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D1F65A-7757-4F37-9238-85CE37621D4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331801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362200"/>
            <a:ext cx="9144000" cy="1470025"/>
          </a:xfrm>
          <a:ln w="38100">
            <a:noFill/>
          </a:ln>
        </p:spPr>
        <p:txBody>
          <a:bodyPr vert="horz" lIns="91440" tIns="45720" rIns="91440" bIns="45720" rtlCol="0" anchor="b">
            <a:normAutofit/>
          </a:bodyPr>
          <a:lstStyle>
            <a:lvl1pPr>
              <a:defRPr lang="bg-BG" sz="4400" b="1" baseline="0">
                <a:latin typeface="Cambria" panose="02040503050406030204" pitchFamily="18" charset="0"/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889375"/>
            <a:ext cx="9144000" cy="685800"/>
          </a:xfrm>
          <a:ln w="38100">
            <a:noFill/>
          </a:ln>
        </p:spPr>
        <p:txBody>
          <a:bodyPr vert="horz" lIns="91440" tIns="45720" rIns="91440" bIns="45720" rtlCol="0" anchor="t">
            <a:normAutofit/>
          </a:bodyPr>
          <a:lstStyle>
            <a:lvl1pPr algn="ctr">
              <a:defRPr lang="bg-BG" sz="3200" b="0" i="0" baseline="0">
                <a:solidFill>
                  <a:srgbClr val="0070C0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</a:lstStyle>
          <a:p>
            <a:pPr marL="0" lvl="0" algn="ctr">
              <a:spcBef>
                <a:spcPct val="0"/>
              </a:spcBef>
              <a:buNone/>
            </a:pPr>
            <a:r>
              <a:rPr lang="en-US" dirty="0" smtClean="0"/>
              <a:t>Click to edit Master subtitle style</a:t>
            </a:r>
            <a:endParaRPr lang="bg-BG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0" y="4575175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dirty="0" smtClean="0">
                <a:latin typeface="Cambria" panose="02040503050406030204" pitchFamily="18" charset="0"/>
              </a:rPr>
              <a:t>доц. Павел Бойчев</a:t>
            </a:r>
          </a:p>
          <a:p>
            <a:pPr algn="ctr"/>
            <a:r>
              <a:rPr lang="bg-BG" sz="2000" dirty="0" err="1" smtClean="0">
                <a:latin typeface="Cambria" panose="02040503050406030204" pitchFamily="18" charset="0"/>
              </a:rPr>
              <a:t>СУ</a:t>
            </a:r>
            <a:r>
              <a:rPr lang="bg-BG" sz="2000" baseline="0" dirty="0" err="1" smtClean="0">
                <a:latin typeface="Cambria" panose="02040503050406030204" pitchFamily="18" charset="0"/>
              </a:rPr>
              <a:t>-ФМИ-КИТ</a:t>
            </a:r>
            <a:endParaRPr lang="bg-BG" sz="2000" dirty="0" smtClean="0">
              <a:latin typeface="Cambria" panose="02040503050406030204" pitchFamily="18" charset="0"/>
            </a:endParaRPr>
          </a:p>
          <a:p>
            <a:pPr algn="ctr"/>
            <a:r>
              <a:rPr lang="bg-BG" sz="2000" dirty="0" smtClean="0">
                <a:latin typeface="Cambria" panose="02040503050406030204" pitchFamily="18" charset="0"/>
                <a:cs typeface="Times New Roman"/>
              </a:rPr>
              <a:t> </a:t>
            </a:r>
            <a:r>
              <a:rPr lang="bg-BG" sz="2000" baseline="0" dirty="0" smtClean="0">
                <a:latin typeface="Cambria" panose="02040503050406030204" pitchFamily="18" charset="0"/>
              </a:rPr>
              <a:t>20</a:t>
            </a:r>
            <a:r>
              <a:rPr lang="en-US" sz="2000" baseline="0" dirty="0" smtClean="0">
                <a:latin typeface="Cambria" panose="02040503050406030204" pitchFamily="18" charset="0"/>
              </a:rPr>
              <a:t>20</a:t>
            </a:r>
            <a:endParaRPr lang="bg-BG" sz="2000" dirty="0">
              <a:latin typeface="Cambria" panose="02040503050406030204" pitchFamily="18" charset="0"/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43888" y="3889375"/>
            <a:ext cx="8312729" cy="0"/>
          </a:xfrm>
          <a:prstGeom prst="line">
            <a:avLst/>
          </a:prstGeom>
          <a:ln w="31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 descr="D:\Pavel\Courses\Materials\Course.ALG 2019\logo-bg.e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053" y="168272"/>
            <a:ext cx="2815910" cy="2574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8386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  <a:ln w="38100">
            <a:noFill/>
          </a:ln>
        </p:spPr>
        <p:txBody>
          <a:bodyPr vert="horz" lIns="91440" tIns="45720" rIns="91440" bIns="45720" rtlCol="0" anchor="b">
            <a:normAutofit/>
          </a:bodyPr>
          <a:lstStyle>
            <a:lvl1pPr>
              <a:defRPr lang="bg-BG" sz="4400" b="1" baseline="0">
                <a:latin typeface="Cambria" panose="02040503050406030204" pitchFamily="18" charset="0"/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657600"/>
            <a:ext cx="9144000" cy="685800"/>
          </a:xfrm>
          <a:ln w="38100">
            <a:noFill/>
          </a:ln>
        </p:spPr>
        <p:txBody>
          <a:bodyPr vert="horz" lIns="91440" tIns="45720" rIns="91440" bIns="45720" rtlCol="0" anchor="t">
            <a:normAutofit/>
          </a:bodyPr>
          <a:lstStyle>
            <a:lvl1pPr algn="ctr">
              <a:defRPr lang="bg-BG" sz="3200" b="0" i="0" baseline="0">
                <a:solidFill>
                  <a:srgbClr val="0070C0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</a:lstStyle>
          <a:p>
            <a:pPr marL="0" lvl="0" algn="ctr">
              <a:spcBef>
                <a:spcPct val="0"/>
              </a:spcBef>
              <a:buNone/>
            </a:pPr>
            <a:r>
              <a:rPr lang="en-US" dirty="0" smtClean="0"/>
              <a:t>Click to edit Master subtitle style</a:t>
            </a:r>
            <a:endParaRPr lang="bg-BG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443888" y="3657600"/>
            <a:ext cx="8312729" cy="0"/>
          </a:xfrm>
          <a:prstGeom prst="line">
            <a:avLst/>
          </a:prstGeom>
          <a:ln w="31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3585068"/>
      </p:ext>
    </p:extLst>
  </p:cSld>
  <p:clrMapOvr>
    <a:masterClrMapping/>
  </p:clrMapOvr>
  <p:transition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 smtClean="0"/>
              <a:t>Click to edit Master title style</a:t>
            </a:r>
            <a:endParaRPr lang="bg-BG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382000" cy="518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bg-BG" dirty="0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228600" y="358715"/>
            <a:ext cx="498653" cy="498161"/>
            <a:chOff x="354013" y="322263"/>
            <a:chExt cx="1608138" cy="1606550"/>
          </a:xfrm>
        </p:grpSpPr>
        <p:sp>
          <p:nvSpPr>
            <p:cNvPr id="7" name="Freeform 49"/>
            <p:cNvSpPr>
              <a:spLocks/>
            </p:cNvSpPr>
            <p:nvPr/>
          </p:nvSpPr>
          <p:spPr bwMode="auto">
            <a:xfrm>
              <a:off x="588963" y="615950"/>
              <a:ext cx="465138" cy="254000"/>
            </a:xfrm>
            <a:custGeom>
              <a:avLst/>
              <a:gdLst>
                <a:gd name="T0" fmla="*/ 542 w 1818"/>
                <a:gd name="T1" fmla="*/ 10 h 992"/>
                <a:gd name="T2" fmla="*/ 1818 w 1818"/>
                <a:gd name="T3" fmla="*/ 404 h 992"/>
                <a:gd name="T4" fmla="*/ 1757 w 1818"/>
                <a:gd name="T5" fmla="*/ 425 h 992"/>
                <a:gd name="T6" fmla="*/ 1675 w 1818"/>
                <a:gd name="T7" fmla="*/ 465 h 992"/>
                <a:gd name="T8" fmla="*/ 224 w 1818"/>
                <a:gd name="T9" fmla="*/ 223 h 992"/>
                <a:gd name="T10" fmla="*/ 630 w 1818"/>
                <a:gd name="T11" fmla="*/ 992 h 992"/>
                <a:gd name="T12" fmla="*/ 478 w 1818"/>
                <a:gd name="T13" fmla="*/ 992 h 992"/>
                <a:gd name="T14" fmla="*/ 107 w 1818"/>
                <a:gd name="T15" fmla="*/ 152 h 992"/>
                <a:gd name="T16" fmla="*/ 542 w 1818"/>
                <a:gd name="T17" fmla="*/ 10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18" h="992">
                  <a:moveTo>
                    <a:pt x="542" y="10"/>
                  </a:moveTo>
                  <a:cubicBezTo>
                    <a:pt x="861" y="26"/>
                    <a:pt x="1315" y="163"/>
                    <a:pt x="1818" y="404"/>
                  </a:cubicBezTo>
                  <a:cubicBezTo>
                    <a:pt x="1798" y="409"/>
                    <a:pt x="1777" y="417"/>
                    <a:pt x="1757" y="425"/>
                  </a:cubicBezTo>
                  <a:lnTo>
                    <a:pt x="1675" y="465"/>
                  </a:lnTo>
                  <a:cubicBezTo>
                    <a:pt x="940" y="124"/>
                    <a:pt x="352" y="13"/>
                    <a:pt x="224" y="223"/>
                  </a:cubicBezTo>
                  <a:cubicBezTo>
                    <a:pt x="132" y="374"/>
                    <a:pt x="295" y="659"/>
                    <a:pt x="630" y="992"/>
                  </a:cubicBezTo>
                  <a:lnTo>
                    <a:pt x="478" y="992"/>
                  </a:lnTo>
                  <a:cubicBezTo>
                    <a:pt x="150" y="637"/>
                    <a:pt x="0" y="328"/>
                    <a:pt x="107" y="152"/>
                  </a:cubicBezTo>
                  <a:cubicBezTo>
                    <a:pt x="173" y="45"/>
                    <a:pt x="326" y="0"/>
                    <a:pt x="542" y="1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0" name="Freeform 50"/>
            <p:cNvSpPr>
              <a:spLocks/>
            </p:cNvSpPr>
            <p:nvPr/>
          </p:nvSpPr>
          <p:spPr bwMode="auto">
            <a:xfrm>
              <a:off x="1270000" y="617538"/>
              <a:ext cx="466725" cy="254000"/>
            </a:xfrm>
            <a:custGeom>
              <a:avLst/>
              <a:gdLst>
                <a:gd name="T0" fmla="*/ 1276 w 1818"/>
                <a:gd name="T1" fmla="*/ 11 h 993"/>
                <a:gd name="T2" fmla="*/ 0 w 1818"/>
                <a:gd name="T3" fmla="*/ 405 h 993"/>
                <a:gd name="T4" fmla="*/ 61 w 1818"/>
                <a:gd name="T5" fmla="*/ 426 h 993"/>
                <a:gd name="T6" fmla="*/ 143 w 1818"/>
                <a:gd name="T7" fmla="*/ 465 h 993"/>
                <a:gd name="T8" fmla="*/ 1594 w 1818"/>
                <a:gd name="T9" fmla="*/ 224 h 993"/>
                <a:gd name="T10" fmla="*/ 1188 w 1818"/>
                <a:gd name="T11" fmla="*/ 993 h 993"/>
                <a:gd name="T12" fmla="*/ 1340 w 1818"/>
                <a:gd name="T13" fmla="*/ 993 h 993"/>
                <a:gd name="T14" fmla="*/ 1711 w 1818"/>
                <a:gd name="T15" fmla="*/ 153 h 993"/>
                <a:gd name="T16" fmla="*/ 1276 w 1818"/>
                <a:gd name="T17" fmla="*/ 11 h 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18" h="993">
                  <a:moveTo>
                    <a:pt x="1276" y="11"/>
                  </a:moveTo>
                  <a:cubicBezTo>
                    <a:pt x="957" y="26"/>
                    <a:pt x="503" y="163"/>
                    <a:pt x="0" y="405"/>
                  </a:cubicBezTo>
                  <a:cubicBezTo>
                    <a:pt x="21" y="410"/>
                    <a:pt x="41" y="418"/>
                    <a:pt x="61" y="426"/>
                  </a:cubicBezTo>
                  <a:lnTo>
                    <a:pt x="143" y="465"/>
                  </a:lnTo>
                  <a:cubicBezTo>
                    <a:pt x="878" y="125"/>
                    <a:pt x="1466" y="14"/>
                    <a:pt x="1594" y="224"/>
                  </a:cubicBezTo>
                  <a:cubicBezTo>
                    <a:pt x="1686" y="375"/>
                    <a:pt x="1523" y="660"/>
                    <a:pt x="1188" y="993"/>
                  </a:cubicBezTo>
                  <a:lnTo>
                    <a:pt x="1340" y="993"/>
                  </a:lnTo>
                  <a:cubicBezTo>
                    <a:pt x="1668" y="638"/>
                    <a:pt x="1818" y="329"/>
                    <a:pt x="1711" y="153"/>
                  </a:cubicBezTo>
                  <a:cubicBezTo>
                    <a:pt x="1645" y="45"/>
                    <a:pt x="1492" y="0"/>
                    <a:pt x="1276" y="1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1" name="Freeform 51"/>
            <p:cNvSpPr>
              <a:spLocks/>
            </p:cNvSpPr>
            <p:nvPr/>
          </p:nvSpPr>
          <p:spPr bwMode="auto">
            <a:xfrm>
              <a:off x="354013" y="322263"/>
              <a:ext cx="1608138" cy="1606550"/>
            </a:xfrm>
            <a:custGeom>
              <a:avLst/>
              <a:gdLst>
                <a:gd name="T0" fmla="*/ 3133 w 6277"/>
                <a:gd name="T1" fmla="*/ 0 h 6272"/>
                <a:gd name="T2" fmla="*/ 6272 w 6277"/>
                <a:gd name="T3" fmla="*/ 1044 h 6272"/>
                <a:gd name="T4" fmla="*/ 3130 w 6277"/>
                <a:gd name="T5" fmla="*/ 6272 h 6272"/>
                <a:gd name="T6" fmla="*/ 0 w 6277"/>
                <a:gd name="T7" fmla="*/ 1042 h 6272"/>
                <a:gd name="T8" fmla="*/ 3133 w 6277"/>
                <a:gd name="T9" fmla="*/ 0 h 6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77" h="6272">
                  <a:moveTo>
                    <a:pt x="3133" y="0"/>
                  </a:moveTo>
                  <a:lnTo>
                    <a:pt x="6272" y="1044"/>
                  </a:lnTo>
                  <a:cubicBezTo>
                    <a:pt x="6277" y="2620"/>
                    <a:pt x="5633" y="5021"/>
                    <a:pt x="3130" y="6272"/>
                  </a:cubicBezTo>
                  <a:cubicBezTo>
                    <a:pt x="625" y="5017"/>
                    <a:pt x="5" y="2615"/>
                    <a:pt x="0" y="1042"/>
                  </a:cubicBezTo>
                  <a:lnTo>
                    <a:pt x="3133" y="0"/>
                  </a:lnTo>
                  <a:close/>
                </a:path>
              </a:pathLst>
            </a:cu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2" name="Freeform 52"/>
            <p:cNvSpPr>
              <a:spLocks/>
            </p:cNvSpPr>
            <p:nvPr/>
          </p:nvSpPr>
          <p:spPr bwMode="auto">
            <a:xfrm>
              <a:off x="1114326" y="1754188"/>
              <a:ext cx="88900" cy="88900"/>
            </a:xfrm>
            <a:custGeom>
              <a:avLst/>
              <a:gdLst>
                <a:gd name="T0" fmla="*/ 62 w 348"/>
                <a:gd name="T1" fmla="*/ 286 h 348"/>
                <a:gd name="T2" fmla="*/ 62 w 348"/>
                <a:gd name="T3" fmla="*/ 62 h 348"/>
                <a:gd name="T4" fmla="*/ 286 w 348"/>
                <a:gd name="T5" fmla="*/ 62 h 348"/>
                <a:gd name="T6" fmla="*/ 286 w 348"/>
                <a:gd name="T7" fmla="*/ 286 h 348"/>
                <a:gd name="T8" fmla="*/ 62 w 348"/>
                <a:gd name="T9" fmla="*/ 286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348">
                  <a:moveTo>
                    <a:pt x="62" y="286"/>
                  </a:moveTo>
                  <a:cubicBezTo>
                    <a:pt x="0" y="224"/>
                    <a:pt x="0" y="124"/>
                    <a:pt x="62" y="62"/>
                  </a:cubicBezTo>
                  <a:cubicBezTo>
                    <a:pt x="124" y="0"/>
                    <a:pt x="224" y="0"/>
                    <a:pt x="286" y="62"/>
                  </a:cubicBezTo>
                  <a:cubicBezTo>
                    <a:pt x="348" y="124"/>
                    <a:pt x="348" y="224"/>
                    <a:pt x="286" y="286"/>
                  </a:cubicBezTo>
                  <a:cubicBezTo>
                    <a:pt x="224" y="348"/>
                    <a:pt x="124" y="348"/>
                    <a:pt x="62" y="286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3" name="Freeform 53"/>
            <p:cNvSpPr>
              <a:spLocks/>
            </p:cNvSpPr>
            <p:nvPr/>
          </p:nvSpPr>
          <p:spPr bwMode="auto">
            <a:xfrm>
              <a:off x="1089720" y="1690688"/>
              <a:ext cx="138113" cy="41275"/>
            </a:xfrm>
            <a:custGeom>
              <a:avLst/>
              <a:gdLst>
                <a:gd name="T0" fmla="*/ 0 w 87"/>
                <a:gd name="T1" fmla="*/ 26 h 26"/>
                <a:gd name="T2" fmla="*/ 84 w 87"/>
                <a:gd name="T3" fmla="*/ 21 h 26"/>
                <a:gd name="T4" fmla="*/ 87 w 87"/>
                <a:gd name="T5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26">
                  <a:moveTo>
                    <a:pt x="0" y="26"/>
                  </a:moveTo>
                  <a:cubicBezTo>
                    <a:pt x="22" y="2"/>
                    <a:pt x="59" y="0"/>
                    <a:pt x="84" y="21"/>
                  </a:cubicBezTo>
                  <a:cubicBezTo>
                    <a:pt x="85" y="22"/>
                    <a:pt x="86" y="23"/>
                    <a:pt x="87" y="24"/>
                  </a:cubicBezTo>
                </a:path>
              </a:pathLst>
            </a:cu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4" name="Freeform 56"/>
            <p:cNvSpPr>
              <a:spLocks/>
            </p:cNvSpPr>
            <p:nvPr/>
          </p:nvSpPr>
          <p:spPr bwMode="auto">
            <a:xfrm>
              <a:off x="896938" y="722313"/>
              <a:ext cx="539750" cy="668338"/>
            </a:xfrm>
            <a:custGeom>
              <a:avLst/>
              <a:gdLst>
                <a:gd name="T0" fmla="*/ 574 w 2109"/>
                <a:gd name="T1" fmla="*/ 2608 h 2608"/>
                <a:gd name="T2" fmla="*/ 1530 w 2109"/>
                <a:gd name="T3" fmla="*/ 2607 h 2608"/>
                <a:gd name="T4" fmla="*/ 2101 w 2109"/>
                <a:gd name="T5" fmla="*/ 876 h 2608"/>
                <a:gd name="T6" fmla="*/ 1050 w 2109"/>
                <a:gd name="T7" fmla="*/ 0 h 2608"/>
                <a:gd name="T8" fmla="*/ 6 w 2109"/>
                <a:gd name="T9" fmla="*/ 868 h 2608"/>
                <a:gd name="T10" fmla="*/ 574 w 2109"/>
                <a:gd name="T11" fmla="*/ 2608 h 2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09" h="2608">
                  <a:moveTo>
                    <a:pt x="574" y="2608"/>
                  </a:moveTo>
                  <a:lnTo>
                    <a:pt x="1530" y="2607"/>
                  </a:lnTo>
                  <a:cubicBezTo>
                    <a:pt x="1528" y="1512"/>
                    <a:pt x="2109" y="1438"/>
                    <a:pt x="2101" y="876"/>
                  </a:cubicBezTo>
                  <a:cubicBezTo>
                    <a:pt x="2094" y="313"/>
                    <a:pt x="1558" y="2"/>
                    <a:pt x="1050" y="0"/>
                  </a:cubicBezTo>
                  <a:cubicBezTo>
                    <a:pt x="563" y="10"/>
                    <a:pt x="0" y="287"/>
                    <a:pt x="6" y="868"/>
                  </a:cubicBezTo>
                  <a:cubicBezTo>
                    <a:pt x="11" y="1448"/>
                    <a:pt x="570" y="1525"/>
                    <a:pt x="574" y="2608"/>
                  </a:cubicBezTo>
                  <a:close/>
                </a:path>
              </a:pathLst>
            </a:cu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5" name="Freeform 57"/>
            <p:cNvSpPr>
              <a:spLocks/>
            </p:cNvSpPr>
            <p:nvPr/>
          </p:nvSpPr>
          <p:spPr bwMode="auto">
            <a:xfrm>
              <a:off x="962025" y="804863"/>
              <a:ext cx="138113" cy="138113"/>
            </a:xfrm>
            <a:custGeom>
              <a:avLst/>
              <a:gdLst>
                <a:gd name="T0" fmla="*/ 0 w 87"/>
                <a:gd name="T1" fmla="*/ 87 h 87"/>
                <a:gd name="T2" fmla="*/ 87 w 87"/>
                <a:gd name="T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7" h="87">
                  <a:moveTo>
                    <a:pt x="0" y="87"/>
                  </a:moveTo>
                  <a:cubicBezTo>
                    <a:pt x="5" y="47"/>
                    <a:pt x="40" y="12"/>
                    <a:pt x="87" y="0"/>
                  </a:cubicBezTo>
                </a:path>
              </a:pathLst>
            </a:custGeom>
            <a:noFill/>
            <a:ln w="12700" cap="rnd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6" name="Oval 58"/>
            <p:cNvSpPr>
              <a:spLocks noChangeArrowheads="1"/>
            </p:cNvSpPr>
            <p:nvPr/>
          </p:nvSpPr>
          <p:spPr bwMode="auto">
            <a:xfrm>
              <a:off x="1530350" y="806450"/>
              <a:ext cx="131763" cy="13017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7" name="Oval 59"/>
            <p:cNvSpPr>
              <a:spLocks noChangeArrowheads="1"/>
            </p:cNvSpPr>
            <p:nvPr/>
          </p:nvSpPr>
          <p:spPr bwMode="auto">
            <a:xfrm>
              <a:off x="654050" y="798513"/>
              <a:ext cx="131763" cy="13017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8" name="Freeform 60"/>
            <p:cNvSpPr>
              <a:spLocks/>
            </p:cNvSpPr>
            <p:nvPr/>
          </p:nvSpPr>
          <p:spPr bwMode="auto">
            <a:xfrm>
              <a:off x="688975" y="847725"/>
              <a:ext cx="1038225" cy="547688"/>
            </a:xfrm>
            <a:custGeom>
              <a:avLst/>
              <a:gdLst>
                <a:gd name="T0" fmla="*/ 0 w 4051"/>
                <a:gd name="T1" fmla="*/ 0 h 2143"/>
                <a:gd name="T2" fmla="*/ 145 w 4051"/>
                <a:gd name="T3" fmla="*/ 0 h 2143"/>
                <a:gd name="T4" fmla="*/ 1481 w 4051"/>
                <a:gd name="T5" fmla="*/ 1035 h 2143"/>
                <a:gd name="T6" fmla="*/ 3784 w 4051"/>
                <a:gd name="T7" fmla="*/ 1728 h 2143"/>
                <a:gd name="T8" fmla="*/ 2968 w 4051"/>
                <a:gd name="T9" fmla="*/ 595 h 2143"/>
                <a:gd name="T10" fmla="*/ 3062 w 4051"/>
                <a:gd name="T11" fmla="*/ 524 h 2143"/>
                <a:gd name="T12" fmla="*/ 3901 w 4051"/>
                <a:gd name="T13" fmla="*/ 1799 h 2143"/>
                <a:gd name="T14" fmla="*/ 1418 w 4051"/>
                <a:gd name="T15" fmla="*/ 1139 h 2143"/>
                <a:gd name="T16" fmla="*/ 0 w 4051"/>
                <a:gd name="T17" fmla="*/ 0 h 2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51" h="2143">
                  <a:moveTo>
                    <a:pt x="0" y="0"/>
                  </a:moveTo>
                  <a:lnTo>
                    <a:pt x="145" y="0"/>
                  </a:lnTo>
                  <a:cubicBezTo>
                    <a:pt x="446" y="320"/>
                    <a:pt x="918" y="691"/>
                    <a:pt x="1481" y="1035"/>
                  </a:cubicBezTo>
                  <a:cubicBezTo>
                    <a:pt x="2578" y="1704"/>
                    <a:pt x="3609" y="2014"/>
                    <a:pt x="3784" y="1728"/>
                  </a:cubicBezTo>
                  <a:cubicBezTo>
                    <a:pt x="3908" y="1525"/>
                    <a:pt x="3568" y="1076"/>
                    <a:pt x="2968" y="595"/>
                  </a:cubicBezTo>
                  <a:lnTo>
                    <a:pt x="3062" y="524"/>
                  </a:lnTo>
                  <a:cubicBezTo>
                    <a:pt x="3700" y="1048"/>
                    <a:pt x="4051" y="1554"/>
                    <a:pt x="3901" y="1799"/>
                  </a:cubicBezTo>
                  <a:cubicBezTo>
                    <a:pt x="3691" y="2143"/>
                    <a:pt x="2580" y="1847"/>
                    <a:pt x="1418" y="1139"/>
                  </a:cubicBezTo>
                  <a:cubicBezTo>
                    <a:pt x="810" y="768"/>
                    <a:pt x="308" y="358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9" name="Freeform 61"/>
            <p:cNvSpPr>
              <a:spLocks/>
            </p:cNvSpPr>
            <p:nvPr/>
          </p:nvSpPr>
          <p:spPr bwMode="auto">
            <a:xfrm>
              <a:off x="598488" y="869950"/>
              <a:ext cx="1017588" cy="525463"/>
            </a:xfrm>
            <a:custGeom>
              <a:avLst/>
              <a:gdLst>
                <a:gd name="T0" fmla="*/ 3816 w 3969"/>
                <a:gd name="T1" fmla="*/ 0 h 2052"/>
                <a:gd name="T2" fmla="*/ 3969 w 3969"/>
                <a:gd name="T3" fmla="*/ 0 h 2052"/>
                <a:gd name="T4" fmla="*/ 2632 w 3969"/>
                <a:gd name="T5" fmla="*/ 1048 h 2052"/>
                <a:gd name="T6" fmla="*/ 149 w 3969"/>
                <a:gd name="T7" fmla="*/ 1708 h 2052"/>
                <a:gd name="T8" fmla="*/ 983 w 3969"/>
                <a:gd name="T9" fmla="*/ 437 h 2052"/>
                <a:gd name="T10" fmla="*/ 1083 w 3969"/>
                <a:gd name="T11" fmla="*/ 504 h 2052"/>
                <a:gd name="T12" fmla="*/ 266 w 3969"/>
                <a:gd name="T13" fmla="*/ 1637 h 2052"/>
                <a:gd name="T14" fmla="*/ 2569 w 3969"/>
                <a:gd name="T15" fmla="*/ 944 h 2052"/>
                <a:gd name="T16" fmla="*/ 3816 w 3969"/>
                <a:gd name="T17" fmla="*/ 0 h 2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69" h="2052">
                  <a:moveTo>
                    <a:pt x="3816" y="0"/>
                  </a:moveTo>
                  <a:lnTo>
                    <a:pt x="3969" y="0"/>
                  </a:lnTo>
                  <a:cubicBezTo>
                    <a:pt x="3657" y="335"/>
                    <a:pt x="3189" y="708"/>
                    <a:pt x="2632" y="1048"/>
                  </a:cubicBezTo>
                  <a:cubicBezTo>
                    <a:pt x="1470" y="1756"/>
                    <a:pt x="359" y="2052"/>
                    <a:pt x="149" y="1708"/>
                  </a:cubicBezTo>
                  <a:cubicBezTo>
                    <a:pt x="0" y="1463"/>
                    <a:pt x="348" y="960"/>
                    <a:pt x="983" y="437"/>
                  </a:cubicBezTo>
                  <a:lnTo>
                    <a:pt x="1083" y="504"/>
                  </a:lnTo>
                  <a:cubicBezTo>
                    <a:pt x="482" y="985"/>
                    <a:pt x="142" y="1434"/>
                    <a:pt x="266" y="1637"/>
                  </a:cubicBezTo>
                  <a:cubicBezTo>
                    <a:pt x="441" y="1923"/>
                    <a:pt x="1472" y="1613"/>
                    <a:pt x="2569" y="944"/>
                  </a:cubicBezTo>
                  <a:cubicBezTo>
                    <a:pt x="3080" y="633"/>
                    <a:pt x="3515" y="298"/>
                    <a:pt x="3816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0" name="Freeform 53"/>
            <p:cNvSpPr>
              <a:spLocks/>
            </p:cNvSpPr>
            <p:nvPr/>
          </p:nvSpPr>
          <p:spPr bwMode="auto">
            <a:xfrm>
              <a:off x="1036439" y="1593055"/>
              <a:ext cx="244675" cy="80433"/>
            </a:xfrm>
            <a:custGeom>
              <a:avLst/>
              <a:gdLst>
                <a:gd name="T0" fmla="*/ 0 w 87"/>
                <a:gd name="T1" fmla="*/ 26 h 26"/>
                <a:gd name="T2" fmla="*/ 84 w 87"/>
                <a:gd name="T3" fmla="*/ 21 h 26"/>
                <a:gd name="T4" fmla="*/ 87 w 87"/>
                <a:gd name="T5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26">
                  <a:moveTo>
                    <a:pt x="0" y="26"/>
                  </a:moveTo>
                  <a:cubicBezTo>
                    <a:pt x="22" y="2"/>
                    <a:pt x="59" y="0"/>
                    <a:pt x="84" y="21"/>
                  </a:cubicBezTo>
                  <a:cubicBezTo>
                    <a:pt x="85" y="22"/>
                    <a:pt x="86" y="23"/>
                    <a:pt x="87" y="24"/>
                  </a:cubicBezTo>
                </a:path>
              </a:pathLst>
            </a:cu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1" name="Freeform 53"/>
            <p:cNvSpPr>
              <a:spLocks/>
            </p:cNvSpPr>
            <p:nvPr/>
          </p:nvSpPr>
          <p:spPr bwMode="auto">
            <a:xfrm>
              <a:off x="961751" y="1492947"/>
              <a:ext cx="394053" cy="129539"/>
            </a:xfrm>
            <a:custGeom>
              <a:avLst/>
              <a:gdLst>
                <a:gd name="T0" fmla="*/ 0 w 87"/>
                <a:gd name="T1" fmla="*/ 26 h 26"/>
                <a:gd name="T2" fmla="*/ 84 w 87"/>
                <a:gd name="T3" fmla="*/ 21 h 26"/>
                <a:gd name="T4" fmla="*/ 87 w 87"/>
                <a:gd name="T5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26">
                  <a:moveTo>
                    <a:pt x="0" y="26"/>
                  </a:moveTo>
                  <a:cubicBezTo>
                    <a:pt x="22" y="2"/>
                    <a:pt x="59" y="0"/>
                    <a:pt x="84" y="21"/>
                  </a:cubicBezTo>
                  <a:cubicBezTo>
                    <a:pt x="85" y="22"/>
                    <a:pt x="86" y="23"/>
                    <a:pt x="87" y="24"/>
                  </a:cubicBezTo>
                </a:path>
              </a:pathLst>
            </a:cu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</p:grpSp>
    </p:spTree>
    <p:extLst>
      <p:ext uri="{BB962C8B-B14F-4D97-AF65-F5344CB8AC3E}">
        <p14:creationId xmlns:p14="http://schemas.microsoft.com/office/powerpoint/2010/main" val="2071870860"/>
      </p:ext>
    </p:extLst>
  </p:cSld>
  <p:clrMapOvr>
    <a:masterClrMapping/>
  </p:clrMapOvr>
  <p:transition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‹#›</a:t>
            </a:fld>
            <a:endParaRPr lang="bg-BG"/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4188384" y="6553200"/>
            <a:ext cx="767232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382000" cy="609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233136564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‹#›</a:t>
            </a:fld>
            <a:endParaRPr lang="bg-BG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228600" y="358715"/>
            <a:ext cx="498653" cy="498161"/>
            <a:chOff x="354013" y="322263"/>
            <a:chExt cx="1608138" cy="1606550"/>
          </a:xfrm>
        </p:grpSpPr>
        <p:sp>
          <p:nvSpPr>
            <p:cNvPr id="5" name="Freeform 49"/>
            <p:cNvSpPr>
              <a:spLocks/>
            </p:cNvSpPr>
            <p:nvPr/>
          </p:nvSpPr>
          <p:spPr bwMode="auto">
            <a:xfrm>
              <a:off x="588963" y="615950"/>
              <a:ext cx="465138" cy="254000"/>
            </a:xfrm>
            <a:custGeom>
              <a:avLst/>
              <a:gdLst>
                <a:gd name="T0" fmla="*/ 542 w 1818"/>
                <a:gd name="T1" fmla="*/ 10 h 992"/>
                <a:gd name="T2" fmla="*/ 1818 w 1818"/>
                <a:gd name="T3" fmla="*/ 404 h 992"/>
                <a:gd name="T4" fmla="*/ 1757 w 1818"/>
                <a:gd name="T5" fmla="*/ 425 h 992"/>
                <a:gd name="T6" fmla="*/ 1675 w 1818"/>
                <a:gd name="T7" fmla="*/ 465 h 992"/>
                <a:gd name="T8" fmla="*/ 224 w 1818"/>
                <a:gd name="T9" fmla="*/ 223 h 992"/>
                <a:gd name="T10" fmla="*/ 630 w 1818"/>
                <a:gd name="T11" fmla="*/ 992 h 992"/>
                <a:gd name="T12" fmla="*/ 478 w 1818"/>
                <a:gd name="T13" fmla="*/ 992 h 992"/>
                <a:gd name="T14" fmla="*/ 107 w 1818"/>
                <a:gd name="T15" fmla="*/ 152 h 992"/>
                <a:gd name="T16" fmla="*/ 542 w 1818"/>
                <a:gd name="T17" fmla="*/ 10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18" h="992">
                  <a:moveTo>
                    <a:pt x="542" y="10"/>
                  </a:moveTo>
                  <a:cubicBezTo>
                    <a:pt x="861" y="26"/>
                    <a:pt x="1315" y="163"/>
                    <a:pt x="1818" y="404"/>
                  </a:cubicBezTo>
                  <a:cubicBezTo>
                    <a:pt x="1798" y="409"/>
                    <a:pt x="1777" y="417"/>
                    <a:pt x="1757" y="425"/>
                  </a:cubicBezTo>
                  <a:lnTo>
                    <a:pt x="1675" y="465"/>
                  </a:lnTo>
                  <a:cubicBezTo>
                    <a:pt x="940" y="124"/>
                    <a:pt x="352" y="13"/>
                    <a:pt x="224" y="223"/>
                  </a:cubicBezTo>
                  <a:cubicBezTo>
                    <a:pt x="132" y="374"/>
                    <a:pt x="295" y="659"/>
                    <a:pt x="630" y="992"/>
                  </a:cubicBezTo>
                  <a:lnTo>
                    <a:pt x="478" y="992"/>
                  </a:lnTo>
                  <a:cubicBezTo>
                    <a:pt x="150" y="637"/>
                    <a:pt x="0" y="328"/>
                    <a:pt x="107" y="152"/>
                  </a:cubicBezTo>
                  <a:cubicBezTo>
                    <a:pt x="173" y="45"/>
                    <a:pt x="326" y="0"/>
                    <a:pt x="542" y="1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6" name="Freeform 50"/>
            <p:cNvSpPr>
              <a:spLocks/>
            </p:cNvSpPr>
            <p:nvPr/>
          </p:nvSpPr>
          <p:spPr bwMode="auto">
            <a:xfrm>
              <a:off x="1270000" y="617538"/>
              <a:ext cx="466725" cy="254000"/>
            </a:xfrm>
            <a:custGeom>
              <a:avLst/>
              <a:gdLst>
                <a:gd name="T0" fmla="*/ 1276 w 1818"/>
                <a:gd name="T1" fmla="*/ 11 h 993"/>
                <a:gd name="T2" fmla="*/ 0 w 1818"/>
                <a:gd name="T3" fmla="*/ 405 h 993"/>
                <a:gd name="T4" fmla="*/ 61 w 1818"/>
                <a:gd name="T5" fmla="*/ 426 h 993"/>
                <a:gd name="T6" fmla="*/ 143 w 1818"/>
                <a:gd name="T7" fmla="*/ 465 h 993"/>
                <a:gd name="T8" fmla="*/ 1594 w 1818"/>
                <a:gd name="T9" fmla="*/ 224 h 993"/>
                <a:gd name="T10" fmla="*/ 1188 w 1818"/>
                <a:gd name="T11" fmla="*/ 993 h 993"/>
                <a:gd name="T12" fmla="*/ 1340 w 1818"/>
                <a:gd name="T13" fmla="*/ 993 h 993"/>
                <a:gd name="T14" fmla="*/ 1711 w 1818"/>
                <a:gd name="T15" fmla="*/ 153 h 993"/>
                <a:gd name="T16" fmla="*/ 1276 w 1818"/>
                <a:gd name="T17" fmla="*/ 11 h 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18" h="993">
                  <a:moveTo>
                    <a:pt x="1276" y="11"/>
                  </a:moveTo>
                  <a:cubicBezTo>
                    <a:pt x="957" y="26"/>
                    <a:pt x="503" y="163"/>
                    <a:pt x="0" y="405"/>
                  </a:cubicBezTo>
                  <a:cubicBezTo>
                    <a:pt x="21" y="410"/>
                    <a:pt x="41" y="418"/>
                    <a:pt x="61" y="426"/>
                  </a:cubicBezTo>
                  <a:lnTo>
                    <a:pt x="143" y="465"/>
                  </a:lnTo>
                  <a:cubicBezTo>
                    <a:pt x="878" y="125"/>
                    <a:pt x="1466" y="14"/>
                    <a:pt x="1594" y="224"/>
                  </a:cubicBezTo>
                  <a:cubicBezTo>
                    <a:pt x="1686" y="375"/>
                    <a:pt x="1523" y="660"/>
                    <a:pt x="1188" y="993"/>
                  </a:cubicBezTo>
                  <a:lnTo>
                    <a:pt x="1340" y="993"/>
                  </a:lnTo>
                  <a:cubicBezTo>
                    <a:pt x="1668" y="638"/>
                    <a:pt x="1818" y="329"/>
                    <a:pt x="1711" y="153"/>
                  </a:cubicBezTo>
                  <a:cubicBezTo>
                    <a:pt x="1645" y="45"/>
                    <a:pt x="1492" y="0"/>
                    <a:pt x="1276" y="1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8" name="Freeform 51"/>
            <p:cNvSpPr>
              <a:spLocks/>
            </p:cNvSpPr>
            <p:nvPr/>
          </p:nvSpPr>
          <p:spPr bwMode="auto">
            <a:xfrm>
              <a:off x="354013" y="322263"/>
              <a:ext cx="1608138" cy="1606550"/>
            </a:xfrm>
            <a:custGeom>
              <a:avLst/>
              <a:gdLst>
                <a:gd name="T0" fmla="*/ 3133 w 6277"/>
                <a:gd name="T1" fmla="*/ 0 h 6272"/>
                <a:gd name="T2" fmla="*/ 6272 w 6277"/>
                <a:gd name="T3" fmla="*/ 1044 h 6272"/>
                <a:gd name="T4" fmla="*/ 3130 w 6277"/>
                <a:gd name="T5" fmla="*/ 6272 h 6272"/>
                <a:gd name="T6" fmla="*/ 0 w 6277"/>
                <a:gd name="T7" fmla="*/ 1042 h 6272"/>
                <a:gd name="T8" fmla="*/ 3133 w 6277"/>
                <a:gd name="T9" fmla="*/ 0 h 6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77" h="6272">
                  <a:moveTo>
                    <a:pt x="3133" y="0"/>
                  </a:moveTo>
                  <a:lnTo>
                    <a:pt x="6272" y="1044"/>
                  </a:lnTo>
                  <a:cubicBezTo>
                    <a:pt x="6277" y="2620"/>
                    <a:pt x="5633" y="5021"/>
                    <a:pt x="3130" y="6272"/>
                  </a:cubicBezTo>
                  <a:cubicBezTo>
                    <a:pt x="625" y="5017"/>
                    <a:pt x="5" y="2615"/>
                    <a:pt x="0" y="1042"/>
                  </a:cubicBezTo>
                  <a:lnTo>
                    <a:pt x="3133" y="0"/>
                  </a:lnTo>
                  <a:close/>
                </a:path>
              </a:pathLst>
            </a:cu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9" name="Freeform 52"/>
            <p:cNvSpPr>
              <a:spLocks/>
            </p:cNvSpPr>
            <p:nvPr/>
          </p:nvSpPr>
          <p:spPr bwMode="auto">
            <a:xfrm>
              <a:off x="1114326" y="1754188"/>
              <a:ext cx="88900" cy="88900"/>
            </a:xfrm>
            <a:custGeom>
              <a:avLst/>
              <a:gdLst>
                <a:gd name="T0" fmla="*/ 62 w 348"/>
                <a:gd name="T1" fmla="*/ 286 h 348"/>
                <a:gd name="T2" fmla="*/ 62 w 348"/>
                <a:gd name="T3" fmla="*/ 62 h 348"/>
                <a:gd name="T4" fmla="*/ 286 w 348"/>
                <a:gd name="T5" fmla="*/ 62 h 348"/>
                <a:gd name="T6" fmla="*/ 286 w 348"/>
                <a:gd name="T7" fmla="*/ 286 h 348"/>
                <a:gd name="T8" fmla="*/ 62 w 348"/>
                <a:gd name="T9" fmla="*/ 286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348">
                  <a:moveTo>
                    <a:pt x="62" y="286"/>
                  </a:moveTo>
                  <a:cubicBezTo>
                    <a:pt x="0" y="224"/>
                    <a:pt x="0" y="124"/>
                    <a:pt x="62" y="62"/>
                  </a:cubicBezTo>
                  <a:cubicBezTo>
                    <a:pt x="124" y="0"/>
                    <a:pt x="224" y="0"/>
                    <a:pt x="286" y="62"/>
                  </a:cubicBezTo>
                  <a:cubicBezTo>
                    <a:pt x="348" y="124"/>
                    <a:pt x="348" y="224"/>
                    <a:pt x="286" y="286"/>
                  </a:cubicBezTo>
                  <a:cubicBezTo>
                    <a:pt x="224" y="348"/>
                    <a:pt x="124" y="348"/>
                    <a:pt x="62" y="286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0" name="Freeform 53"/>
            <p:cNvSpPr>
              <a:spLocks/>
            </p:cNvSpPr>
            <p:nvPr/>
          </p:nvSpPr>
          <p:spPr bwMode="auto">
            <a:xfrm>
              <a:off x="1089720" y="1690688"/>
              <a:ext cx="138113" cy="41275"/>
            </a:xfrm>
            <a:custGeom>
              <a:avLst/>
              <a:gdLst>
                <a:gd name="T0" fmla="*/ 0 w 87"/>
                <a:gd name="T1" fmla="*/ 26 h 26"/>
                <a:gd name="T2" fmla="*/ 84 w 87"/>
                <a:gd name="T3" fmla="*/ 21 h 26"/>
                <a:gd name="T4" fmla="*/ 87 w 87"/>
                <a:gd name="T5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26">
                  <a:moveTo>
                    <a:pt x="0" y="26"/>
                  </a:moveTo>
                  <a:cubicBezTo>
                    <a:pt x="22" y="2"/>
                    <a:pt x="59" y="0"/>
                    <a:pt x="84" y="21"/>
                  </a:cubicBezTo>
                  <a:cubicBezTo>
                    <a:pt x="85" y="22"/>
                    <a:pt x="86" y="23"/>
                    <a:pt x="87" y="24"/>
                  </a:cubicBezTo>
                </a:path>
              </a:pathLst>
            </a:cu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1" name="Freeform 56"/>
            <p:cNvSpPr>
              <a:spLocks/>
            </p:cNvSpPr>
            <p:nvPr/>
          </p:nvSpPr>
          <p:spPr bwMode="auto">
            <a:xfrm>
              <a:off x="896938" y="722313"/>
              <a:ext cx="539750" cy="668338"/>
            </a:xfrm>
            <a:custGeom>
              <a:avLst/>
              <a:gdLst>
                <a:gd name="T0" fmla="*/ 574 w 2109"/>
                <a:gd name="T1" fmla="*/ 2608 h 2608"/>
                <a:gd name="T2" fmla="*/ 1530 w 2109"/>
                <a:gd name="T3" fmla="*/ 2607 h 2608"/>
                <a:gd name="T4" fmla="*/ 2101 w 2109"/>
                <a:gd name="T5" fmla="*/ 876 h 2608"/>
                <a:gd name="T6" fmla="*/ 1050 w 2109"/>
                <a:gd name="T7" fmla="*/ 0 h 2608"/>
                <a:gd name="T8" fmla="*/ 6 w 2109"/>
                <a:gd name="T9" fmla="*/ 868 h 2608"/>
                <a:gd name="T10" fmla="*/ 574 w 2109"/>
                <a:gd name="T11" fmla="*/ 2608 h 2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09" h="2608">
                  <a:moveTo>
                    <a:pt x="574" y="2608"/>
                  </a:moveTo>
                  <a:lnTo>
                    <a:pt x="1530" y="2607"/>
                  </a:lnTo>
                  <a:cubicBezTo>
                    <a:pt x="1528" y="1512"/>
                    <a:pt x="2109" y="1438"/>
                    <a:pt x="2101" y="876"/>
                  </a:cubicBezTo>
                  <a:cubicBezTo>
                    <a:pt x="2094" y="313"/>
                    <a:pt x="1558" y="2"/>
                    <a:pt x="1050" y="0"/>
                  </a:cubicBezTo>
                  <a:cubicBezTo>
                    <a:pt x="563" y="10"/>
                    <a:pt x="0" y="287"/>
                    <a:pt x="6" y="868"/>
                  </a:cubicBezTo>
                  <a:cubicBezTo>
                    <a:pt x="11" y="1448"/>
                    <a:pt x="570" y="1525"/>
                    <a:pt x="574" y="2608"/>
                  </a:cubicBezTo>
                  <a:close/>
                </a:path>
              </a:pathLst>
            </a:cu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2" name="Freeform 57"/>
            <p:cNvSpPr>
              <a:spLocks/>
            </p:cNvSpPr>
            <p:nvPr/>
          </p:nvSpPr>
          <p:spPr bwMode="auto">
            <a:xfrm>
              <a:off x="962025" y="804863"/>
              <a:ext cx="138113" cy="138113"/>
            </a:xfrm>
            <a:custGeom>
              <a:avLst/>
              <a:gdLst>
                <a:gd name="T0" fmla="*/ 0 w 87"/>
                <a:gd name="T1" fmla="*/ 87 h 87"/>
                <a:gd name="T2" fmla="*/ 87 w 87"/>
                <a:gd name="T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7" h="87">
                  <a:moveTo>
                    <a:pt x="0" y="87"/>
                  </a:moveTo>
                  <a:cubicBezTo>
                    <a:pt x="5" y="47"/>
                    <a:pt x="40" y="12"/>
                    <a:pt x="87" y="0"/>
                  </a:cubicBezTo>
                </a:path>
              </a:pathLst>
            </a:custGeom>
            <a:noFill/>
            <a:ln w="12700" cap="rnd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3" name="Oval 58"/>
            <p:cNvSpPr>
              <a:spLocks noChangeArrowheads="1"/>
            </p:cNvSpPr>
            <p:nvPr/>
          </p:nvSpPr>
          <p:spPr bwMode="auto">
            <a:xfrm>
              <a:off x="1530350" y="806450"/>
              <a:ext cx="131763" cy="13017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4" name="Oval 59"/>
            <p:cNvSpPr>
              <a:spLocks noChangeArrowheads="1"/>
            </p:cNvSpPr>
            <p:nvPr/>
          </p:nvSpPr>
          <p:spPr bwMode="auto">
            <a:xfrm>
              <a:off x="654050" y="798513"/>
              <a:ext cx="131763" cy="13017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5" name="Freeform 60"/>
            <p:cNvSpPr>
              <a:spLocks/>
            </p:cNvSpPr>
            <p:nvPr/>
          </p:nvSpPr>
          <p:spPr bwMode="auto">
            <a:xfrm>
              <a:off x="688975" y="847725"/>
              <a:ext cx="1038225" cy="547688"/>
            </a:xfrm>
            <a:custGeom>
              <a:avLst/>
              <a:gdLst>
                <a:gd name="T0" fmla="*/ 0 w 4051"/>
                <a:gd name="T1" fmla="*/ 0 h 2143"/>
                <a:gd name="T2" fmla="*/ 145 w 4051"/>
                <a:gd name="T3" fmla="*/ 0 h 2143"/>
                <a:gd name="T4" fmla="*/ 1481 w 4051"/>
                <a:gd name="T5" fmla="*/ 1035 h 2143"/>
                <a:gd name="T6" fmla="*/ 3784 w 4051"/>
                <a:gd name="T7" fmla="*/ 1728 h 2143"/>
                <a:gd name="T8" fmla="*/ 2968 w 4051"/>
                <a:gd name="T9" fmla="*/ 595 h 2143"/>
                <a:gd name="T10" fmla="*/ 3062 w 4051"/>
                <a:gd name="T11" fmla="*/ 524 h 2143"/>
                <a:gd name="T12" fmla="*/ 3901 w 4051"/>
                <a:gd name="T13" fmla="*/ 1799 h 2143"/>
                <a:gd name="T14" fmla="*/ 1418 w 4051"/>
                <a:gd name="T15" fmla="*/ 1139 h 2143"/>
                <a:gd name="T16" fmla="*/ 0 w 4051"/>
                <a:gd name="T17" fmla="*/ 0 h 2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51" h="2143">
                  <a:moveTo>
                    <a:pt x="0" y="0"/>
                  </a:moveTo>
                  <a:lnTo>
                    <a:pt x="145" y="0"/>
                  </a:lnTo>
                  <a:cubicBezTo>
                    <a:pt x="446" y="320"/>
                    <a:pt x="918" y="691"/>
                    <a:pt x="1481" y="1035"/>
                  </a:cubicBezTo>
                  <a:cubicBezTo>
                    <a:pt x="2578" y="1704"/>
                    <a:pt x="3609" y="2014"/>
                    <a:pt x="3784" y="1728"/>
                  </a:cubicBezTo>
                  <a:cubicBezTo>
                    <a:pt x="3908" y="1525"/>
                    <a:pt x="3568" y="1076"/>
                    <a:pt x="2968" y="595"/>
                  </a:cubicBezTo>
                  <a:lnTo>
                    <a:pt x="3062" y="524"/>
                  </a:lnTo>
                  <a:cubicBezTo>
                    <a:pt x="3700" y="1048"/>
                    <a:pt x="4051" y="1554"/>
                    <a:pt x="3901" y="1799"/>
                  </a:cubicBezTo>
                  <a:cubicBezTo>
                    <a:pt x="3691" y="2143"/>
                    <a:pt x="2580" y="1847"/>
                    <a:pt x="1418" y="1139"/>
                  </a:cubicBezTo>
                  <a:cubicBezTo>
                    <a:pt x="810" y="768"/>
                    <a:pt x="308" y="358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6" name="Freeform 61"/>
            <p:cNvSpPr>
              <a:spLocks/>
            </p:cNvSpPr>
            <p:nvPr/>
          </p:nvSpPr>
          <p:spPr bwMode="auto">
            <a:xfrm>
              <a:off x="598488" y="869950"/>
              <a:ext cx="1017588" cy="525463"/>
            </a:xfrm>
            <a:custGeom>
              <a:avLst/>
              <a:gdLst>
                <a:gd name="T0" fmla="*/ 3816 w 3969"/>
                <a:gd name="T1" fmla="*/ 0 h 2052"/>
                <a:gd name="T2" fmla="*/ 3969 w 3969"/>
                <a:gd name="T3" fmla="*/ 0 h 2052"/>
                <a:gd name="T4" fmla="*/ 2632 w 3969"/>
                <a:gd name="T5" fmla="*/ 1048 h 2052"/>
                <a:gd name="T6" fmla="*/ 149 w 3969"/>
                <a:gd name="T7" fmla="*/ 1708 h 2052"/>
                <a:gd name="T8" fmla="*/ 983 w 3969"/>
                <a:gd name="T9" fmla="*/ 437 h 2052"/>
                <a:gd name="T10" fmla="*/ 1083 w 3969"/>
                <a:gd name="T11" fmla="*/ 504 h 2052"/>
                <a:gd name="T12" fmla="*/ 266 w 3969"/>
                <a:gd name="T13" fmla="*/ 1637 h 2052"/>
                <a:gd name="T14" fmla="*/ 2569 w 3969"/>
                <a:gd name="T15" fmla="*/ 944 h 2052"/>
                <a:gd name="T16" fmla="*/ 3816 w 3969"/>
                <a:gd name="T17" fmla="*/ 0 h 2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69" h="2052">
                  <a:moveTo>
                    <a:pt x="3816" y="0"/>
                  </a:moveTo>
                  <a:lnTo>
                    <a:pt x="3969" y="0"/>
                  </a:lnTo>
                  <a:cubicBezTo>
                    <a:pt x="3657" y="335"/>
                    <a:pt x="3189" y="708"/>
                    <a:pt x="2632" y="1048"/>
                  </a:cubicBezTo>
                  <a:cubicBezTo>
                    <a:pt x="1470" y="1756"/>
                    <a:pt x="359" y="2052"/>
                    <a:pt x="149" y="1708"/>
                  </a:cubicBezTo>
                  <a:cubicBezTo>
                    <a:pt x="0" y="1463"/>
                    <a:pt x="348" y="960"/>
                    <a:pt x="983" y="437"/>
                  </a:cubicBezTo>
                  <a:lnTo>
                    <a:pt x="1083" y="504"/>
                  </a:lnTo>
                  <a:cubicBezTo>
                    <a:pt x="482" y="985"/>
                    <a:pt x="142" y="1434"/>
                    <a:pt x="266" y="1637"/>
                  </a:cubicBezTo>
                  <a:cubicBezTo>
                    <a:pt x="441" y="1923"/>
                    <a:pt x="1472" y="1613"/>
                    <a:pt x="2569" y="944"/>
                  </a:cubicBezTo>
                  <a:cubicBezTo>
                    <a:pt x="3080" y="633"/>
                    <a:pt x="3515" y="298"/>
                    <a:pt x="3816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7" name="Freeform 53"/>
            <p:cNvSpPr>
              <a:spLocks/>
            </p:cNvSpPr>
            <p:nvPr/>
          </p:nvSpPr>
          <p:spPr bwMode="auto">
            <a:xfrm>
              <a:off x="1036439" y="1593055"/>
              <a:ext cx="244675" cy="80433"/>
            </a:xfrm>
            <a:custGeom>
              <a:avLst/>
              <a:gdLst>
                <a:gd name="T0" fmla="*/ 0 w 87"/>
                <a:gd name="T1" fmla="*/ 26 h 26"/>
                <a:gd name="T2" fmla="*/ 84 w 87"/>
                <a:gd name="T3" fmla="*/ 21 h 26"/>
                <a:gd name="T4" fmla="*/ 87 w 87"/>
                <a:gd name="T5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26">
                  <a:moveTo>
                    <a:pt x="0" y="26"/>
                  </a:moveTo>
                  <a:cubicBezTo>
                    <a:pt x="22" y="2"/>
                    <a:pt x="59" y="0"/>
                    <a:pt x="84" y="21"/>
                  </a:cubicBezTo>
                  <a:cubicBezTo>
                    <a:pt x="85" y="22"/>
                    <a:pt x="86" y="23"/>
                    <a:pt x="87" y="24"/>
                  </a:cubicBezTo>
                </a:path>
              </a:pathLst>
            </a:cu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8" name="Freeform 53"/>
            <p:cNvSpPr>
              <a:spLocks/>
            </p:cNvSpPr>
            <p:nvPr/>
          </p:nvSpPr>
          <p:spPr bwMode="auto">
            <a:xfrm>
              <a:off x="961751" y="1492947"/>
              <a:ext cx="394053" cy="129539"/>
            </a:xfrm>
            <a:custGeom>
              <a:avLst/>
              <a:gdLst>
                <a:gd name="T0" fmla="*/ 0 w 87"/>
                <a:gd name="T1" fmla="*/ 26 h 26"/>
                <a:gd name="T2" fmla="*/ 84 w 87"/>
                <a:gd name="T3" fmla="*/ 21 h 26"/>
                <a:gd name="T4" fmla="*/ 87 w 87"/>
                <a:gd name="T5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26">
                  <a:moveTo>
                    <a:pt x="0" y="26"/>
                  </a:moveTo>
                  <a:cubicBezTo>
                    <a:pt x="22" y="2"/>
                    <a:pt x="59" y="0"/>
                    <a:pt x="84" y="21"/>
                  </a:cubicBezTo>
                  <a:cubicBezTo>
                    <a:pt x="85" y="22"/>
                    <a:pt x="86" y="23"/>
                    <a:pt x="87" y="24"/>
                  </a:cubicBezTo>
                </a:path>
              </a:pathLst>
            </a:cu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</p:grpSp>
    </p:spTree>
    <p:extLst>
      <p:ext uri="{BB962C8B-B14F-4D97-AF65-F5344CB8AC3E}">
        <p14:creationId xmlns:p14="http://schemas.microsoft.com/office/powerpoint/2010/main" val="4128338867"/>
      </p:ext>
    </p:extLst>
  </p:cSld>
  <p:clrMapOvr>
    <a:masterClrMapping/>
  </p:clrMapOvr>
  <p:transition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‹#›</a:t>
            </a:fld>
            <a:endParaRPr lang="bg-BG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188384" y="6553200"/>
            <a:ext cx="767232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3545921"/>
      </p:ext>
    </p:extLst>
  </p:cSld>
  <p:clrMapOvr>
    <a:masterClrMapping/>
  </p:clrMapOvr>
  <p:transition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bg-BG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95400"/>
            <a:ext cx="8382000" cy="518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bg-BG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4188384" y="6553200"/>
            <a:ext cx="767232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43888" y="1143000"/>
            <a:ext cx="8312729" cy="0"/>
          </a:xfrm>
          <a:prstGeom prst="line">
            <a:avLst/>
          </a:prstGeom>
          <a:ln w="31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3533452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1CD44F-50E9-4C5F-95DB-A2C5CF645FF2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82929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0" r:id="rId3"/>
    <p:sldLayoutId id="2147483657" r:id="rId4"/>
    <p:sldLayoutId id="2147483654" r:id="rId5"/>
    <p:sldLayoutId id="2147483655" r:id="rId6"/>
  </p:sldLayoutIdLst>
  <p:transition>
    <p:push dir="u"/>
  </p:transition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000" b="1" kern="1200" cap="small" baseline="0">
          <a:solidFill>
            <a:schemeClr val="tx1"/>
          </a:solidFill>
          <a:latin typeface="Cambria" panose="02040503050406030204" pitchFamily="18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2400"/>
        </a:spcBef>
        <a:buFont typeface="Arial" panose="020B0604020202020204" pitchFamily="34" charset="0"/>
        <a:buNone/>
        <a:defRPr sz="2800" b="1" kern="1200" cap="small" baseline="0">
          <a:solidFill>
            <a:srgbClr val="0070C0"/>
          </a:solidFill>
          <a:latin typeface="Cambria" panose="02040503050406030204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mbria" panose="02040503050406030204" pitchFamily="18" charset="0"/>
          <a:ea typeface="+mn-ea"/>
          <a:cs typeface="+mn-cs"/>
        </a:defRPr>
      </a:lvl2pPr>
      <a:lvl3pPr marL="1257300" indent="-342900" algn="l" defTabSz="914400" rtl="0" eaLnBrk="1" latinLnBrk="0" hangingPunct="1">
        <a:spcBef>
          <a:spcPct val="20000"/>
        </a:spcBef>
        <a:buFont typeface="Cambria" panose="02040503050406030204" pitchFamily="18" charset="0"/>
        <a:buChar char="‒"/>
        <a:defRPr sz="1800" kern="1200">
          <a:solidFill>
            <a:schemeClr val="tx1"/>
          </a:solidFill>
          <a:latin typeface="Cambria" panose="02040503050406030204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Cambria" panose="02040503050406030204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Cambria" panose="02040503050406030204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localhost/Sources/GD-09-11.%20Cube%20system.html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localhost/Sources/GD-10-04.%20Acceptable%20bouncing.html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localhost/Sources/GD-10-09.%20Vibration%20direction.html" TargetMode="Externa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://localhost/Sources/GD-11-03.%20Flying%20bricks.html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localhost/Sources/GD-11-04.%20Jumping%20bricks.html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://localhost/Sources/GD-11-05.%20Random%20waves.html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png"/><Relationship Id="rId4" Type="http://schemas.openxmlformats.org/officeDocument/2006/relationships/hyperlink" Target="http://localhost/Sources/GD-11-06.%20Synchronized%20waves.html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0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Sources/random-1.html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png"/><Relationship Id="rId4" Type="http://schemas.openxmlformats.org/officeDocument/2006/relationships/hyperlink" Target="Sources/random-2.html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Sources/random-3a.html" TargetMode="External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Sources/fractal-mandelbrot.html" TargetMode="External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youtu.be/JGxbhdr3w2I" TargetMode="Externa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Sources/fractal-julia.html" TargetMode="External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Sources/fractal-biomorphs.html" TargetMode="External"/><Relationship Id="rId7" Type="http://schemas.microsoft.com/office/2007/relationships/hdphoto" Target="../media/hdphoto3.wdp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png"/><Relationship Id="rId5" Type="http://schemas.microsoft.com/office/2007/relationships/hdphoto" Target="../media/hdphoto2.wdp"/><Relationship Id="rId4" Type="http://schemas.openxmlformats.org/officeDocument/2006/relationships/image" Target="../media/image31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Sources/fractal-braun.html" TargetMode="External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hyperlink" Target="Sources/fractal-lightning.html" TargetMode="External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hyperlink" Target="Sources/fractal-island.html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hyperlink" Target="Sources/fractal-terrain-wireframe.html" TargetMode="External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hyperlink" Target="Sources/fractal-terrain.html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4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hyperlink" Target="Sources/fractal-fern.html" TargetMode="External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Sources/fractal-tree.html" TargetMode="External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hyperlink" Target="Sources/fractal-forest.html" TargetMode="External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hyperlink" Target="Sources/fractal-jellyfish.html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localhost/Sources/GD-08-01.%20Random%20direction.html" TargetMode="External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hyperlink" Target="Sources/fractal-coral.html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1.png"/><Relationship Id="rId4" Type="http://schemas.openxmlformats.org/officeDocument/2006/relationships/hyperlink" Target="Sources/fractal-pythagoras.html" TargetMode="Externa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localhost/Sources/GD-08-05.%20From%20point%20to%20point.html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hyperlink" Target="http://localhost/Sources/GD-08-06.%20Linear%20combination.html" TargetMode="Externa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localhost/Sources/GD-08-08.%20Air%20tennis.html" TargetMode="Externa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localhost/Sources/GD-09-01.%20Circular%20motion.html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Моделиране и симулиране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dirty="0" smtClean="0"/>
              <a:t>Алгоритми – тема №15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886618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10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Скорости при кръгово движение</a:t>
            </a:r>
          </a:p>
          <a:p>
            <a:pPr lvl="1"/>
            <a:r>
              <a:rPr lang="bg-BG" i="1" dirty="0" smtClean="0"/>
              <a:t>Ъглова скорост </a:t>
            </a:r>
            <a:r>
              <a:rPr lang="bg-BG" dirty="0" smtClean="0"/>
              <a:t>– промяна </a:t>
            </a:r>
            <a:r>
              <a:rPr lang="bg-BG" dirty="0"/>
              <a:t>на ъгъла за </a:t>
            </a:r>
            <a:r>
              <a:rPr lang="bg-BG" dirty="0" smtClean="0"/>
              <a:t>време и не </a:t>
            </a:r>
            <a:r>
              <a:rPr lang="bg-BG" dirty="0"/>
              <a:t>зависи от радиуса на окръжността</a:t>
            </a:r>
          </a:p>
          <a:p>
            <a:pPr lvl="1"/>
            <a:r>
              <a:rPr lang="bg-BG" i="1" dirty="0"/>
              <a:t>Линейна </a:t>
            </a:r>
            <a:r>
              <a:rPr lang="bg-BG" i="1" dirty="0" smtClean="0"/>
              <a:t>скорост – </a:t>
            </a:r>
            <a:r>
              <a:rPr lang="bg-BG" dirty="0" smtClean="0"/>
              <a:t>изминато </a:t>
            </a:r>
            <a:r>
              <a:rPr lang="bg-BG" dirty="0"/>
              <a:t>разстояние за </a:t>
            </a:r>
            <a:r>
              <a:rPr lang="bg-BG" dirty="0" smtClean="0"/>
              <a:t>време, като зависи </a:t>
            </a:r>
            <a:r>
              <a:rPr lang="bg-BG" dirty="0"/>
              <a:t>от ъгловата </a:t>
            </a:r>
            <a:r>
              <a:rPr lang="bg-BG" dirty="0" smtClean="0"/>
              <a:t>скорост и от радиуса</a:t>
            </a:r>
          </a:p>
          <a:p>
            <a:r>
              <a:rPr lang="bg-BG" dirty="0" smtClean="0"/>
              <a:t>Външна проява</a:t>
            </a:r>
          </a:p>
          <a:p>
            <a:pPr lvl="1"/>
            <a:r>
              <a:rPr lang="bg-BG" dirty="0" smtClean="0"/>
              <a:t>Ако обекти се движат по концентрични окръжности с еднаква ъглова скорост, те ще правят една обиколка за едно и също време</a:t>
            </a:r>
          </a:p>
          <a:p>
            <a:pPr lvl="1"/>
            <a:r>
              <a:rPr lang="bg-BG" dirty="0" smtClean="0"/>
              <a:t>Ако се движат с еднаква линейна скорост, обектът по вътрешният кръг ще направи обиколка по-бързо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321757405"/>
      </p:ext>
    </p:extLst>
  </p:cSld>
  <p:clrMapOvr>
    <a:masterClrMapping/>
  </p:clrMapOvr>
  <p:transition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11</a:t>
            </a:fld>
            <a:endParaRPr lang="bg-BG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bg-BG" dirty="0" smtClean="0"/>
                  <a:t>Вложено кръгово движение</a:t>
                </a:r>
              </a:p>
              <a:p>
                <a:pPr lvl="1"/>
                <a:r>
                  <a:rPr lang="bg-BG" dirty="0" smtClean="0"/>
                  <a:t>Обект се върти около втори обект, който се върти около трети обект</a:t>
                </a:r>
              </a:p>
              <a:p>
                <a:pPr lvl="1"/>
                <a:r>
                  <a:rPr lang="bg-BG" dirty="0" smtClean="0"/>
                  <a:t>Реализира се чрез събиране на отделните движения</a:t>
                </a:r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𝑥</m:t>
                      </m:r>
                      <m:r>
                        <a:rPr lang="en-US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bg-BG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𝑟</m:t>
                          </m:r>
                        </m:e>
                        <m:sub>
                          <m:r>
                            <a:rPr lang="bg-BG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func>
                        <m:funcPr>
                          <m:ctrlPr>
                            <a:rPr lang="en-US" i="1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>
                              <a:latin typeface="Cambria Math"/>
                            </a:rPr>
                            <m:t>cos</m:t>
                          </m:r>
                        </m:fName>
                        <m:e>
                          <m:sSub>
                            <m:sSubPr>
                              <m:ctrlPr>
                                <a:rPr lang="bg-BG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𝛼</m:t>
                              </m:r>
                            </m:e>
                            <m:sub>
                              <m:r>
                                <a:rPr lang="bg-BG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func>
                      <m:r>
                        <a:rPr lang="bg-BG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bg-BG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𝑟</m:t>
                          </m:r>
                        </m:e>
                        <m:sub>
                          <m:r>
                            <a:rPr lang="bg-BG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func>
                        <m:funcPr>
                          <m:ctrlPr>
                            <a:rPr lang="en-US" i="1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>
                              <a:latin typeface="Cambria Math"/>
                            </a:rPr>
                            <m:t>cos</m:t>
                          </m:r>
                        </m:fName>
                        <m:e>
                          <m:sSub>
                            <m:sSubPr>
                              <m:ctrlPr>
                                <a:rPr lang="bg-BG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𝛼</m:t>
                              </m:r>
                            </m:e>
                            <m:sub>
                              <m:r>
                                <a:rPr lang="bg-BG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func>
                      <m:r>
                        <a:rPr lang="bg-BG" b="0" i="1" smtClean="0">
                          <a:latin typeface="Cambria Math"/>
                        </a:rPr>
                        <m:t>+…</m:t>
                      </m:r>
                    </m:oMath>
                  </m:oMathPara>
                </a14:m>
                <a:endParaRPr lang="bg-BG" b="0" dirty="0" smtClean="0"/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𝑦</m:t>
                      </m:r>
                      <m:r>
                        <a:rPr lang="en-US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bg-BG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𝑟</m:t>
                          </m:r>
                        </m:e>
                        <m:sub>
                          <m:r>
                            <a:rPr lang="bg-BG" i="1">
                              <a:latin typeface="Cambria Math"/>
                            </a:rPr>
                            <m:t>1</m:t>
                          </m:r>
                        </m:sub>
                      </m:sSub>
                      <m:func>
                        <m:funcPr>
                          <m:ctrlPr>
                            <a:rPr lang="en-US" i="1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/>
                            </a:rPr>
                            <m:t>sin</m:t>
                          </m:r>
                        </m:fName>
                        <m:e>
                          <m:sSub>
                            <m:sSubPr>
                              <m:ctrlPr>
                                <a:rPr lang="bg-BG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𝛼</m:t>
                              </m:r>
                            </m:e>
                            <m:sub>
                              <m:r>
                                <a:rPr lang="bg-BG" i="1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func>
                      <m:r>
                        <a:rPr lang="bg-BG" i="1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bg-BG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𝑟</m:t>
                          </m:r>
                        </m:e>
                        <m:sub>
                          <m:r>
                            <a:rPr lang="bg-BG" i="1">
                              <a:latin typeface="Cambria Math"/>
                            </a:rPr>
                            <m:t>2</m:t>
                          </m:r>
                        </m:sub>
                      </m:sSub>
                      <m:func>
                        <m:funcPr>
                          <m:ctrlPr>
                            <a:rPr lang="en-US" i="1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/>
                            </a:rPr>
                            <m:t>sin</m:t>
                          </m:r>
                        </m:fName>
                        <m:e>
                          <m:sSub>
                            <m:sSubPr>
                              <m:ctrlPr>
                                <a:rPr lang="bg-BG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𝛼</m:t>
                              </m:r>
                            </m:e>
                            <m:sub>
                              <m:r>
                                <a:rPr lang="bg-BG" i="1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func>
                      <m:r>
                        <a:rPr lang="bg-BG" i="1">
                          <a:latin typeface="Cambria Math"/>
                        </a:rPr>
                        <m:t>+…</m:t>
                      </m:r>
                    </m:oMath>
                  </m:oMathPara>
                </a14:m>
                <a:endParaRPr lang="bg-BG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55" t="-1000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5233" y="3124200"/>
            <a:ext cx="4071938" cy="2387600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Rectangle 4">
            <a:hlinkClick r:id="rId3"/>
          </p:cNvPr>
          <p:cNvSpPr/>
          <p:nvPr/>
        </p:nvSpPr>
        <p:spPr>
          <a:xfrm>
            <a:off x="3636750" y="5791200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702344"/>
      </p:ext>
    </p:extLst>
  </p:cSld>
  <p:clrMapOvr>
    <a:masterClrMapping/>
  </p:clrMapOvr>
  <p:transition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Физично моделиране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29369933"/>
      </p:ext>
    </p:extLst>
  </p:cSld>
  <p:clrMapOvr>
    <a:masterClrMapping/>
  </p:clrMapOvr>
  <p:transition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Физично моделиране</a:t>
            </a:r>
            <a:endParaRPr lang="bg-BG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/>
              <a:t>Физика в анимацията</a:t>
            </a:r>
          </a:p>
          <a:p>
            <a:pPr lvl="1"/>
            <a:r>
              <a:rPr lang="bg-BG" dirty="0" smtClean="0"/>
              <a:t>Създава </a:t>
            </a:r>
            <a:r>
              <a:rPr lang="bg-BG" dirty="0"/>
              <a:t>чувство за реалност</a:t>
            </a:r>
          </a:p>
          <a:p>
            <a:pPr lvl="1"/>
            <a:r>
              <a:rPr lang="bg-BG" dirty="0" smtClean="0"/>
              <a:t>Естествено </a:t>
            </a:r>
            <a:r>
              <a:rPr lang="bg-BG" dirty="0"/>
              <a:t>поведение на </a:t>
            </a:r>
            <a:r>
              <a:rPr lang="bg-BG" dirty="0" smtClean="0"/>
              <a:t>обектите</a:t>
            </a:r>
          </a:p>
          <a:p>
            <a:pPr lvl="1"/>
            <a:r>
              <a:rPr lang="bg-BG" dirty="0" smtClean="0"/>
              <a:t>Физичното моделиране често </a:t>
            </a:r>
            <a:r>
              <a:rPr lang="bg-BG" dirty="0"/>
              <a:t>се прави </a:t>
            </a:r>
            <a:r>
              <a:rPr lang="bg-BG" dirty="0" smtClean="0"/>
              <a:t>приближено</a:t>
            </a:r>
          </a:p>
          <a:p>
            <a:r>
              <a:rPr lang="bg-BG" dirty="0"/>
              <a:t>Използвани закони и явления</a:t>
            </a:r>
          </a:p>
          <a:p>
            <a:pPr lvl="1"/>
            <a:r>
              <a:rPr lang="bg-BG" dirty="0" smtClean="0"/>
              <a:t>Запазване </a:t>
            </a:r>
            <a:r>
              <a:rPr lang="bg-BG" dirty="0"/>
              <a:t>на енергията</a:t>
            </a:r>
          </a:p>
          <a:p>
            <a:pPr lvl="1"/>
            <a:r>
              <a:rPr lang="bg-BG" dirty="0" smtClean="0"/>
              <a:t>Триене </a:t>
            </a:r>
            <a:r>
              <a:rPr lang="bg-BG" dirty="0"/>
              <a:t>и съпротивления</a:t>
            </a:r>
          </a:p>
          <a:p>
            <a:pPr lvl="1"/>
            <a:r>
              <a:rPr lang="bg-BG" dirty="0" smtClean="0"/>
              <a:t>Привличане </a:t>
            </a:r>
            <a:r>
              <a:rPr lang="bg-BG" dirty="0"/>
              <a:t>и гравитация</a:t>
            </a:r>
          </a:p>
          <a:p>
            <a:pPr lvl="1"/>
            <a:r>
              <a:rPr lang="bg-BG" dirty="0" smtClean="0"/>
              <a:t>Инерция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903196125"/>
      </p:ext>
    </p:extLst>
  </p:cSld>
  <p:clrMapOvr>
    <a:masterClrMapping/>
  </p:clrMapOvr>
  <p:transition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err="1"/>
              <a:t>Топане</a:t>
            </a:r>
            <a:r>
              <a:rPr lang="bg-BG" dirty="0"/>
              <a:t> и вибрация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14</a:t>
            </a:fld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Задача</a:t>
            </a:r>
          </a:p>
          <a:p>
            <a:pPr lvl="1"/>
            <a:r>
              <a:rPr lang="bg-BG" dirty="0" smtClean="0"/>
              <a:t>Платформа, върху която се </a:t>
            </a:r>
            <a:r>
              <a:rPr lang="bg-BG" dirty="0" err="1" smtClean="0"/>
              <a:t>топат</a:t>
            </a:r>
            <a:r>
              <a:rPr lang="bg-BG" dirty="0" smtClean="0"/>
              <a:t> две кубчета</a:t>
            </a:r>
          </a:p>
          <a:p>
            <a:pPr lvl="1"/>
            <a:r>
              <a:rPr lang="bg-BG" dirty="0" smtClean="0"/>
              <a:t>При удар с платформата тя започва да вибрира</a:t>
            </a:r>
          </a:p>
          <a:p>
            <a:pPr lvl="1"/>
            <a:r>
              <a:rPr lang="bg-BG" dirty="0" smtClean="0"/>
              <a:t>При липса на удар вибрацията ѝ затихва</a:t>
            </a:r>
            <a:endParaRPr lang="bg-BG" dirty="0"/>
          </a:p>
        </p:txBody>
      </p:sp>
      <p:pic>
        <p:nvPicPr>
          <p:cNvPr id="2050" name="Picture 2" descr="D:\Pavel\Courses\Materials\Course.ALG 2019\Alg-15 Modelling\Lecture\Figures\bounce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429000"/>
            <a:ext cx="4773613" cy="3008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4634986"/>
      </p:ext>
    </p:extLst>
  </p:cSld>
  <p:clrMapOvr>
    <a:masterClrMapping/>
  </p:clrMapOvr>
  <p:transition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15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Топане</a:t>
            </a:r>
            <a:endParaRPr lang="bg-BG" dirty="0">
              <a:sym typeface="Symbol"/>
            </a:endParaRPr>
          </a:p>
          <a:p>
            <a:pPr lvl="1"/>
            <a:r>
              <a:rPr lang="bg-BG" dirty="0" smtClean="0"/>
              <a:t>Използваме или балистичен </a:t>
            </a:r>
            <a:r>
              <a:rPr lang="bg-BG" dirty="0"/>
              <a:t>(физически) </a:t>
            </a:r>
            <a:r>
              <a:rPr lang="bg-BG" dirty="0" smtClean="0"/>
              <a:t>модел (тогава движението е по вертикална парабола)</a:t>
            </a:r>
            <a:endParaRPr lang="bg-BG" dirty="0"/>
          </a:p>
          <a:p>
            <a:pPr lvl="1"/>
            <a:r>
              <a:rPr lang="bg-BG" dirty="0" smtClean="0"/>
              <a:t>Или симулираме движението чрез синусоида, която в долния си край е изострена, защото там се получава сблъсък с платформата и рязка промяна в посоката на движение</a:t>
            </a:r>
            <a:endParaRPr lang="bg-BG" baseline="-25000" dirty="0">
              <a:solidFill>
                <a:srgbClr val="FF0000"/>
              </a:solidFill>
              <a:effectLst>
                <a:outerShdw blurRad="63500" algn="ctr" rotWithShape="0">
                  <a:srgbClr val="FF0000">
                    <a:alpha val="40000"/>
                  </a:srgbClr>
                </a:outerShdw>
              </a:effectLst>
            </a:endParaRPr>
          </a:p>
          <a:p>
            <a:endParaRPr lang="bg-BG" dirty="0" smtClean="0"/>
          </a:p>
          <a:p>
            <a:endParaRPr lang="bg-BG" dirty="0" smtClean="0"/>
          </a:p>
          <a:p>
            <a:endParaRPr lang="bg-BG" dirty="0"/>
          </a:p>
        </p:txBody>
      </p:sp>
      <p:pic>
        <p:nvPicPr>
          <p:cNvPr id="5" name="Picture 3"/>
          <p:cNvPicPr>
            <a:picLocks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5029" y="3733800"/>
            <a:ext cx="7184571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3610430"/>
      </p:ext>
    </p:extLst>
  </p:cSld>
  <p:clrMapOvr>
    <a:masterClrMapping/>
  </p:clrMapOvr>
  <p:transition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16</a:t>
            </a:fld>
            <a:endParaRPr lang="bg-BG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lvl="1"/>
                <a:r>
                  <a:rPr lang="bg-BG" dirty="0" smtClean="0"/>
                  <a:t>Решение чрез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/>
                        </m:ctrlPr>
                      </m:dPr>
                      <m:e>
                        <m:func>
                          <m:funcPr>
                            <m:ctrlPr>
                              <a:rPr lang="en-US"/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/>
                              <m:t>sin</m:t>
                            </m:r>
                          </m:fName>
                          <m:e>
                            <m:r>
                              <a:rPr lang="en-US"/>
                              <m:t>𝑥</m:t>
                            </m:r>
                          </m:e>
                        </m:func>
                      </m:e>
                    </m:d>
                  </m:oMath>
                </a14:m>
                <a:r>
                  <a:rPr lang="bg-BG" dirty="0"/>
                  <a:t>, вместо само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/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/>
                          <m:t>sin</m:t>
                        </m:r>
                      </m:fName>
                      <m:e>
                        <m:r>
                          <a:rPr lang="en-US"/>
                          <m:t>𝑥</m:t>
                        </m:r>
                      </m:e>
                    </m:func>
                  </m:oMath>
                </a14:m>
                <a:endParaRPr lang="bg-BG" dirty="0" smtClean="0"/>
              </a:p>
              <a:p>
                <a:pPr lvl="1"/>
                <a:r>
                  <a:rPr lang="bg-BG" dirty="0" smtClean="0"/>
                  <a:t>Физически грешно движение, </a:t>
                </a:r>
                <a:r>
                  <a:rPr lang="bg-BG" dirty="0"/>
                  <a:t>но визуално </a:t>
                </a:r>
                <a:r>
                  <a:rPr lang="bg-BG" dirty="0" smtClean="0"/>
                  <a:t>и алгоритмично е приемливо</a:t>
                </a:r>
              </a:p>
              <a:p>
                <a:pPr lvl="1"/>
                <a:r>
                  <a:rPr lang="bg-BG" dirty="0" smtClean="0"/>
                  <a:t>Платформата засега е неподвижна</a:t>
                </a:r>
                <a:endParaRPr lang="bg-BG" dirty="0"/>
              </a:p>
              <a:p>
                <a:endParaRPr lang="bg-BG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t="-800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4600" y="2286000"/>
            <a:ext cx="4071938" cy="2387600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Rectangle 6">
            <a:hlinkClick r:id="rId3"/>
          </p:cNvPr>
          <p:cNvSpPr/>
          <p:nvPr/>
        </p:nvSpPr>
        <p:spPr>
          <a:xfrm>
            <a:off x="3636750" y="5029200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1907999"/>
      </p:ext>
    </p:extLst>
  </p:cSld>
  <p:clrMapOvr>
    <a:masterClrMapping/>
  </p:clrMapOvr>
  <p:transition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17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Вибрация на платформата</a:t>
            </a:r>
          </a:p>
          <a:p>
            <a:pPr lvl="1"/>
            <a:r>
              <a:rPr lang="bg-BG" dirty="0" smtClean="0"/>
              <a:t>Отново синусоида (без модул) с много по-къс период</a:t>
            </a:r>
          </a:p>
          <a:p>
            <a:pPr lvl="1"/>
            <a:r>
              <a:rPr lang="bg-BG" dirty="0" smtClean="0"/>
              <a:t>Симулирането на затихване поради загуба на енергия е с плавно намаляване на амплитудата до 0</a:t>
            </a:r>
          </a:p>
          <a:p>
            <a:pPr lvl="1"/>
            <a:r>
              <a:rPr lang="bg-BG" dirty="0" smtClean="0"/>
              <a:t>При удар с кубче се променя амплитудата</a:t>
            </a:r>
            <a:endParaRPr lang="bg-BG" dirty="0"/>
          </a:p>
        </p:txBody>
      </p:sp>
      <p:pic>
        <p:nvPicPr>
          <p:cNvPr id="4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9114" y="2946400"/>
            <a:ext cx="4071938" cy="2387600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Rectangle 4">
            <a:hlinkClick r:id="rId2"/>
          </p:cNvPr>
          <p:cNvSpPr/>
          <p:nvPr/>
        </p:nvSpPr>
        <p:spPr>
          <a:xfrm>
            <a:off x="3636750" y="5715000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789872"/>
      </p:ext>
    </p:extLst>
  </p:cSld>
  <p:clrMapOvr>
    <a:masterClrMapping/>
  </p:clrMapOvr>
  <p:transition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Балистика</a:t>
            </a:r>
            <a:endParaRPr lang="bg-BG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18</a:t>
            </a:fld>
            <a:endParaRPr lang="bg-BG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Content Placeholder 3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bg-BG" dirty="0" smtClean="0"/>
                  <a:t>Изисквания</a:t>
                </a:r>
              </a:p>
              <a:p>
                <a:pPr lvl="1"/>
                <a:r>
                  <a:rPr lang="bg-BG" dirty="0" smtClean="0"/>
                  <a:t>Начално </a:t>
                </a:r>
                <a:r>
                  <a:rPr lang="bg-BG" dirty="0"/>
                  <a:t>положение и скорост</a:t>
                </a:r>
              </a:p>
              <a:p>
                <a:pPr lvl="1"/>
                <a:r>
                  <a:rPr lang="bg-BG" dirty="0" smtClean="0"/>
                  <a:t>Влияние </a:t>
                </a:r>
                <a:r>
                  <a:rPr lang="bg-BG" dirty="0"/>
                  <a:t>само на гравитацията</a:t>
                </a:r>
              </a:p>
              <a:p>
                <a:r>
                  <a:rPr lang="bg-BG" dirty="0"/>
                  <a:t>Изчисляване на параболата</a:t>
                </a:r>
              </a:p>
              <a:p>
                <a:pPr lvl="1"/>
                <a:r>
                  <a:rPr lang="bg-BG" dirty="0" smtClean="0"/>
                  <a:t>С уравнение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b="0" i="1" smtClean="0">
                            <a:latin typeface="Cambria Math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/>
                          </a:rPr>
                          <m:t>𝑃</m:t>
                        </m:r>
                      </m:e>
                    </m:acc>
                    <m:d>
                      <m:d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dirty="0" smtClean="0">
                            <a:latin typeface="Cambria Math"/>
                          </a:rPr>
                          <m:t>𝑡</m:t>
                        </m:r>
                      </m:e>
                    </m:d>
                    <m:r>
                      <a:rPr lang="en-US" b="0" i="1" dirty="0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fPr>
                      <m:num>
                        <m:acc>
                          <m:accPr>
                            <m:chr m:val="⃗"/>
                            <m:ctrlPr>
                              <a:rPr lang="en-US" b="0" i="1" dirty="0" smtClean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b="0" i="1" dirty="0" smtClean="0">
                                <a:latin typeface="Cambria Math"/>
                              </a:rPr>
                              <m:t>𝑔</m:t>
                            </m:r>
                          </m:e>
                        </m:acc>
                        <m:sSup>
                          <m:sSupPr>
                            <m:ctrlPr>
                              <a:rPr lang="en-US" b="0" i="1" dirty="0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b="0" i="1" dirty="0" smtClean="0">
                                <a:latin typeface="Cambria Math"/>
                              </a:rPr>
                              <m:t>𝑡</m:t>
                            </m:r>
                          </m:e>
                          <m:sup>
                            <m:r>
                              <a:rPr lang="en-US" b="0" i="1" dirty="0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b="0" i="1" dirty="0" smtClean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b="0" i="1" dirty="0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b="0" i="1" dirty="0" smtClean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b="0" i="1" dirty="0" smtClean="0">
                                <a:latin typeface="Cambria Math"/>
                              </a:rPr>
                              <m:t>𝑣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US" b="0" i="1" dirty="0" smtClean="0">
                        <a:latin typeface="Cambria Math"/>
                      </a:rPr>
                      <m:t>𝑡</m:t>
                    </m:r>
                    <m:r>
                      <a:rPr lang="en-US" b="0" i="1" dirty="0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b="0" i="1" dirty="0" smtClean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b="0" i="1" dirty="0" smtClean="0">
                                <a:latin typeface="Cambria Math"/>
                              </a:rPr>
                              <m:t>𝑝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/>
                          </a:rPr>
                          <m:t>0</m:t>
                        </m:r>
                      </m:sub>
                    </m:sSub>
                  </m:oMath>
                </a14:m>
                <a:endParaRPr lang="bg-BG" baseline="-25000" dirty="0"/>
              </a:p>
              <a:p>
                <a:pPr lvl="1"/>
                <a:r>
                  <a:rPr lang="bg-BG" dirty="0" smtClean="0"/>
                  <a:t>С постъпково </a:t>
                </a:r>
                <a:r>
                  <a:rPr lang="bg-BG" dirty="0"/>
                  <a:t>изчисление</a:t>
                </a:r>
                <a:r>
                  <a:rPr lang="en-US" dirty="0"/>
                  <a:t> </a:t>
                </a:r>
                <a:r>
                  <a:rPr lang="bg-BG" dirty="0"/>
                  <a:t>с опасност от </a:t>
                </a:r>
                <a:r>
                  <a:rPr lang="bg-BG" dirty="0" smtClean="0"/>
                  <a:t>натрупване на грешка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𝑣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en-US" b="0" i="1" dirty="0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b="0" i="1" dirty="0" smtClean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b="0" i="1" dirty="0" smtClean="0">
                                <a:latin typeface="Cambria Math"/>
                              </a:rPr>
                              <m:t>𝑣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/>
                          </a:rPr>
                          <m:t>𝑖</m:t>
                        </m:r>
                        <m:r>
                          <a:rPr lang="en-US" b="0" i="1" dirty="0" smtClean="0">
                            <a:latin typeface="Cambria Math"/>
                          </a:rPr>
                          <m:t>−1</m:t>
                        </m:r>
                      </m:sub>
                    </m:sSub>
                    <m:r>
                      <a:rPr lang="en-US" b="0" i="1" dirty="0" smtClean="0">
                        <a:latin typeface="Cambria Math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b="0" i="1" dirty="0" smtClean="0">
                            <a:latin typeface="Cambria Math"/>
                          </a:rPr>
                        </m:ctrlPr>
                      </m:accPr>
                      <m:e>
                        <m:r>
                          <a:rPr lang="en-US" b="0" i="1" dirty="0" smtClean="0">
                            <a:latin typeface="Cambria Math"/>
                          </a:rPr>
                          <m:t>𝑔</m:t>
                        </m:r>
                      </m:e>
                    </m:acc>
                    <m:r>
                      <m:rPr>
                        <m:sty m:val="p"/>
                      </m:rPr>
                      <a:rPr lang="en-US" b="0" i="0" dirty="0" smtClean="0">
                        <a:latin typeface="Cambria Math"/>
                      </a:rPr>
                      <m:t>Δ</m:t>
                    </m:r>
                    <m:r>
                      <a:rPr lang="en-US" b="0" i="1" dirty="0" smtClean="0">
                        <a:latin typeface="Cambria Math"/>
                      </a:rPr>
                      <m:t>𝑡</m:t>
                    </m:r>
                  </m:oMath>
                </a14:m>
                <a:r>
                  <a:rPr lang="bg-BG" dirty="0" smtClean="0"/>
                  <a:t> </a:t>
                </a:r>
                <a:r>
                  <a:rPr lang="bg-BG" dirty="0" smtClean="0">
                    <a:latin typeface="Calibri"/>
                  </a:rPr>
                  <a:t>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𝑝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en-US" b="0" i="1" dirty="0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b="0" i="1" dirty="0" smtClean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b="0" i="1" dirty="0" smtClean="0">
                                <a:latin typeface="Cambria Math"/>
                              </a:rPr>
                              <m:t>𝑝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/>
                          </a:rPr>
                          <m:t>𝑖</m:t>
                        </m:r>
                        <m:r>
                          <a:rPr lang="en-US" b="0" i="1" dirty="0" smtClean="0">
                            <a:latin typeface="Cambria Math"/>
                          </a:rPr>
                          <m:t>−1</m:t>
                        </m:r>
                      </m:sub>
                    </m:sSub>
                    <m:r>
                      <a:rPr lang="en-US" b="0" i="1" dirty="0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b="0" i="1" dirty="0" smtClean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b="0" i="1" dirty="0" smtClean="0">
                                <a:latin typeface="Cambria Math"/>
                              </a:rPr>
                              <m:t>𝑣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m:rPr>
                        <m:sty m:val="p"/>
                      </m:rPr>
                      <a:rPr lang="en-US" b="0" i="0" dirty="0" smtClean="0">
                        <a:latin typeface="Cambria Math"/>
                      </a:rPr>
                      <m:t>Δ</m:t>
                    </m:r>
                    <m:r>
                      <a:rPr lang="en-US" b="0" i="1" dirty="0" smtClean="0">
                        <a:latin typeface="Cambria Math"/>
                      </a:rPr>
                      <m:t>𝑡</m:t>
                    </m:r>
                  </m:oMath>
                </a14:m>
                <a:endParaRPr lang="en-US" dirty="0"/>
              </a:p>
              <a:p>
                <a:endParaRPr lang="bg-BG" dirty="0"/>
              </a:p>
            </p:txBody>
          </p:sp>
        </mc:Choice>
        <mc:Fallback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55" t="-1176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58603597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19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Пример</a:t>
            </a:r>
          </a:p>
          <a:p>
            <a:pPr lvl="1"/>
            <a:r>
              <a:rPr lang="bg-BG" dirty="0"/>
              <a:t>Гейзер от щастливи </a:t>
            </a:r>
            <a:r>
              <a:rPr lang="bg-BG" dirty="0" smtClean="0"/>
              <a:t>тухли с постъпково изчисление</a:t>
            </a:r>
            <a:endParaRPr lang="bg-BG" dirty="0"/>
          </a:p>
          <a:p>
            <a:pPr lvl="1"/>
            <a:r>
              <a:rPr lang="bg-BG" dirty="0" smtClean="0"/>
              <a:t>Изригват </a:t>
            </a:r>
            <a:r>
              <a:rPr lang="bg-BG" dirty="0"/>
              <a:t>в случайно </a:t>
            </a:r>
            <a:r>
              <a:rPr lang="bg-BG" dirty="0" smtClean="0"/>
              <a:t>направление, като всяка </a:t>
            </a:r>
            <a:r>
              <a:rPr lang="bg-BG" dirty="0"/>
              <a:t>тухла лети </a:t>
            </a:r>
            <a:r>
              <a:rPr lang="bg-BG" dirty="0" smtClean="0"/>
              <a:t>свободно</a:t>
            </a:r>
          </a:p>
          <a:p>
            <a:pPr lvl="1"/>
            <a:r>
              <a:rPr lang="bg-BG" dirty="0" smtClean="0"/>
              <a:t>Добре е скоростта да се раздели на два компонента – вертикална скорост и хоризонтална скорост</a:t>
            </a:r>
            <a:endParaRPr lang="en-US" dirty="0"/>
          </a:p>
          <a:p>
            <a:endParaRPr lang="bg-BG" dirty="0"/>
          </a:p>
        </p:txBody>
      </p:sp>
      <p:pic>
        <p:nvPicPr>
          <p:cNvPr id="4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0545" y="3124200"/>
            <a:ext cx="4071938" cy="2387600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Rectangle 4">
            <a:hlinkClick r:id="rId2"/>
          </p:cNvPr>
          <p:cNvSpPr/>
          <p:nvPr/>
        </p:nvSpPr>
        <p:spPr>
          <a:xfrm>
            <a:off x="3636750" y="5874419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7142073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Съдържание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2</a:t>
            </a:fld>
            <a:endParaRPr lang="bg-BG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noFill/>
        </p:spPr>
        <p:txBody>
          <a:bodyPr>
            <a:normAutofit/>
          </a:bodyPr>
          <a:lstStyle/>
          <a:p>
            <a:r>
              <a:rPr lang="bg-BG" dirty="0" smtClean="0"/>
              <a:t>Моделиране на движение</a:t>
            </a:r>
          </a:p>
          <a:p>
            <a:pPr lvl="1"/>
            <a:r>
              <a:rPr lang="bg-BG" dirty="0" smtClean="0"/>
              <a:t>Линейно и кръгово движение. Балистика. </a:t>
            </a:r>
            <a:r>
              <a:rPr lang="bg-BG" dirty="0" err="1" smtClean="0"/>
              <a:t>Топане</a:t>
            </a:r>
            <a:r>
              <a:rPr lang="bg-BG" dirty="0" smtClean="0"/>
              <a:t>. Загуба на енергия. Инерция</a:t>
            </a:r>
            <a:r>
              <a:rPr lang="bg-BG" dirty="0" smtClean="0"/>
              <a:t>. Скачане. Вълни.</a:t>
            </a:r>
            <a:endParaRPr lang="bg-BG" dirty="0" smtClean="0"/>
          </a:p>
          <a:p>
            <a:r>
              <a:rPr lang="bg-BG" dirty="0" smtClean="0"/>
              <a:t>Случайни </a:t>
            </a:r>
            <a:r>
              <a:rPr lang="bg-BG" dirty="0" smtClean="0"/>
              <a:t>числа</a:t>
            </a:r>
            <a:endParaRPr lang="bg-BG" dirty="0" smtClean="0"/>
          </a:p>
          <a:p>
            <a:pPr lvl="1"/>
            <a:r>
              <a:rPr lang="bg-BG" dirty="0" smtClean="0"/>
              <a:t>Видове  и характеристики. Генератори на случайни числа. Метод на Монте Карло и Лас </a:t>
            </a:r>
            <a:r>
              <a:rPr lang="bg-BG" dirty="0" err="1" smtClean="0"/>
              <a:t>Вегас</a:t>
            </a:r>
            <a:r>
              <a:rPr lang="bg-BG" dirty="0" smtClean="0"/>
              <a:t>.</a:t>
            </a:r>
          </a:p>
          <a:p>
            <a:r>
              <a:rPr lang="bg-BG" dirty="0" smtClean="0"/>
              <a:t>Моделиране на форми</a:t>
            </a:r>
            <a:endParaRPr lang="bg-BG" dirty="0"/>
          </a:p>
          <a:p>
            <a:pPr lvl="1"/>
            <a:r>
              <a:rPr lang="bg-BG" dirty="0" smtClean="0"/>
              <a:t>Фрактали – алгебрични и геометрични методи. Моделиране на нежива и жива природа (брауново движение, мълния, остров, терен, листо, дърво, микроорганизми, медуза, корал).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363470139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Скачане</a:t>
            </a:r>
            <a:endParaRPr lang="bg-BG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3533452" y="6492875"/>
            <a:ext cx="2133600" cy="365125"/>
          </a:xfrm>
        </p:spPr>
        <p:txBody>
          <a:bodyPr/>
          <a:lstStyle/>
          <a:p>
            <a:fld id="{E41CD44F-50E9-4C5F-95DB-A2C5CF645FF2}" type="slidenum">
              <a:rPr lang="bg-BG" smtClean="0"/>
              <a:pPr/>
              <a:t>20</a:t>
            </a:fld>
            <a:endParaRPr lang="bg-BG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4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bg-BG" dirty="0" smtClean="0"/>
                  <a:t>Моделиране на скачане</a:t>
                </a:r>
              </a:p>
              <a:p>
                <a:pPr lvl="1"/>
                <a:r>
                  <a:rPr lang="bg-BG" dirty="0" smtClean="0"/>
                  <a:t>Балистична крива, но активирането е по-рано </a:t>
                </a:r>
                <a:r>
                  <a:rPr lang="bg-BG" dirty="0"/>
                  <a:t>спрямо евентуалния удар</a:t>
                </a:r>
              </a:p>
              <a:p>
                <a:pPr lvl="1"/>
                <a:r>
                  <a:rPr lang="bg-BG" dirty="0" smtClean="0"/>
                  <a:t>Задача за непрекъснато въртяща </a:t>
                </a:r>
                <a:r>
                  <a:rPr lang="bg-BG" dirty="0"/>
                  <a:t>се </a:t>
                </a:r>
                <a:r>
                  <a:rPr lang="bg-BG" dirty="0" smtClean="0"/>
                  <a:t>преграда с обекти, които </a:t>
                </a:r>
                <a:r>
                  <a:rPr lang="bg-BG" dirty="0"/>
                  <a:t>я </a:t>
                </a:r>
                <a:r>
                  <a:rPr lang="bg-BG" dirty="0" smtClean="0"/>
                  <a:t>прескачат</a:t>
                </a:r>
                <a:endParaRPr lang="bg-BG" dirty="0"/>
              </a:p>
              <a:p>
                <a:pPr lvl="1"/>
                <a:r>
                  <a:rPr lang="bg-BG" dirty="0" smtClean="0"/>
                  <a:t>Представяне в полярна </a:t>
                </a:r>
                <a:r>
                  <a:rPr lang="bg-BG" dirty="0"/>
                  <a:t>система, ъгловата разлика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i="0" dirty="0" smtClean="0">
                        <a:latin typeface="Cambria Math"/>
                      </a:rPr>
                      <m:t>Δ</m:t>
                    </m:r>
                    <m:r>
                      <a:rPr lang="el-GR" i="1" dirty="0">
                        <a:latin typeface="Cambria Math"/>
                      </a:rPr>
                      <m:t>𝛼</m:t>
                    </m:r>
                  </m:oMath>
                </a14:m>
                <a:r>
                  <a:rPr lang="bg-BG" dirty="0" smtClean="0"/>
                  <a:t>, диапазон на скока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±</m:t>
                    </m:r>
                    <m:r>
                      <a:rPr lang="en-US" b="0" i="1" smtClean="0">
                        <a:latin typeface="Cambria Math"/>
                      </a:rPr>
                      <m:t>𝛽</m:t>
                    </m:r>
                  </m:oMath>
                </a14:m>
                <a:endParaRPr lang="en-US" dirty="0"/>
              </a:p>
              <a:p>
                <a:endParaRPr lang="bg-BG" dirty="0"/>
              </a:p>
            </p:txBody>
          </p:sp>
        </mc:Choice>
        <mc:Fallback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55" t="-1176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Straight Arrow Connector 5"/>
          <p:cNvCxnSpPr/>
          <p:nvPr/>
        </p:nvCxnSpPr>
        <p:spPr>
          <a:xfrm>
            <a:off x="2743200" y="6334859"/>
            <a:ext cx="3657600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4572000" y="4343400"/>
            <a:ext cx="0" cy="1974263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242240" y="4324289"/>
            <a:ext cx="381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tx2"/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</a:rPr>
              <a:t>z</a:t>
            </a:r>
          </a:p>
        </p:txBody>
      </p:sp>
      <p:sp>
        <p:nvSpPr>
          <p:cNvPr id="10" name="Freeform 9"/>
          <p:cNvSpPr/>
          <p:nvPr/>
        </p:nvSpPr>
        <p:spPr>
          <a:xfrm>
            <a:off x="3651250" y="4724399"/>
            <a:ext cx="1809750" cy="1625410"/>
          </a:xfrm>
          <a:custGeom>
            <a:avLst/>
            <a:gdLst>
              <a:gd name="connsiteX0" fmla="*/ 0 w 2133600"/>
              <a:gd name="connsiteY0" fmla="*/ 0 h 1087967"/>
              <a:gd name="connsiteX1" fmla="*/ 889000 w 2133600"/>
              <a:gd name="connsiteY1" fmla="*/ 1054100 h 1087967"/>
              <a:gd name="connsiteX2" fmla="*/ 1206500 w 2133600"/>
              <a:gd name="connsiteY2" fmla="*/ 203200 h 1087967"/>
              <a:gd name="connsiteX3" fmla="*/ 2133600 w 2133600"/>
              <a:gd name="connsiteY3" fmla="*/ 266700 h 1087967"/>
              <a:gd name="connsiteX0" fmla="*/ 0 w 3048000"/>
              <a:gd name="connsiteY0" fmla="*/ 740833 h 1250949"/>
              <a:gd name="connsiteX1" fmla="*/ 1803400 w 3048000"/>
              <a:gd name="connsiteY1" fmla="*/ 982133 h 1250949"/>
              <a:gd name="connsiteX2" fmla="*/ 2120900 w 3048000"/>
              <a:gd name="connsiteY2" fmla="*/ 131233 h 1250949"/>
              <a:gd name="connsiteX3" fmla="*/ 3048000 w 3048000"/>
              <a:gd name="connsiteY3" fmla="*/ 194733 h 1250949"/>
              <a:gd name="connsiteX0" fmla="*/ 0 w 3048000"/>
              <a:gd name="connsiteY0" fmla="*/ 740833 h 1083733"/>
              <a:gd name="connsiteX1" fmla="*/ 1803400 w 3048000"/>
              <a:gd name="connsiteY1" fmla="*/ 982133 h 1083733"/>
              <a:gd name="connsiteX2" fmla="*/ 2120900 w 3048000"/>
              <a:gd name="connsiteY2" fmla="*/ 131233 h 1083733"/>
              <a:gd name="connsiteX3" fmla="*/ 3048000 w 3048000"/>
              <a:gd name="connsiteY3" fmla="*/ 194733 h 1083733"/>
              <a:gd name="connsiteX0" fmla="*/ 0 w 3048000"/>
              <a:gd name="connsiteY0" fmla="*/ 764116 h 1246715"/>
              <a:gd name="connsiteX1" fmla="*/ 1066800 w 3048000"/>
              <a:gd name="connsiteY1" fmla="*/ 1145115 h 1246715"/>
              <a:gd name="connsiteX2" fmla="*/ 2120900 w 3048000"/>
              <a:gd name="connsiteY2" fmla="*/ 154516 h 1246715"/>
              <a:gd name="connsiteX3" fmla="*/ 3048000 w 3048000"/>
              <a:gd name="connsiteY3" fmla="*/ 218016 h 1246715"/>
              <a:gd name="connsiteX0" fmla="*/ 0 w 3048000"/>
              <a:gd name="connsiteY0" fmla="*/ 546100 h 1018116"/>
              <a:gd name="connsiteX1" fmla="*/ 1066800 w 3048000"/>
              <a:gd name="connsiteY1" fmla="*/ 927099 h 1018116"/>
              <a:gd name="connsiteX2" fmla="*/ 3048000 w 3048000"/>
              <a:gd name="connsiteY2" fmla="*/ 0 h 1018116"/>
              <a:gd name="connsiteX0" fmla="*/ 0 w 2362200"/>
              <a:gd name="connsiteY0" fmla="*/ 457201 h 914400"/>
              <a:gd name="connsiteX1" fmla="*/ 1066800 w 2362200"/>
              <a:gd name="connsiteY1" fmla="*/ 838200 h 914400"/>
              <a:gd name="connsiteX2" fmla="*/ 2362200 w 2362200"/>
              <a:gd name="connsiteY2" fmla="*/ 0 h 914400"/>
              <a:gd name="connsiteX0" fmla="*/ 0 w 2362200"/>
              <a:gd name="connsiteY0" fmla="*/ 530036 h 987235"/>
              <a:gd name="connsiteX1" fmla="*/ 1066800 w 2362200"/>
              <a:gd name="connsiteY1" fmla="*/ 911035 h 987235"/>
              <a:gd name="connsiteX2" fmla="*/ 2362200 w 2362200"/>
              <a:gd name="connsiteY2" fmla="*/ 72835 h 987235"/>
              <a:gd name="connsiteX0" fmla="*/ 0 w 2362200"/>
              <a:gd name="connsiteY0" fmla="*/ 530036 h 987235"/>
              <a:gd name="connsiteX1" fmla="*/ 1066800 w 2362200"/>
              <a:gd name="connsiteY1" fmla="*/ 911035 h 987235"/>
              <a:gd name="connsiteX2" fmla="*/ 2362200 w 2362200"/>
              <a:gd name="connsiteY2" fmla="*/ 72835 h 987235"/>
              <a:gd name="connsiteX0" fmla="*/ 0 w 2362200"/>
              <a:gd name="connsiteY0" fmla="*/ 530036 h 682436"/>
              <a:gd name="connsiteX1" fmla="*/ 1066800 w 2362200"/>
              <a:gd name="connsiteY1" fmla="*/ 606236 h 682436"/>
              <a:gd name="connsiteX2" fmla="*/ 2362200 w 2362200"/>
              <a:gd name="connsiteY2" fmla="*/ 72835 h 682436"/>
              <a:gd name="connsiteX0" fmla="*/ 0 w 2362200"/>
              <a:gd name="connsiteY0" fmla="*/ 457201 h 457201"/>
              <a:gd name="connsiteX1" fmla="*/ 2362200 w 2362200"/>
              <a:gd name="connsiteY1" fmla="*/ 0 h 457201"/>
              <a:gd name="connsiteX0" fmla="*/ 0 w 2799644"/>
              <a:gd name="connsiteY0" fmla="*/ 2365565 h 2365565"/>
              <a:gd name="connsiteX1" fmla="*/ 2799644 w 2799644"/>
              <a:gd name="connsiteY1" fmla="*/ 0 h 2365565"/>
              <a:gd name="connsiteX0" fmla="*/ 0 w 1137355"/>
              <a:gd name="connsiteY0" fmla="*/ 762000 h 762000"/>
              <a:gd name="connsiteX1" fmla="*/ 1137355 w 1137355"/>
              <a:gd name="connsiteY1" fmla="*/ 0 h 762000"/>
              <a:gd name="connsiteX0" fmla="*/ 0 w 1137355"/>
              <a:gd name="connsiteY0" fmla="*/ 762000 h 762000"/>
              <a:gd name="connsiteX1" fmla="*/ 1137355 w 1137355"/>
              <a:gd name="connsiteY1" fmla="*/ 0 h 762000"/>
              <a:gd name="connsiteX0" fmla="*/ 0 w 1137355"/>
              <a:gd name="connsiteY0" fmla="*/ 762000 h 772459"/>
              <a:gd name="connsiteX1" fmla="*/ 1137355 w 1137355"/>
              <a:gd name="connsiteY1" fmla="*/ 0 h 772459"/>
              <a:gd name="connsiteX0" fmla="*/ 0 w 1137355"/>
              <a:gd name="connsiteY0" fmla="*/ 767977 h 778436"/>
              <a:gd name="connsiteX1" fmla="*/ 1137355 w 1137355"/>
              <a:gd name="connsiteY1" fmla="*/ 5977 h 778436"/>
              <a:gd name="connsiteX0" fmla="*/ 0 w 1137355"/>
              <a:gd name="connsiteY0" fmla="*/ 762047 h 762047"/>
              <a:gd name="connsiteX1" fmla="*/ 1137355 w 1137355"/>
              <a:gd name="connsiteY1" fmla="*/ 47 h 762047"/>
              <a:gd name="connsiteX0" fmla="*/ 0 w 2158058"/>
              <a:gd name="connsiteY0" fmla="*/ 84800 h 93433"/>
              <a:gd name="connsiteX1" fmla="*/ 2158058 w 2158058"/>
              <a:gd name="connsiteY1" fmla="*/ 93433 h 93433"/>
              <a:gd name="connsiteX0" fmla="*/ 0 w 2158058"/>
              <a:gd name="connsiteY0" fmla="*/ 387600 h 396233"/>
              <a:gd name="connsiteX1" fmla="*/ 2158058 w 2158058"/>
              <a:gd name="connsiteY1" fmla="*/ 396233 h 396233"/>
              <a:gd name="connsiteX0" fmla="*/ 0 w 2158058"/>
              <a:gd name="connsiteY0" fmla="*/ 576531 h 585164"/>
              <a:gd name="connsiteX1" fmla="*/ 2158058 w 2158058"/>
              <a:gd name="connsiteY1" fmla="*/ 585164 h 585164"/>
              <a:gd name="connsiteX0" fmla="*/ 0 w 2077860"/>
              <a:gd name="connsiteY0" fmla="*/ 575021 h 586688"/>
              <a:gd name="connsiteX1" fmla="*/ 2077860 w 2077860"/>
              <a:gd name="connsiteY1" fmla="*/ 586688 h 586688"/>
              <a:gd name="connsiteX0" fmla="*/ 0 w 2077860"/>
              <a:gd name="connsiteY0" fmla="*/ 575021 h 586688"/>
              <a:gd name="connsiteX1" fmla="*/ 2077860 w 2077860"/>
              <a:gd name="connsiteY1" fmla="*/ 586688 h 586688"/>
              <a:gd name="connsiteX0" fmla="*/ 0 w 2077860"/>
              <a:gd name="connsiteY0" fmla="*/ 573880 h 585547"/>
              <a:gd name="connsiteX1" fmla="*/ 2077860 w 2077860"/>
              <a:gd name="connsiteY1" fmla="*/ 585547 h 585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77860" h="585547">
                <a:moveTo>
                  <a:pt x="0" y="573880"/>
                </a:moveTo>
                <a:cubicBezTo>
                  <a:pt x="526648" y="-192362"/>
                  <a:pt x="1574371" y="-194097"/>
                  <a:pt x="2077860" y="585547"/>
                </a:cubicBezTo>
              </a:path>
            </a:pathLst>
          </a:custGeom>
          <a:ln w="76200" cap="rnd">
            <a:solidFill>
              <a:srgbClr val="000099"/>
            </a:solidFill>
            <a:headEnd type="none" w="med" len="med"/>
            <a:tailEnd type="none" w="med" len="med"/>
          </a:ln>
          <a:effectLst>
            <a:outerShdw blurRad="63500" algn="ctr" rotWithShape="0">
              <a:srgbClr val="0070C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157868" y="6305490"/>
            <a:ext cx="838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dirty="0">
                <a:solidFill>
                  <a:schemeClr val="tx2"/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</a:rPr>
              <a:t>−</a:t>
            </a:r>
            <a:r>
              <a:rPr lang="el-GR" sz="2000" dirty="0">
                <a:solidFill>
                  <a:schemeClr val="tx2"/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  <a:sym typeface="Symbol"/>
              </a:rPr>
              <a:t>β</a:t>
            </a:r>
            <a:endParaRPr lang="en-US" sz="2000" dirty="0">
              <a:solidFill>
                <a:schemeClr val="tx2"/>
              </a:solidFill>
              <a:effectLst>
                <a:outerShdw blurRad="63500" algn="ctr" rotWithShape="0">
                  <a:schemeClr val="accent1">
                    <a:alpha val="40000"/>
                  </a:schemeClr>
                </a:outerShdw>
              </a:effectLst>
              <a:latin typeface="Candara" panose="020E0502030303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39068" y="6305490"/>
            <a:ext cx="838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dirty="0">
                <a:solidFill>
                  <a:schemeClr val="tx2"/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</a:rPr>
              <a:t>+</a:t>
            </a:r>
            <a:r>
              <a:rPr lang="el-GR" sz="2000" dirty="0">
                <a:solidFill>
                  <a:schemeClr val="tx2"/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  <a:sym typeface="Symbol"/>
              </a:rPr>
              <a:t>β</a:t>
            </a:r>
            <a:endParaRPr lang="en-US" sz="2000" dirty="0">
              <a:solidFill>
                <a:schemeClr val="tx2"/>
              </a:solidFill>
              <a:effectLst>
                <a:outerShdw blurRad="63500" algn="ctr" rotWithShape="0">
                  <a:schemeClr val="accent1">
                    <a:alpha val="40000"/>
                  </a:schemeClr>
                </a:outerShdw>
              </a:effectLst>
              <a:latin typeface="Candara" panose="020E0502030303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22694" y="5126463"/>
            <a:ext cx="381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tx2"/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</a:rPr>
              <a:t>h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828414" y="6274859"/>
            <a:ext cx="838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tx2"/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  <a:sym typeface="Symbol"/>
              </a:rPr>
              <a:t></a:t>
            </a:r>
            <a:r>
              <a:rPr lang="el-GR" sz="2000" dirty="0">
                <a:solidFill>
                  <a:schemeClr val="tx2"/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  <a:sym typeface="Symbol"/>
              </a:rPr>
              <a:t>α</a:t>
            </a:r>
            <a:endParaRPr lang="en-US" sz="2000" dirty="0">
              <a:solidFill>
                <a:schemeClr val="tx2"/>
              </a:solidFill>
              <a:effectLst>
                <a:outerShdw blurRad="63500" algn="ctr" rotWithShape="0">
                  <a:schemeClr val="accent1">
                    <a:alpha val="40000"/>
                  </a:schemeClr>
                </a:outerShdw>
              </a:effectLst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9681675"/>
      </p:ext>
    </p:extLst>
  </p:cSld>
  <p:clrMapOvr>
    <a:masterClrMapping/>
  </p:clrMapOvr>
  <p:transition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21</a:t>
            </a:fld>
            <a:endParaRPr lang="bg-BG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bg-BG" dirty="0" smtClean="0"/>
                  <a:t>Реализация</a:t>
                </a:r>
              </a:p>
              <a:p>
                <a:pPr lvl="1"/>
                <a:r>
                  <a:rPr lang="bg-BG" dirty="0" smtClean="0"/>
                  <a:t>Заменена е балистичната парабола с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dirty="0" smtClean="0">
                        <a:latin typeface="Cambria Math"/>
                      </a:rPr>
                      <m:t>cos</m:t>
                    </m:r>
                    <m:r>
                      <a:rPr lang="en-US" b="0" i="1" dirty="0" smtClean="0">
                        <a:latin typeface="Cambria Math"/>
                      </a:rPr>
                      <m:t> </m:t>
                    </m:r>
                    <m:r>
                      <a:rPr lang="en-US" b="0" i="1" dirty="0" smtClean="0">
                        <a:latin typeface="Cambria Math"/>
                      </a:rPr>
                      <m:t>𝛼</m:t>
                    </m:r>
                  </m:oMath>
                </a14:m>
                <a:r>
                  <a:rPr lang="bg-BG" dirty="0" smtClean="0"/>
                  <a:t>, </a:t>
                </a:r>
                <a:r>
                  <a:rPr lang="bg-BG" dirty="0"/>
                  <a:t>като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h</m:t>
                    </m:r>
                  </m:oMath>
                </a14:m>
                <a:r>
                  <a:rPr lang="bg-BG" dirty="0" smtClean="0"/>
                  <a:t> е височината на скока, а </a:t>
                </a:r>
                <a14:m>
                  <m:oMath xmlns:m="http://schemas.openxmlformats.org/officeDocument/2006/math">
                    <m:r>
                      <a:rPr lang="bg-BG" i="1" dirty="0" smtClean="0">
                        <a:latin typeface="Cambria Math"/>
                      </a:rPr>
                      <m:t>2</m:t>
                    </m:r>
                    <m:r>
                      <a:rPr lang="el-GR" i="1" dirty="0" smtClean="0">
                        <a:latin typeface="Cambria Math"/>
                      </a:rPr>
                      <m:t>𝛽</m:t>
                    </m:r>
                  </m:oMath>
                </a14:m>
                <a:r>
                  <a:rPr lang="bg-BG" dirty="0" smtClean="0"/>
                  <a:t> е ъгловата му дължина</a:t>
                </a:r>
                <a:endParaRPr lang="en-US" dirty="0"/>
              </a:p>
              <a:p>
                <a:pPr lvl="1"/>
                <a:r>
                  <a:rPr lang="bg-BG" dirty="0" smtClean="0"/>
                  <a:t>Ако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/>
                          </a:rPr>
                          <m:t>Δ</m:t>
                        </m:r>
                        <m:r>
                          <a:rPr lang="en-US" b="0" i="1" smtClean="0">
                            <a:latin typeface="Cambria Math"/>
                          </a:rPr>
                          <m:t>𝛼</m:t>
                        </m:r>
                      </m:e>
                    </m:d>
                    <m:r>
                      <a:rPr lang="en-US" b="0" i="1" smtClean="0">
                        <a:latin typeface="Cambria Math"/>
                      </a:rPr>
                      <m:t>≤</m:t>
                    </m:r>
                    <m:r>
                      <a:rPr lang="en-US" b="0" i="1" smtClean="0">
                        <a:latin typeface="Cambria Math"/>
                      </a:rPr>
                      <m:t>𝛽</m:t>
                    </m:r>
                    <m:r>
                      <a:rPr lang="bg-BG" b="0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bg-BG" dirty="0" smtClean="0"/>
                  <a:t>има скок с височина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h</m:t>
                    </m:r>
                    <m:func>
                      <m:func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dirty="0" smtClean="0">
                            <a:latin typeface="Cambria Math"/>
                          </a:rPr>
                          <m:t>cos</m:t>
                        </m:r>
                      </m:fName>
                      <m:e>
                        <m:r>
                          <a:rPr lang="en-US" b="0" i="1" dirty="0" smtClean="0">
                            <a:latin typeface="Cambria Math"/>
                          </a:rPr>
                          <m:t>𝑘</m:t>
                        </m:r>
                        <m:r>
                          <a:rPr lang="en-US" b="0" i="1" dirty="0" smtClean="0">
                            <a:latin typeface="Cambria Math"/>
                          </a:rPr>
                          <m:t>𝛼</m:t>
                        </m:r>
                      </m:e>
                    </m:func>
                  </m:oMath>
                </a14:m>
                <a:r>
                  <a:rPr lang="bg-BG" dirty="0" smtClean="0"/>
                  <a:t> </a:t>
                </a:r>
                <a:r>
                  <a:rPr lang="en-US" dirty="0" smtClean="0"/>
                  <a:t>|</a:t>
                </a:r>
                <a:r>
                  <a:rPr lang="el-GR" dirty="0"/>
                  <a:t>Δα</a:t>
                </a:r>
                <a:r>
                  <a:rPr lang="en-US" dirty="0"/>
                  <a:t>|&lt;</a:t>
                </a:r>
                <a:r>
                  <a:rPr lang="el-GR" dirty="0" smtClean="0"/>
                  <a:t>β</a:t>
                </a:r>
                <a:endParaRPr lang="en-US" dirty="0" smtClean="0"/>
              </a:p>
              <a:p>
                <a:pPr lvl="1"/>
                <a:r>
                  <a:rPr lang="bg-BG" dirty="0"/>
                  <a:t>Ако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i="1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/>
                          </a:rPr>
                          <m:t>Δ</m:t>
                        </m:r>
                        <m:r>
                          <a:rPr lang="en-US" i="1">
                            <a:latin typeface="Cambria Math"/>
                          </a:rPr>
                          <m:t>𝛼</m:t>
                        </m:r>
                      </m:e>
                    </m:d>
                    <m:r>
                      <a:rPr lang="en-US" b="0" i="1" smtClean="0">
                        <a:latin typeface="Cambria Math"/>
                      </a:rPr>
                      <m:t>&gt;</m:t>
                    </m:r>
                    <m:r>
                      <a:rPr lang="en-US" i="1">
                        <a:latin typeface="Cambria Math"/>
                      </a:rPr>
                      <m:t>𝛽</m:t>
                    </m:r>
                    <m:r>
                      <a:rPr lang="bg-BG" i="1">
                        <a:latin typeface="Cambria Math"/>
                      </a:rPr>
                      <m:t> </m:t>
                    </m:r>
                  </m:oMath>
                </a14:m>
                <a:r>
                  <a:rPr lang="bg-BG" dirty="0" smtClean="0"/>
                  <a:t>няма скок</a:t>
                </a:r>
                <a:endParaRPr lang="en-US" dirty="0"/>
              </a:p>
              <a:p>
                <a:pPr lvl="1"/>
                <a:endParaRPr lang="bg-BG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55" t="-1000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4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4600" y="2895600"/>
            <a:ext cx="4071938" cy="2444690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Rectangle 4">
            <a:hlinkClick r:id="rId3"/>
          </p:cNvPr>
          <p:cNvSpPr/>
          <p:nvPr/>
        </p:nvSpPr>
        <p:spPr>
          <a:xfrm>
            <a:off x="3636750" y="5715000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46559"/>
      </p:ext>
    </p:extLst>
  </p:cSld>
  <p:clrMapOvr>
    <a:masterClrMapping/>
  </p:clrMapOvr>
  <p:transition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Водна повърхност</a:t>
            </a:r>
            <a:endParaRPr lang="bg-BG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22</a:t>
            </a:fld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Вълни </a:t>
            </a:r>
            <a:r>
              <a:rPr lang="bg-BG" dirty="0"/>
              <a:t>като в </a:t>
            </a:r>
            <a:r>
              <a:rPr lang="bg-BG" dirty="0" smtClean="0"/>
              <a:t>басейн</a:t>
            </a:r>
          </a:p>
          <a:p>
            <a:pPr lvl="1"/>
            <a:r>
              <a:rPr lang="bg-BG" dirty="0" smtClean="0"/>
              <a:t>Точната симулация е трудна, често се заменя с опростен модел – мрежа </a:t>
            </a:r>
            <a:r>
              <a:rPr lang="bg-BG" dirty="0"/>
              <a:t>от </a:t>
            </a:r>
            <a:r>
              <a:rPr lang="bg-BG" dirty="0" smtClean="0"/>
              <a:t>кубове</a:t>
            </a:r>
          </a:p>
          <a:p>
            <a:pPr lvl="1"/>
            <a:r>
              <a:rPr lang="bg-BG" dirty="0" smtClean="0"/>
              <a:t>Напълно случайното движение изглежда хаотично, трябва съседни кубове да са с близко движение</a:t>
            </a:r>
            <a:endParaRPr lang="bg-BG" dirty="0"/>
          </a:p>
        </p:txBody>
      </p:sp>
      <p:pic>
        <p:nvPicPr>
          <p:cNvPr id="5" name="Picture 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0" y="3621314"/>
            <a:ext cx="3657600" cy="2144652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2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4400" y="3617685"/>
            <a:ext cx="3657600" cy="2144652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Rectangle 6">
            <a:hlinkClick r:id="rId2"/>
          </p:cNvPr>
          <p:cNvSpPr/>
          <p:nvPr/>
        </p:nvSpPr>
        <p:spPr>
          <a:xfrm>
            <a:off x="1793436" y="5978190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  <p:sp>
        <p:nvSpPr>
          <p:cNvPr id="8" name="Rectangle 7">
            <a:hlinkClick r:id="rId4"/>
          </p:cNvPr>
          <p:cNvSpPr/>
          <p:nvPr/>
        </p:nvSpPr>
        <p:spPr>
          <a:xfrm>
            <a:off x="5638800" y="5978189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0853808"/>
      </p:ext>
    </p:extLst>
  </p:cSld>
  <p:clrMapOvr>
    <a:masterClrMapping/>
  </p:clrMapOvr>
  <p:transition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Случайни числа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00820091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Случайни числа</a:t>
            </a:r>
            <a:endParaRPr lang="bg-BG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24</a:t>
            </a:fld>
            <a:endParaRPr lang="bg-BG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bg-BG" dirty="0" smtClean="0"/>
                  <a:t>Използване</a:t>
                </a:r>
              </a:p>
              <a:p>
                <a:pPr lvl="1"/>
                <a:r>
                  <a:rPr lang="bg-BG" dirty="0" smtClean="0"/>
                  <a:t>Важни за много алгоритми, модели и симулации</a:t>
                </a:r>
              </a:p>
              <a:p>
                <a:pPr lvl="1"/>
                <a:r>
                  <a:rPr lang="bg-BG" dirty="0" smtClean="0"/>
                  <a:t>Заместват провеждането на реални експерименти, като генерират данни вместо реални данни</a:t>
                </a:r>
              </a:p>
              <a:p>
                <a:pPr lvl="1"/>
                <a:r>
                  <a:rPr lang="bg-BG" dirty="0" smtClean="0"/>
                  <a:t>Генерирането им е с генератори на случайни числа</a:t>
                </a:r>
              </a:p>
              <a:p>
                <a:pPr lvl="1"/>
                <a:r>
                  <a:rPr lang="bg-BG" dirty="0"/>
                  <a:t>Функции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/>
                      </a:rPr>
                      <m:t>𝑟𝑎𝑛𝑑𝑜𝑚</m:t>
                    </m:r>
                    <m:r>
                      <a:rPr lang="en-US" i="1" dirty="0">
                        <a:latin typeface="Cambria Math"/>
                      </a:rPr>
                      <m:t>()</m:t>
                    </m:r>
                  </m:oMath>
                </a14:m>
                <a:r>
                  <a:rPr lang="en-US" dirty="0"/>
                  <a:t>,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/>
                      </a:rPr>
                      <m:t>𝑟𝑎𝑛𝑑</m:t>
                    </m:r>
                    <m:r>
                      <a:rPr lang="en-US" i="1" dirty="0">
                        <a:latin typeface="Cambria Math"/>
                      </a:rPr>
                      <m:t>()</m:t>
                    </m:r>
                  </m:oMath>
                </a14:m>
                <a:r>
                  <a:rPr lang="en-US" dirty="0"/>
                  <a:t>,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/>
                      </a:rPr>
                      <m:t>𝑟𝑛𝑑</m:t>
                    </m:r>
                    <m:r>
                      <a:rPr lang="en-US" i="1" dirty="0">
                        <a:latin typeface="Cambria Math"/>
                      </a:rPr>
                      <m:t>()</m:t>
                    </m:r>
                  </m:oMath>
                </a14:m>
                <a:r>
                  <a:rPr lang="en-US" dirty="0"/>
                  <a:t>, </a:t>
                </a:r>
                <a:r>
                  <a:rPr lang="en-US" dirty="0" smtClean="0"/>
                  <a:t>…</a:t>
                </a:r>
                <a:endParaRPr lang="bg-BG" dirty="0" smtClean="0"/>
              </a:p>
              <a:p>
                <a:r>
                  <a:rPr lang="bg-BG" dirty="0" smtClean="0"/>
                  <a:t>Други понятия</a:t>
                </a:r>
                <a:endParaRPr lang="en-US" dirty="0" smtClean="0"/>
              </a:p>
              <a:p>
                <a:pPr lvl="1"/>
                <a:r>
                  <a:rPr lang="bg-BG" dirty="0" smtClean="0"/>
                  <a:t>Начална стойност (</a:t>
                </a:r>
                <a:r>
                  <a:rPr lang="en-US" i="1" dirty="0" smtClean="0"/>
                  <a:t>seed</a:t>
                </a:r>
                <a:r>
                  <a:rPr lang="en-US" dirty="0" smtClean="0"/>
                  <a:t>)</a:t>
                </a:r>
                <a:r>
                  <a:rPr lang="bg-BG" dirty="0" smtClean="0"/>
                  <a:t>, от която генерира една и съща „случайна“ поредица</a:t>
                </a:r>
              </a:p>
              <a:p>
                <a:pPr lvl="1"/>
                <a:r>
                  <a:rPr lang="bg-BG" dirty="0" smtClean="0"/>
                  <a:t>Период – брой генерирани числа, след които те започват да се повтарят</a:t>
                </a:r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55" t="-1176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31349413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Видове генератори</a:t>
            </a:r>
            <a:endParaRPr lang="bg-BG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25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Истински случайни</a:t>
            </a:r>
          </a:p>
          <a:p>
            <a:pPr lvl="1"/>
            <a:r>
              <a:rPr lang="bg-BG" dirty="0" smtClean="0"/>
              <a:t>Използват външен източник на случайност</a:t>
            </a:r>
          </a:p>
          <a:p>
            <a:pPr lvl="1"/>
            <a:r>
              <a:rPr lang="bg-BG" dirty="0" smtClean="0"/>
              <a:t>Трудно се реализират, изискват хардуер</a:t>
            </a:r>
          </a:p>
          <a:p>
            <a:pPr lvl="1"/>
            <a:r>
              <a:rPr lang="bg-BG" dirty="0" smtClean="0"/>
              <a:t>Не са тема на тази лекция</a:t>
            </a:r>
          </a:p>
          <a:p>
            <a:r>
              <a:rPr lang="bg-BG" dirty="0" err="1" smtClean="0"/>
              <a:t>Псевдослучайни</a:t>
            </a:r>
            <a:endParaRPr lang="bg-BG" dirty="0" smtClean="0"/>
          </a:p>
          <a:p>
            <a:pPr lvl="1"/>
            <a:r>
              <a:rPr lang="bg-BG" dirty="0" smtClean="0"/>
              <a:t>Генерират случайно число изцяло софтуерно</a:t>
            </a:r>
          </a:p>
          <a:p>
            <a:pPr lvl="1"/>
            <a:r>
              <a:rPr lang="bg-BG" dirty="0" smtClean="0"/>
              <a:t>Ако се знае началното и вътрешното състояние, може да се предскаже следващото „случайно“ число</a:t>
            </a:r>
          </a:p>
          <a:p>
            <a:pPr lvl="1"/>
            <a:r>
              <a:rPr lang="bg-BG" dirty="0" smtClean="0"/>
              <a:t>Колкото по-дълъг е периода, толкова по-добре</a:t>
            </a:r>
          </a:p>
          <a:p>
            <a:endParaRPr lang="bg-BG" dirty="0" smtClean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011361185"/>
      </p:ext>
    </p:extLst>
  </p:cSld>
  <p:clrMapOvr>
    <a:masterClrMapping/>
  </p:clrMapOvr>
  <p:transition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26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err="1" smtClean="0"/>
              <a:t>Криптографски</a:t>
            </a:r>
            <a:endParaRPr lang="bg-BG" dirty="0" smtClean="0"/>
          </a:p>
          <a:p>
            <a:pPr lvl="1"/>
            <a:r>
              <a:rPr lang="bg-BG" dirty="0" smtClean="0"/>
              <a:t>На английски </a:t>
            </a:r>
            <a:r>
              <a:rPr lang="en-US" i="1" dirty="0" err="1" smtClean="0"/>
              <a:t>CSPRNG</a:t>
            </a:r>
            <a:r>
              <a:rPr lang="en-US" dirty="0" smtClean="0"/>
              <a:t> (</a:t>
            </a:r>
            <a:r>
              <a:rPr lang="en-US" i="1" dirty="0" smtClean="0"/>
              <a:t>Cryptographically Secure Pseudorandom Number generator</a:t>
            </a:r>
            <a:r>
              <a:rPr lang="en-US" dirty="0" smtClean="0"/>
              <a:t>)</a:t>
            </a:r>
          </a:p>
          <a:p>
            <a:pPr lvl="1"/>
            <a:r>
              <a:rPr lang="bg-BG" dirty="0" smtClean="0"/>
              <a:t>Използват за системи за сигурност и защита</a:t>
            </a:r>
          </a:p>
          <a:p>
            <a:pPr lvl="1"/>
            <a:r>
              <a:rPr lang="bg-BG" dirty="0" smtClean="0"/>
              <a:t>Имат много дълъг период и е практически невъзможно да се прогнозира следващото число</a:t>
            </a:r>
          </a:p>
          <a:p>
            <a:r>
              <a:rPr lang="bg-BG" dirty="0" err="1" smtClean="0"/>
              <a:t>Обикновенни</a:t>
            </a:r>
            <a:endParaRPr lang="bg-BG" dirty="0" smtClean="0"/>
          </a:p>
          <a:p>
            <a:pPr lvl="1"/>
            <a:r>
              <a:rPr lang="bg-BG" dirty="0"/>
              <a:t>На английски </a:t>
            </a:r>
            <a:r>
              <a:rPr lang="en-US" i="1" dirty="0" err="1" smtClean="0"/>
              <a:t>PRNG</a:t>
            </a:r>
            <a:r>
              <a:rPr lang="en-US" dirty="0" smtClean="0"/>
              <a:t> (</a:t>
            </a:r>
            <a:r>
              <a:rPr lang="en-US" i="1" dirty="0" smtClean="0"/>
              <a:t>Pseudorandom </a:t>
            </a:r>
            <a:r>
              <a:rPr lang="en-US" i="1" dirty="0"/>
              <a:t>Number generator</a:t>
            </a:r>
            <a:r>
              <a:rPr lang="en-US" dirty="0"/>
              <a:t>)</a:t>
            </a:r>
          </a:p>
          <a:p>
            <a:pPr lvl="1"/>
            <a:r>
              <a:rPr lang="bg-BG" dirty="0"/>
              <a:t>Използват за системи </a:t>
            </a:r>
            <a:r>
              <a:rPr lang="bg-BG" dirty="0" smtClean="0"/>
              <a:t>с нужда от на пръв поглед хаотични числа</a:t>
            </a:r>
            <a:endParaRPr lang="bg-BG" dirty="0"/>
          </a:p>
          <a:p>
            <a:pPr lvl="1"/>
            <a:r>
              <a:rPr lang="bg-BG" dirty="0" smtClean="0"/>
              <a:t>Могат да имат къс период или пък лесно да се знае какви са следващите числа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456990164"/>
      </p:ext>
    </p:extLst>
  </p:cSld>
  <p:clrMapOvr>
    <a:masterClrMapping/>
  </p:clrMapOvr>
  <p:transition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Диапазон</a:t>
            </a:r>
            <a:endParaRPr lang="bg-BG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27</a:t>
            </a:fld>
            <a:endParaRPr lang="bg-BG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bg-BG" dirty="0" smtClean="0"/>
                  <a:t>Диапазон на случайно число</a:t>
                </a:r>
              </a:p>
              <a:p>
                <a:pPr lvl="1"/>
                <a:r>
                  <a:rPr lang="bg-BG" dirty="0" smtClean="0"/>
                  <a:t>Минимална и максимална </a:t>
                </a:r>
                <a:r>
                  <a:rPr lang="bg-BG" dirty="0" err="1" smtClean="0"/>
                  <a:t>генерируема</a:t>
                </a:r>
                <a:r>
                  <a:rPr lang="bg-BG" dirty="0" smtClean="0"/>
                  <a:t> стойност</a:t>
                </a:r>
              </a:p>
              <a:p>
                <a:pPr lvl="1"/>
                <a:r>
                  <a:rPr lang="bg-BG" dirty="0" smtClean="0"/>
                  <a:t>Най-често се генерира дробно число в </a:t>
                </a:r>
                <a:r>
                  <a:rPr lang="en-US" dirty="0" smtClean="0"/>
                  <a:t>[</a:t>
                </a:r>
                <a:r>
                  <a:rPr lang="bg-BG" dirty="0" smtClean="0"/>
                  <a:t>0</a:t>
                </a:r>
                <a:r>
                  <a:rPr lang="en-US" dirty="0" smtClean="0"/>
                  <a:t>,</a:t>
                </a:r>
                <a:r>
                  <a:rPr lang="bg-BG" dirty="0" smtClean="0"/>
                  <a:t>1</a:t>
                </a:r>
                <a:r>
                  <a:rPr lang="en-US" dirty="0" smtClean="0"/>
                  <a:t>)</a:t>
                </a:r>
                <a:endParaRPr lang="bg-BG" dirty="0" smtClean="0"/>
              </a:p>
              <a:p>
                <a:pPr lvl="1"/>
                <a:r>
                  <a:rPr lang="bg-BG" dirty="0" smtClean="0"/>
                  <a:t>От него може да се получи число в друг интервал или друг тип (напр. цяло число)</a:t>
                </a:r>
              </a:p>
              <a:p>
                <a:r>
                  <a:rPr lang="bg-BG" dirty="0" smtClean="0"/>
                  <a:t>Генериране в друг интервал или тип</a:t>
                </a:r>
              </a:p>
              <a:p>
                <a:pPr lvl="1"/>
                <a:r>
                  <a:rPr lang="bg-BG" dirty="0" smtClean="0"/>
                  <a:t>Ако е нужно случайно дробно число в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[</m:t>
                    </m:r>
                    <m:r>
                      <a:rPr lang="en-US" i="1" dirty="0" err="1" smtClean="0">
                        <a:latin typeface="Cambria Math"/>
                      </a:rPr>
                      <m:t>𝑎</m:t>
                    </m:r>
                    <m:r>
                      <a:rPr lang="en-US" i="1" dirty="0" err="1" smtClean="0">
                        <a:latin typeface="Cambria Math"/>
                      </a:rPr>
                      <m:t>,</m:t>
                    </m:r>
                    <m:r>
                      <a:rPr lang="en-US" i="1" dirty="0" err="1" smtClean="0">
                        <a:latin typeface="Cambria Math"/>
                      </a:rPr>
                      <m:t>𝑏</m:t>
                    </m:r>
                    <m:r>
                      <a:rPr lang="en-US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dirty="0" smtClean="0"/>
                  <a:t> </a:t>
                </a:r>
                <a:r>
                  <a:rPr lang="bg-BG" dirty="0" smtClean="0"/>
                  <a:t>използваме израза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𝑎</m:t>
                    </m:r>
                    <m:r>
                      <a:rPr lang="en-US" i="1" dirty="0" smtClean="0">
                        <a:latin typeface="Cambria Math"/>
                      </a:rPr>
                      <m:t>+</m:t>
                    </m:r>
                    <m:d>
                      <m:d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dirty="0" smtClean="0">
                            <a:latin typeface="Cambria Math"/>
                          </a:rPr>
                          <m:t>𝑏</m:t>
                        </m:r>
                        <m:r>
                          <a:rPr lang="en-US" b="0" i="1" dirty="0" smtClean="0">
                            <a:latin typeface="Cambria Math"/>
                          </a:rPr>
                          <m:t>−</m:t>
                        </m:r>
                        <m:r>
                          <a:rPr lang="en-US" b="0" i="1" dirty="0" smtClean="0">
                            <a:latin typeface="Cambria Math"/>
                          </a:rPr>
                          <m:t>𝑎</m:t>
                        </m:r>
                      </m:e>
                    </m:d>
                    <m:r>
                      <a:rPr lang="bg-BG" b="0" i="1" dirty="0" smtClean="0">
                        <a:latin typeface="Cambria Math"/>
                      </a:rPr>
                      <m:t>.</m:t>
                    </m:r>
                    <m:r>
                      <a:rPr lang="en-US" b="0" i="1" dirty="0" smtClean="0">
                        <a:latin typeface="Cambria Math"/>
                      </a:rPr>
                      <m:t>𝑟𝑎𝑛𝑑</m:t>
                    </m:r>
                    <m:r>
                      <a:rPr lang="en-US" b="0" i="1" dirty="0" smtClean="0">
                        <a:latin typeface="Cambria Math"/>
                      </a:rPr>
                      <m:t>()</m:t>
                    </m:r>
                  </m:oMath>
                </a14:m>
                <a:endParaRPr lang="bg-BG" dirty="0" smtClean="0"/>
              </a:p>
              <a:p>
                <a:pPr lvl="1"/>
                <a:r>
                  <a:rPr lang="bg-BG" dirty="0" smtClean="0"/>
                  <a:t>За случайно цяло число закръгляме резултата надолу (за интервал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[</m:t>
                    </m:r>
                    <m:r>
                      <a:rPr lang="en-US" i="1" dirty="0" err="1" smtClean="0">
                        <a:latin typeface="Cambria Math"/>
                      </a:rPr>
                      <m:t>𝑎</m:t>
                    </m:r>
                    <m:r>
                      <a:rPr lang="en-US" i="1" dirty="0" err="1" smtClean="0">
                        <a:latin typeface="Cambria Math"/>
                      </a:rPr>
                      <m:t>,</m:t>
                    </m:r>
                    <m:r>
                      <a:rPr lang="en-US" i="1" dirty="0" err="1" smtClean="0">
                        <a:latin typeface="Cambria Math"/>
                      </a:rPr>
                      <m:t>𝑏</m:t>
                    </m:r>
                    <m:r>
                      <a:rPr lang="en-US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dirty="0" smtClean="0"/>
                  <a:t>)</a:t>
                </a:r>
                <a:r>
                  <a:rPr lang="bg-BG" dirty="0" smtClean="0"/>
                  <a:t> или към по-близкото по-голямо по модул число (за интервала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[</m:t>
                    </m:r>
                    <m:r>
                      <a:rPr lang="en-US" i="1" dirty="0" err="1" smtClean="0">
                        <a:latin typeface="Cambria Math"/>
                      </a:rPr>
                      <m:t>𝑎</m:t>
                    </m:r>
                    <m:r>
                      <a:rPr lang="en-US" i="1" dirty="0" err="1" smtClean="0">
                        <a:latin typeface="Cambria Math"/>
                      </a:rPr>
                      <m:t>,</m:t>
                    </m:r>
                    <m:r>
                      <a:rPr lang="en-US" i="1" dirty="0" err="1" smtClean="0">
                        <a:latin typeface="Cambria Math"/>
                      </a:rPr>
                      <m:t>𝑏</m:t>
                    </m:r>
                    <m:r>
                      <a:rPr lang="en-US" i="1" dirty="0" smtClean="0">
                        <a:latin typeface="Cambria Math"/>
                      </a:rPr>
                      <m:t>]</m:t>
                    </m:r>
                  </m:oMath>
                </a14:m>
                <a:r>
                  <a:rPr lang="bg-BG" dirty="0" smtClean="0"/>
                  <a:t>)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55" t="-1176" r="-1382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66596074"/>
      </p:ext>
    </p:extLst>
  </p:cSld>
  <p:clrMapOvr>
    <a:masterClrMapping/>
  </p:clrMapOvr>
  <p:transition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28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/>
              <a:t>Разпределение</a:t>
            </a:r>
          </a:p>
          <a:p>
            <a:pPr lvl="1"/>
            <a:r>
              <a:rPr lang="bg-BG" dirty="0" smtClean="0"/>
              <a:t>Определя разпределението на случайните числа в диапазона на генериране</a:t>
            </a:r>
          </a:p>
          <a:p>
            <a:pPr lvl="1"/>
            <a:r>
              <a:rPr lang="bg-BG" i="1" dirty="0" smtClean="0"/>
              <a:t>Равномерно разпределение </a:t>
            </a:r>
            <a:r>
              <a:rPr lang="bg-BG" dirty="0" smtClean="0"/>
              <a:t>– всяко число е с относително еднаква вероятност за избиране</a:t>
            </a:r>
          </a:p>
          <a:p>
            <a:pPr lvl="1"/>
            <a:r>
              <a:rPr lang="bg-BG" i="1" dirty="0" smtClean="0"/>
              <a:t>Нормално </a:t>
            </a:r>
            <a:r>
              <a:rPr lang="bg-BG" i="1" dirty="0"/>
              <a:t>разпределение</a:t>
            </a:r>
            <a:r>
              <a:rPr lang="bg-BG" dirty="0"/>
              <a:t> – около централната </a:t>
            </a:r>
            <a:r>
              <a:rPr lang="bg-BG" dirty="0" smtClean="0"/>
              <a:t>зона вероятността е по-голяма, към периферията</a:t>
            </a:r>
            <a:endParaRPr lang="bg-BG" dirty="0"/>
          </a:p>
          <a:p>
            <a:endParaRPr lang="bg-BG" dirty="0"/>
          </a:p>
          <a:p>
            <a:endParaRPr lang="bg-BG" dirty="0"/>
          </a:p>
        </p:txBody>
      </p:sp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581400"/>
            <a:ext cx="4165600" cy="2082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Rectangle 4">
            <a:hlinkClick r:id="rId2" action="ppaction://hlinkfile"/>
          </p:cNvPr>
          <p:cNvSpPr/>
          <p:nvPr/>
        </p:nvSpPr>
        <p:spPr>
          <a:xfrm>
            <a:off x="1397000" y="5867400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  <p:pic>
        <p:nvPicPr>
          <p:cNvPr id="1027" name="Picture 3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581400"/>
            <a:ext cx="4169664" cy="2082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Rectangle 6">
            <a:hlinkClick r:id="rId4" action="ppaction://hlinkfile"/>
          </p:cNvPr>
          <p:cNvSpPr/>
          <p:nvPr/>
        </p:nvSpPr>
        <p:spPr>
          <a:xfrm>
            <a:off x="5894832" y="5867399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2913135"/>
      </p:ext>
    </p:extLst>
  </p:cSld>
  <p:clrMapOvr>
    <a:masterClrMapping/>
  </p:clrMapOvr>
  <p:transition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Алгоритъм за генератори</a:t>
            </a:r>
            <a:endParaRPr lang="bg-BG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29</a:t>
            </a:fld>
            <a:endParaRPr lang="bg-BG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bg-BG" dirty="0" smtClean="0"/>
                  <a:t>Линеен </a:t>
                </a:r>
                <a:r>
                  <a:rPr lang="bg-BG" dirty="0" err="1" smtClean="0"/>
                  <a:t>конгруентен</a:t>
                </a:r>
                <a:r>
                  <a:rPr lang="bg-BG" dirty="0" smtClean="0"/>
                  <a:t> генератор</a:t>
                </a:r>
              </a:p>
              <a:p>
                <a:pPr lvl="1"/>
                <a:r>
                  <a:rPr lang="bg-BG" dirty="0" smtClean="0"/>
                  <a:t>На английски </a:t>
                </a:r>
                <a:r>
                  <a:rPr lang="en-US" dirty="0" err="1" smtClean="0"/>
                  <a:t>LCG</a:t>
                </a:r>
                <a:r>
                  <a:rPr lang="en-US" dirty="0" smtClean="0"/>
                  <a:t> (Linear Congruential Generator)</a:t>
                </a:r>
              </a:p>
              <a:p>
                <a:pPr lvl="1"/>
                <a:r>
                  <a:rPr lang="bg-BG" dirty="0" smtClean="0"/>
                  <a:t>Най-прост вид, не е </a:t>
                </a:r>
                <a:r>
                  <a:rPr lang="bg-BG" dirty="0" err="1" smtClean="0"/>
                  <a:t>криптографски</a:t>
                </a:r>
                <a:endParaRPr lang="en-US" dirty="0" smtClean="0"/>
              </a:p>
              <a:p>
                <a:pPr lvl="1"/>
                <a:r>
                  <a:rPr lang="bg-BG" dirty="0" smtClean="0"/>
                  <a:t>Генерира цели числа в диапазона от </a:t>
                </a:r>
                <a:r>
                  <a:rPr lang="en-US" dirty="0" smtClean="0"/>
                  <a:t>0</a:t>
                </a:r>
                <a:r>
                  <a:rPr lang="bg-BG" dirty="0" smtClean="0"/>
                  <a:t> до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𝑚</m:t>
                    </m:r>
                    <m:r>
                      <a:rPr lang="en-US" i="1" dirty="0" smtClean="0">
                        <a:latin typeface="Cambria Math"/>
                      </a:rPr>
                      <m:t>−1</m:t>
                    </m:r>
                  </m:oMath>
                </a14:m>
                <a:r>
                  <a:rPr lang="en-US" dirty="0" smtClean="0"/>
                  <a:t> </a:t>
                </a:r>
                <a:r>
                  <a:rPr lang="bg-BG" dirty="0" smtClean="0"/>
                  <a:t>на базата на последното генерирано число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𝑥</m:t>
                    </m:r>
                  </m:oMath>
                </a14:m>
                <a:r>
                  <a:rPr lang="bg-BG" dirty="0" smtClean="0"/>
                  <a:t> и две константи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𝑎</m:t>
                    </m:r>
                  </m:oMath>
                </a14:m>
                <a:r>
                  <a:rPr lang="bg-BG" dirty="0" smtClean="0"/>
                  <a:t> и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𝑏</m:t>
                    </m:r>
                  </m:oMath>
                </a14:m>
                <a:endParaRPr lang="en-US" dirty="0" smtClean="0"/>
              </a:p>
              <a:p>
                <a:r>
                  <a:rPr lang="bg-BG" dirty="0" smtClean="0"/>
                  <a:t>Алгоритъм</a:t>
                </a:r>
              </a:p>
              <a:p>
                <a:pPr marL="746125" lvl="1" indent="0">
                  <a:buNone/>
                </a:pPr>
                <a:r>
                  <a:rPr lang="bg-BG" dirty="0" smtClean="0">
                    <a:solidFill>
                      <a:srgbClr val="0070C0"/>
                    </a:solidFill>
                  </a:rPr>
                  <a:t>Функция</a:t>
                </a:r>
                <a:r>
                  <a:rPr lang="bg-BG" dirty="0" smtClean="0"/>
                  <a:t> </a:t>
                </a:r>
                <a:r>
                  <a:rPr lang="en-US" dirty="0" smtClean="0"/>
                  <a:t>rand()</a:t>
                </a:r>
              </a:p>
              <a:p>
                <a:pPr marL="1211263" lvl="1" indent="0">
                  <a:buNone/>
                </a:pP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𝑥</m:t>
                    </m:r>
                    <m:r>
                      <a:rPr lang="en-US" b="0" i="1" dirty="0" smtClean="0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dirty="0" smtClean="0">
                            <a:latin typeface="Cambria Math"/>
                          </a:rPr>
                          <m:t>𝑎𝑥</m:t>
                        </m:r>
                        <m:r>
                          <a:rPr lang="en-US" b="0" i="1" dirty="0" smtClean="0">
                            <a:latin typeface="Cambria Math"/>
                          </a:rPr>
                          <m:t>+</m:t>
                        </m:r>
                        <m:r>
                          <a:rPr lang="en-US" b="0" i="1" dirty="0" smtClean="0">
                            <a:latin typeface="Cambria Math"/>
                          </a:rPr>
                          <m:t>𝑏</m:t>
                        </m:r>
                      </m:e>
                    </m:d>
                    <m:r>
                      <a:rPr lang="en-US" b="0" i="1" dirty="0" smtClean="0">
                        <a:latin typeface="Cambria Math"/>
                      </a:rPr>
                      <m:t> </m:t>
                    </m:r>
                    <m:r>
                      <a:rPr lang="en-US" b="0" i="1" dirty="0" smtClean="0">
                        <a:latin typeface="Cambria Math"/>
                      </a:rPr>
                      <m:t>𝑚𝑜𝑑</m:t>
                    </m:r>
                    <m:r>
                      <a:rPr lang="en-US" b="0" i="1" dirty="0" smtClean="0">
                        <a:latin typeface="Cambria Math"/>
                      </a:rPr>
                      <m:t> </m:t>
                    </m:r>
                    <m:r>
                      <a:rPr lang="en-US" b="0" i="1" dirty="0" smtClean="0">
                        <a:latin typeface="Cambria Math"/>
                      </a:rPr>
                      <m:t>𝑚</m:t>
                    </m:r>
                  </m:oMath>
                </a14:m>
                <a:r>
                  <a:rPr lang="en-US" dirty="0" smtClean="0"/>
                  <a:t> </a:t>
                </a:r>
              </a:p>
              <a:p>
                <a:pPr marL="1211263" lvl="1" indent="0">
                  <a:buNone/>
                </a:pPr>
                <a:r>
                  <a:rPr lang="bg-BG" dirty="0" smtClean="0">
                    <a:solidFill>
                      <a:srgbClr val="0070C0"/>
                    </a:solidFill>
                  </a:rPr>
                  <a:t>Резултатът</a:t>
                </a:r>
                <a:r>
                  <a:rPr lang="bg-BG" dirty="0" smtClean="0"/>
                  <a:t> е </a:t>
                </a:r>
                <a:r>
                  <a:rPr lang="en-US" dirty="0" smtClean="0"/>
                  <a:t>x</a:t>
                </a:r>
                <a:endParaRPr lang="bg-BG" dirty="0"/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55" t="-1176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 4"/>
          <p:cNvGrpSpPr/>
          <p:nvPr/>
        </p:nvGrpSpPr>
        <p:grpSpPr>
          <a:xfrm>
            <a:off x="1600200" y="5029200"/>
            <a:ext cx="381000" cy="892629"/>
            <a:chOff x="1143000" y="1297719"/>
            <a:chExt cx="228600" cy="3960081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1143000" y="1297719"/>
              <a:ext cx="0" cy="3960081"/>
            </a:xfrm>
            <a:prstGeom prst="line">
              <a:avLst/>
            </a:prstGeom>
            <a:ln w="28575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1143000" y="5257800"/>
              <a:ext cx="228600" cy="0"/>
            </a:xfrm>
            <a:prstGeom prst="line">
              <a:avLst/>
            </a:prstGeom>
            <a:ln w="28575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Rectangle 7">
            <a:hlinkClick r:id="rId3" action="ppaction://hlinkfile"/>
          </p:cNvPr>
          <p:cNvSpPr/>
          <p:nvPr/>
        </p:nvSpPr>
        <p:spPr>
          <a:xfrm>
            <a:off x="5486400" y="4949133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2243189"/>
      </p:ext>
    </p:extLst>
  </p:cSld>
  <p:clrMapOvr>
    <a:masterClrMapping/>
  </p:clrMapOvr>
  <p:transition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Моделиране на движение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55362888"/>
      </p:ext>
    </p:extLst>
  </p:cSld>
  <p:clrMapOvr>
    <a:masterClrMapping/>
  </p:clrMapOvr>
  <p:transition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30</a:t>
            </a:fld>
            <a:endParaRPr lang="bg-BG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bg-BG" dirty="0" smtClean="0"/>
                  <a:t>Проблем с периода</a:t>
                </a:r>
              </a:p>
              <a:p>
                <a:pPr lvl="1"/>
                <a:r>
                  <a:rPr lang="bg-BG" dirty="0" smtClean="0"/>
                  <a:t>При </a:t>
                </a:r>
                <a14:m>
                  <m:oMath xmlns:m="http://schemas.openxmlformats.org/officeDocument/2006/math">
                    <m:r>
                      <a:rPr lang="pt-BR" i="1" dirty="0" smtClean="0">
                        <a:latin typeface="Cambria Math"/>
                      </a:rPr>
                      <m:t>𝑎</m:t>
                    </m:r>
                    <m:r>
                      <a:rPr lang="pt-BR" i="1" dirty="0" smtClean="0">
                        <a:latin typeface="Cambria Math"/>
                      </a:rPr>
                      <m:t>=7</m:t>
                    </m:r>
                  </m:oMath>
                </a14:m>
                <a:r>
                  <a:rPr lang="bg-BG" dirty="0" smtClean="0"/>
                  <a:t>,</a:t>
                </a:r>
                <a:r>
                  <a:rPr lang="pt-BR" dirty="0" smtClean="0"/>
                  <a:t> </a:t>
                </a:r>
                <a14:m>
                  <m:oMath xmlns:m="http://schemas.openxmlformats.org/officeDocument/2006/math">
                    <m:r>
                      <a:rPr lang="pt-BR" i="1" dirty="0" smtClean="0">
                        <a:latin typeface="Cambria Math"/>
                      </a:rPr>
                      <m:t>𝑏</m:t>
                    </m:r>
                    <m:r>
                      <a:rPr lang="pt-BR" i="1" dirty="0" smtClean="0">
                        <a:latin typeface="Cambria Math"/>
                      </a:rPr>
                      <m:t>=15</m:t>
                    </m:r>
                  </m:oMath>
                </a14:m>
                <a:r>
                  <a:rPr lang="bg-BG" dirty="0" smtClean="0"/>
                  <a:t>,</a:t>
                </a:r>
                <a:r>
                  <a:rPr lang="pt-BR" dirty="0" smtClean="0"/>
                  <a:t> </a:t>
                </a:r>
                <a14:m>
                  <m:oMath xmlns:m="http://schemas.openxmlformats.org/officeDocument/2006/math">
                    <m:r>
                      <a:rPr lang="pt-BR" i="1" dirty="0" smtClean="0">
                        <a:latin typeface="Cambria Math"/>
                      </a:rPr>
                      <m:t>𝑚</m:t>
                    </m:r>
                    <m:r>
                      <a:rPr lang="pt-BR" i="1" dirty="0" smtClean="0">
                        <a:latin typeface="Cambria Math"/>
                      </a:rPr>
                      <m:t>=100</m:t>
                    </m:r>
                  </m:oMath>
                </a14:m>
                <a:r>
                  <a:rPr lang="bg-BG" dirty="0" smtClean="0"/>
                  <a:t> и начална стойност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𝑥</m:t>
                    </m:r>
                    <m:r>
                      <a:rPr lang="en-US" i="1" dirty="0" smtClean="0">
                        <a:latin typeface="Cambria Math"/>
                      </a:rPr>
                      <m:t>=4</m:t>
                    </m:r>
                  </m:oMath>
                </a14:m>
                <a:r>
                  <a:rPr lang="bg-BG" dirty="0" smtClean="0"/>
                  <a:t> генерира числата: </a:t>
                </a:r>
                <a:r>
                  <a:rPr lang="bg-BG" dirty="0" smtClean="0">
                    <a:solidFill>
                      <a:srgbClr val="0070C0"/>
                    </a:solidFill>
                  </a:rPr>
                  <a:t>4</a:t>
                </a:r>
                <a:r>
                  <a:rPr lang="bg-BG" dirty="0" smtClean="0"/>
                  <a:t>, 43, 16, 27, </a:t>
                </a:r>
                <a:r>
                  <a:rPr lang="bg-BG" dirty="0" smtClean="0">
                    <a:solidFill>
                      <a:srgbClr val="0070C0"/>
                    </a:solidFill>
                  </a:rPr>
                  <a:t>4</a:t>
                </a:r>
                <a:r>
                  <a:rPr lang="bg-BG" dirty="0" smtClean="0"/>
                  <a:t>, 43, 16, 27, </a:t>
                </a:r>
                <a:r>
                  <a:rPr lang="bg-BG" dirty="0" smtClean="0">
                    <a:solidFill>
                      <a:srgbClr val="0070C0"/>
                    </a:solidFill>
                  </a:rPr>
                  <a:t>4</a:t>
                </a:r>
                <a:r>
                  <a:rPr lang="bg-BG" dirty="0" smtClean="0"/>
                  <a:t>, 43, 16…</a:t>
                </a:r>
              </a:p>
              <a:p>
                <a:pPr lvl="1"/>
                <a:r>
                  <a:rPr lang="bg-BG" dirty="0" smtClean="0"/>
                  <a:t>Периодът на случайност е 4 (т.е. през 4 се повтарят числата) – отчайващо лош резултат</a:t>
                </a:r>
              </a:p>
              <a:p>
                <a:pPr lvl="1"/>
                <a:r>
                  <a:rPr lang="bg-BG" dirty="0" smtClean="0"/>
                  <a:t>Да пробваме други числа – променяме само </a:t>
                </a:r>
                <a14:m>
                  <m:oMath xmlns:m="http://schemas.openxmlformats.org/officeDocument/2006/math">
                    <m:r>
                      <a:rPr lang="pt-BR" i="1" dirty="0">
                        <a:latin typeface="Cambria Math"/>
                      </a:rPr>
                      <m:t>𝑎</m:t>
                    </m:r>
                    <m:r>
                      <a:rPr lang="pt-BR" i="1" dirty="0">
                        <a:latin typeface="Cambria Math"/>
                      </a:rPr>
                      <m:t>=17</m:t>
                    </m:r>
                  </m:oMath>
                </a14:m>
                <a:r>
                  <a:rPr lang="bg-BG" dirty="0" smtClean="0"/>
                  <a:t> и</a:t>
                </a:r>
                <a:r>
                  <a:rPr lang="pt-BR" dirty="0" smtClean="0"/>
                  <a:t> </a:t>
                </a:r>
                <a14:m>
                  <m:oMath xmlns:m="http://schemas.openxmlformats.org/officeDocument/2006/math">
                    <m:r>
                      <a:rPr lang="pt-BR" i="1" dirty="0">
                        <a:latin typeface="Cambria Math"/>
                      </a:rPr>
                      <m:t>𝑏</m:t>
                    </m:r>
                    <m:r>
                      <a:rPr lang="pt-BR" i="1" dirty="0">
                        <a:latin typeface="Cambria Math"/>
                      </a:rPr>
                      <m:t>=23</m:t>
                    </m:r>
                  </m:oMath>
                </a14:m>
                <a:r>
                  <a:rPr lang="bg-BG" dirty="0" smtClean="0"/>
                  <a:t>, получаваме поредица с период 20</a:t>
                </a:r>
                <a:endParaRPr lang="en-US" dirty="0" smtClean="0"/>
              </a:p>
              <a:p>
                <a:r>
                  <a:rPr lang="bg-BG" dirty="0" smtClean="0"/>
                  <a:t>Извод</a:t>
                </a:r>
              </a:p>
              <a:p>
                <a:pPr lvl="1"/>
                <a:r>
                  <a:rPr lang="bg-BG" dirty="0" smtClean="0"/>
                  <a:t>Изборът на коефициенти влияе съществено на периода – не си избирайте какви да е числа, а някои от хубавите комплекти (резултат от проучвания)</a:t>
                </a:r>
              </a:p>
              <a:p>
                <a:pPr lvl="1"/>
                <a:r>
                  <a:rPr lang="bg-BG" dirty="0" smtClean="0"/>
                  <a:t>В компилаторите на </a:t>
                </a:r>
                <a:r>
                  <a:rPr lang="en-US" dirty="0" err="1" smtClean="0"/>
                  <a:t>GCC</a:t>
                </a:r>
                <a:r>
                  <a:rPr lang="bg-BG" dirty="0" smtClean="0"/>
                  <a:t> се ползват: </a:t>
                </a:r>
                <a14:m>
                  <m:oMath xmlns:m="http://schemas.openxmlformats.org/officeDocument/2006/math">
                    <m:r>
                      <a:rPr lang="pt-BR" i="1" dirty="0">
                        <a:latin typeface="Cambria Math"/>
                      </a:rPr>
                      <m:t>𝑎</m:t>
                    </m:r>
                    <m:r>
                      <a:rPr lang="pt-BR" i="1" dirty="0">
                        <a:latin typeface="Cambria Math"/>
                      </a:rPr>
                      <m:t>=1103515245</m:t>
                    </m:r>
                  </m:oMath>
                </a14:m>
                <a:r>
                  <a:rPr lang="bg-BG" dirty="0"/>
                  <a:t>,</a:t>
                </a:r>
                <a:r>
                  <a:rPr lang="pt-BR" dirty="0"/>
                  <a:t> </a:t>
                </a:r>
                <a14:m>
                  <m:oMath xmlns:m="http://schemas.openxmlformats.org/officeDocument/2006/math">
                    <m:r>
                      <a:rPr lang="pt-BR" i="1" dirty="0">
                        <a:latin typeface="Cambria Math"/>
                      </a:rPr>
                      <m:t>𝑏</m:t>
                    </m:r>
                    <m:r>
                      <a:rPr lang="pt-BR" i="1" dirty="0">
                        <a:latin typeface="Cambria Math"/>
                      </a:rPr>
                      <m:t>=12345</m:t>
                    </m:r>
                  </m:oMath>
                </a14:m>
                <a:r>
                  <a:rPr lang="bg-BG" dirty="0"/>
                  <a:t>,</a:t>
                </a:r>
                <a:r>
                  <a:rPr lang="pt-BR" dirty="0"/>
                  <a:t> </a:t>
                </a:r>
                <a14:m>
                  <m:oMath xmlns:m="http://schemas.openxmlformats.org/officeDocument/2006/math">
                    <m:r>
                      <a:rPr lang="pt-BR" i="1" dirty="0">
                        <a:latin typeface="Cambria Math"/>
                      </a:rPr>
                      <m:t>𝑚</m:t>
                    </m:r>
                    <m:r>
                      <a:rPr lang="pt-BR" i="1" dirty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bg-BG" b="0" i="1" dirty="0" smtClean="0"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en-US" b="0" i="1" dirty="0" smtClean="0">
                            <a:latin typeface="Cambria Math"/>
                          </a:rPr>
                          <m:t>31</m:t>
                        </m:r>
                      </m:sup>
                    </m:sSup>
                  </m:oMath>
                </a14:m>
                <a:endParaRPr lang="bg-BG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55" t="-1000" r="-509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38398989"/>
      </p:ext>
    </p:extLst>
  </p:cSld>
  <p:clrMapOvr>
    <a:masterClrMapping/>
  </p:clrMapOvr>
  <p:transition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Използване на случайни числа</a:t>
            </a:r>
            <a:endParaRPr lang="bg-BG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31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Метод Монте Карло</a:t>
            </a:r>
          </a:p>
          <a:p>
            <a:pPr lvl="1"/>
            <a:r>
              <a:rPr lang="bg-BG" dirty="0" smtClean="0"/>
              <a:t>Прилагат се над задачи, които е трудно да бъдат точно решени</a:t>
            </a:r>
          </a:p>
          <a:p>
            <a:pPr lvl="1"/>
            <a:r>
              <a:rPr lang="bg-BG" dirty="0" smtClean="0"/>
              <a:t>Методът е чрез избор на случайни данни и определяне при кои има най-добро решение</a:t>
            </a:r>
          </a:p>
          <a:p>
            <a:pPr lvl="1"/>
            <a:r>
              <a:rPr lang="bg-BG" dirty="0" smtClean="0"/>
              <a:t>При добре разпределени данни може да се получи относително точно (или оптимално) решение</a:t>
            </a:r>
          </a:p>
          <a:p>
            <a:pPr lvl="1"/>
            <a:r>
              <a:rPr lang="bg-BG" dirty="0" smtClean="0"/>
              <a:t>Не се гарантира намиране на най-доброто решение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971847549"/>
      </p:ext>
    </p:extLst>
  </p:cSld>
  <p:clrMapOvr>
    <a:masterClrMapping/>
  </p:clrMapOvr>
  <p:transition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32</a:t>
            </a:fld>
            <a:endParaRPr lang="bg-BG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bg-BG" dirty="0" smtClean="0"/>
                  <a:t>Примери за метод на Монте Карло</a:t>
                </a:r>
              </a:p>
              <a:p>
                <a:pPr lvl="1"/>
                <a:r>
                  <a:rPr lang="bg-BG" dirty="0" smtClean="0"/>
                  <a:t>Игра на шах – генерират се 100 поредици от случайни ходове и се избира ход като в най-добрата от тях</a:t>
                </a:r>
                <a:endParaRPr lang="bg-BG" dirty="0"/>
              </a:p>
              <a:p>
                <a:pPr lvl="1"/>
                <a:r>
                  <a:rPr lang="bg-BG" dirty="0" smtClean="0"/>
                  <a:t>Намиране на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b="0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b="0" i="1" smtClean="0">
                            <a:latin typeface="Cambria Math"/>
                          </a:rPr>
                          <m:t>𝑥</m:t>
                        </m:r>
                      </m:e>
                    </m:rad>
                  </m:oMath>
                </a14:m>
                <a:r>
                  <a:rPr lang="bg-BG" dirty="0" smtClean="0"/>
                  <a:t> – </a:t>
                </a:r>
                <a:r>
                  <a:rPr lang="bg-BG" b="0" dirty="0" smtClean="0"/>
                  <a:t>аналогично на двоичното търсене, но не се избира средата на стесняващ се интервал, а случайно междинно число</a:t>
                </a:r>
              </a:p>
              <a:p>
                <a:pPr lvl="1"/>
                <a:r>
                  <a:rPr lang="bg-BG" dirty="0" smtClean="0"/>
                  <a:t>Намиране на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𝜋</m:t>
                    </m:r>
                  </m:oMath>
                </a14:m>
                <a:r>
                  <a:rPr lang="en-US" b="0" dirty="0" smtClean="0"/>
                  <a:t> – </a:t>
                </a:r>
                <a:r>
                  <a:rPr lang="bg-BG" b="0" dirty="0" smtClean="0"/>
                  <a:t>избират се случайни точки в квадрат и се гледа колко от тях са във </a:t>
                </a:r>
                <a:r>
                  <a:rPr lang="bg-BG" b="0" dirty="0" err="1" smtClean="0"/>
                  <a:t>вписанат</a:t>
                </a:r>
                <a:r>
                  <a:rPr lang="bg-BG" b="0" dirty="0" smtClean="0"/>
                  <a:t> окръжност – съотношението е около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𝜋</m:t>
                    </m:r>
                    <m:r>
                      <a:rPr lang="en-US" b="0" i="1" smtClean="0">
                        <a:latin typeface="Cambria Math"/>
                      </a:rPr>
                      <m:t>/4</m:t>
                    </m:r>
                  </m:oMath>
                </a14:m>
                <a:endParaRPr lang="en-US" b="0" dirty="0" smtClean="0"/>
              </a:p>
              <a:p>
                <a:pPr lvl="1"/>
                <a:endParaRPr lang="bg-BG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55" t="-1000" r="-582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32403944"/>
      </p:ext>
    </p:extLst>
  </p:cSld>
  <p:clrMapOvr>
    <a:masterClrMapping/>
  </p:clrMapOvr>
  <p:transition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33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Метод Лас </a:t>
            </a:r>
            <a:r>
              <a:rPr lang="bg-BG" dirty="0" err="1" smtClean="0"/>
              <a:t>Вегас</a:t>
            </a:r>
            <a:endParaRPr lang="bg-BG" dirty="0" smtClean="0"/>
          </a:p>
          <a:p>
            <a:pPr lvl="1"/>
            <a:r>
              <a:rPr lang="bg-BG" dirty="0" smtClean="0"/>
              <a:t>Използва двойка алгоритми</a:t>
            </a:r>
          </a:p>
          <a:p>
            <a:pPr lvl="1"/>
            <a:r>
              <a:rPr lang="bg-BG" dirty="0" smtClean="0"/>
              <a:t>Алгоритъм А генерира случайно кандидат-решение</a:t>
            </a:r>
          </a:p>
          <a:p>
            <a:pPr lvl="1"/>
            <a:r>
              <a:rPr lang="bg-BG" dirty="0" smtClean="0"/>
              <a:t>Алгоритъм К проверява дали то е вярно (оптимално)</a:t>
            </a:r>
          </a:p>
          <a:p>
            <a:pPr lvl="1"/>
            <a:r>
              <a:rPr lang="bg-BG" dirty="0" smtClean="0"/>
              <a:t>Методът използва следния </a:t>
            </a:r>
            <a:r>
              <a:rPr lang="bg-BG" dirty="0" err="1" smtClean="0"/>
              <a:t>метаалгоритъм</a:t>
            </a:r>
            <a:r>
              <a:rPr lang="bg-BG" dirty="0" smtClean="0"/>
              <a:t>:</a:t>
            </a:r>
          </a:p>
          <a:p>
            <a:pPr lvl="1"/>
            <a:endParaRPr lang="bg-BG" dirty="0" smtClean="0"/>
          </a:p>
          <a:p>
            <a:pPr marL="746125" lvl="1" indent="0">
              <a:buNone/>
            </a:pPr>
            <a:r>
              <a:rPr lang="bg-BG" dirty="0" smtClean="0">
                <a:solidFill>
                  <a:srgbClr val="0070C0"/>
                </a:solidFill>
              </a:rPr>
              <a:t>Цикъл</a:t>
            </a:r>
            <a:r>
              <a:rPr lang="bg-BG" dirty="0" smtClean="0"/>
              <a:t> до намиране на решение</a:t>
            </a:r>
          </a:p>
          <a:p>
            <a:pPr marL="1211263" lvl="1" indent="0">
              <a:buNone/>
            </a:pPr>
            <a:r>
              <a:rPr lang="bg-BG" dirty="0" smtClean="0"/>
              <a:t>Изпълни алгоритъм А</a:t>
            </a:r>
          </a:p>
          <a:p>
            <a:pPr marL="1211263" lvl="1" indent="0">
              <a:buNone/>
            </a:pPr>
            <a:r>
              <a:rPr lang="bg-BG" dirty="0" smtClean="0"/>
              <a:t>Провери дали е решение с алгоритъм К</a:t>
            </a:r>
          </a:p>
          <a:p>
            <a:pPr marL="1211263" lvl="1" indent="0">
              <a:buNone/>
            </a:pPr>
            <a:endParaRPr lang="bg-BG" dirty="0" smtClean="0"/>
          </a:p>
          <a:p>
            <a:pPr marL="739775" lvl="1" indent="-342900"/>
            <a:r>
              <a:rPr lang="bg-BG" dirty="0" smtClean="0"/>
              <a:t>Ако </a:t>
            </a:r>
            <a:r>
              <a:rPr lang="bg-BG" dirty="0" err="1" smtClean="0"/>
              <a:t>метаалгоритъмът</a:t>
            </a:r>
            <a:r>
              <a:rPr lang="bg-BG" dirty="0" smtClean="0"/>
              <a:t> </a:t>
            </a:r>
            <a:r>
              <a:rPr lang="bg-BG" dirty="0"/>
              <a:t>намери решение, </a:t>
            </a:r>
            <a:r>
              <a:rPr lang="bg-BG" dirty="0" smtClean="0"/>
              <a:t>то </a:t>
            </a:r>
            <a:r>
              <a:rPr lang="bg-BG" dirty="0" err="1" smtClean="0"/>
              <a:t>то</a:t>
            </a:r>
            <a:r>
              <a:rPr lang="bg-BG" dirty="0" smtClean="0"/>
              <a:t> е вярното решение, но няма гаранция дали ще го намери или пък за колко опита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600200" y="3505200"/>
            <a:ext cx="381000" cy="892629"/>
            <a:chOff x="1143000" y="1297719"/>
            <a:chExt cx="228600" cy="3960081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1143000" y="1297719"/>
              <a:ext cx="0" cy="3960081"/>
            </a:xfrm>
            <a:prstGeom prst="line">
              <a:avLst/>
            </a:prstGeom>
            <a:ln w="28575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1143000" y="5257800"/>
              <a:ext cx="228600" cy="0"/>
            </a:xfrm>
            <a:prstGeom prst="line">
              <a:avLst/>
            </a:prstGeom>
            <a:ln w="28575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30032473"/>
      </p:ext>
    </p:extLst>
  </p:cSld>
  <p:clrMapOvr>
    <a:masterClrMapping/>
  </p:clrMapOvr>
  <p:transition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34</a:t>
            </a:fld>
            <a:endParaRPr lang="bg-BG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bg-BG" dirty="0" smtClean="0"/>
                  <a:t>Примери за метод Лас </a:t>
                </a:r>
                <a:r>
                  <a:rPr lang="bg-BG" dirty="0" err="1" smtClean="0"/>
                  <a:t>Вегас</a:t>
                </a:r>
                <a:endParaRPr lang="bg-BG" dirty="0" smtClean="0"/>
              </a:p>
              <a:p>
                <a:pPr lvl="1"/>
                <a:r>
                  <a:rPr lang="bg-BG" dirty="0" smtClean="0"/>
                  <a:t>Определяне дали число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𝑥</m:t>
                    </m:r>
                  </m:oMath>
                </a14:m>
                <a:r>
                  <a:rPr lang="en-US" dirty="0" smtClean="0"/>
                  <a:t> </a:t>
                </a:r>
                <a:r>
                  <a:rPr lang="bg-BG" dirty="0" smtClean="0"/>
                  <a:t>е съставно – избираме случайно цяло число от 2 до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b="0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b="0" i="1" smtClean="0">
                            <a:latin typeface="Cambria Math"/>
                          </a:rPr>
                          <m:t>𝑥</m:t>
                        </m:r>
                      </m:e>
                    </m:rad>
                  </m:oMath>
                </a14:m>
                <a:r>
                  <a:rPr lang="bg-BG" dirty="0" smtClean="0"/>
                  <a:t> и ако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𝑥</m:t>
                    </m:r>
                  </m:oMath>
                </a14:m>
                <a:r>
                  <a:rPr lang="bg-BG" dirty="0" smtClean="0"/>
                  <a:t> се дели на него, значи е съставно. Ако не се дели, избираме друго число и т.н.</a:t>
                </a:r>
              </a:p>
              <a:p>
                <a:pPr lvl="1"/>
                <a:r>
                  <a:rPr lang="bg-BG" dirty="0" smtClean="0"/>
                  <a:t>Случайно сортиране – избират се случайно два елемента от масив и ако не са сортирани, те се разменят. Това се прави, докато масивът не стане сортиран.</a:t>
                </a:r>
                <a:endParaRPr lang="bg-BG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55" t="-1000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77771779"/>
      </p:ext>
    </p:extLst>
  </p:cSld>
  <p:clrMapOvr>
    <a:masterClrMapping/>
  </p:clrMapOvr>
  <p:transition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Фрактали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dirty="0"/>
              <a:t>Моделиране на </a:t>
            </a:r>
            <a:r>
              <a:rPr lang="bg-BG" dirty="0" smtClean="0"/>
              <a:t>форми чрез фрактали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3712219"/>
      </p:ext>
    </p:extLst>
  </p:cSld>
  <p:clrMapOvr>
    <a:masterClrMapping/>
  </p:clrMapOvr>
  <p:transition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Увод във фракталите</a:t>
            </a:r>
            <a:endParaRPr lang="bg-BG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36</a:t>
            </a:fld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/>
              <a:t>Какво са фракталите</a:t>
            </a:r>
            <a:r>
              <a:rPr lang="bg-BG" dirty="0" smtClean="0"/>
              <a:t>?</a:t>
            </a:r>
          </a:p>
          <a:p>
            <a:pPr lvl="1"/>
            <a:r>
              <a:rPr lang="bg-BG" dirty="0" smtClean="0"/>
              <a:t>Обекти с дробна размерност</a:t>
            </a:r>
          </a:p>
          <a:p>
            <a:pPr lvl="1"/>
            <a:r>
              <a:rPr lang="bg-BG" dirty="0" smtClean="0"/>
              <a:t>Примери: множество </a:t>
            </a:r>
            <a:r>
              <a:rPr lang="bg-BG" dirty="0"/>
              <a:t>на </a:t>
            </a:r>
            <a:r>
              <a:rPr lang="bg-BG" dirty="0" err="1"/>
              <a:t>Кантор</a:t>
            </a:r>
            <a:r>
              <a:rPr lang="bg-BG" dirty="0"/>
              <a:t> (≈0.63</a:t>
            </a:r>
            <a:r>
              <a:rPr lang="en-US" dirty="0"/>
              <a:t>D</a:t>
            </a:r>
            <a:r>
              <a:rPr lang="en-US" dirty="0" smtClean="0"/>
              <a:t>)</a:t>
            </a:r>
            <a:r>
              <a:rPr lang="bg-BG" dirty="0" smtClean="0"/>
              <a:t>, крива </a:t>
            </a:r>
            <a:r>
              <a:rPr lang="bg-BG" dirty="0"/>
              <a:t>на Кох (≈1.26</a:t>
            </a:r>
            <a:r>
              <a:rPr lang="en-US" dirty="0"/>
              <a:t>D</a:t>
            </a:r>
            <a:r>
              <a:rPr lang="bg-BG" dirty="0" smtClean="0"/>
              <a:t>), драконова </a:t>
            </a:r>
            <a:r>
              <a:rPr lang="bg-BG" dirty="0"/>
              <a:t>крива (≈1.52</a:t>
            </a:r>
            <a:r>
              <a:rPr lang="en-US" dirty="0"/>
              <a:t>D</a:t>
            </a:r>
            <a:r>
              <a:rPr lang="bg-BG" dirty="0" smtClean="0"/>
              <a:t>), гъба </a:t>
            </a:r>
            <a:r>
              <a:rPr lang="bg-BG" dirty="0"/>
              <a:t>на </a:t>
            </a:r>
            <a:r>
              <a:rPr lang="bg-BG" dirty="0" err="1"/>
              <a:t>Менгер</a:t>
            </a:r>
            <a:r>
              <a:rPr lang="bg-BG" dirty="0"/>
              <a:t> (≈2.73</a:t>
            </a:r>
            <a:r>
              <a:rPr lang="en-US" dirty="0"/>
              <a:t>D</a:t>
            </a:r>
            <a:r>
              <a:rPr lang="bg-BG" dirty="0" smtClean="0"/>
              <a:t>)</a:t>
            </a:r>
          </a:p>
          <a:p>
            <a:r>
              <a:rPr lang="bg-BG" dirty="0" smtClean="0"/>
              <a:t>История – три отделни клона</a:t>
            </a:r>
          </a:p>
          <a:p>
            <a:pPr lvl="1"/>
            <a:r>
              <a:rPr lang="bg-BG" dirty="0" smtClean="0"/>
              <a:t>Клон №1 – изследване на поведението на динамични системи (прости функции, повторени многократно)</a:t>
            </a:r>
          </a:p>
          <a:p>
            <a:pPr lvl="1"/>
            <a:r>
              <a:rPr lang="bg-BG" dirty="0" smtClean="0"/>
              <a:t>Клон №2 – многократно повтаряне на прости геометрични трансформации</a:t>
            </a:r>
          </a:p>
          <a:p>
            <a:pPr lvl="1"/>
            <a:r>
              <a:rPr lang="bg-BG" dirty="0" smtClean="0"/>
              <a:t>Клон №3 – практически задачи със странни решения</a:t>
            </a:r>
            <a:endParaRPr lang="bg-BG" dirty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410987743"/>
      </p:ext>
    </p:extLst>
  </p:cSld>
  <p:clrMapOvr>
    <a:masterClrMapping/>
  </p:clrMapOvr>
  <p:transition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37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Думата „фрактал“</a:t>
            </a:r>
          </a:p>
          <a:p>
            <a:pPr lvl="1"/>
            <a:r>
              <a:rPr lang="bg-BG" dirty="0" smtClean="0"/>
              <a:t>Въведена от </a:t>
            </a:r>
            <a:r>
              <a:rPr lang="bg-BG" dirty="0" err="1" smtClean="0"/>
              <a:t>Беноа</a:t>
            </a:r>
            <a:r>
              <a:rPr lang="bg-BG" dirty="0" smtClean="0"/>
              <a:t> </a:t>
            </a:r>
            <a:r>
              <a:rPr lang="bg-BG" dirty="0" err="1" smtClean="0"/>
              <a:t>Манделбро</a:t>
            </a:r>
            <a:r>
              <a:rPr lang="bg-BG" dirty="0" smtClean="0"/>
              <a:t>(т) – предлага задача за измерване на обиколката на Великобритания</a:t>
            </a:r>
          </a:p>
          <a:p>
            <a:pPr lvl="1"/>
            <a:r>
              <a:rPr lang="bg-BG" dirty="0" smtClean="0"/>
              <a:t>Резултатът е, че според избора на мярка може да се получи произволна дължина на обиколката</a:t>
            </a:r>
          </a:p>
          <a:p>
            <a:r>
              <a:rPr lang="bg-BG" dirty="0" smtClean="0"/>
              <a:t>Как изглеждат</a:t>
            </a:r>
          </a:p>
          <a:p>
            <a:pPr lvl="1"/>
            <a:r>
              <a:rPr lang="bg-BG" dirty="0"/>
              <a:t>Безкрайна вложеност на детайли</a:t>
            </a:r>
          </a:p>
          <a:p>
            <a:pPr lvl="1"/>
            <a:r>
              <a:rPr lang="bg-BG" dirty="0" err="1"/>
              <a:t>Самоподобие</a:t>
            </a:r>
            <a:r>
              <a:rPr lang="bg-BG" dirty="0"/>
              <a:t> на всички нива</a:t>
            </a:r>
          </a:p>
          <a:p>
            <a:pPr lvl="1"/>
            <a:r>
              <a:rPr lang="bg-BG" dirty="0"/>
              <a:t>Повечето изглеждат „къдрави“ или „нащърбени</a:t>
            </a:r>
            <a:r>
              <a:rPr lang="bg-BG" dirty="0" smtClean="0"/>
              <a:t>“</a:t>
            </a:r>
          </a:p>
          <a:p>
            <a:pPr lvl="1"/>
            <a:r>
              <a:rPr lang="bg-BG" dirty="0"/>
              <a:t>Всичко около нас е </a:t>
            </a:r>
            <a:r>
              <a:rPr lang="bg-BG" dirty="0" smtClean="0"/>
              <a:t>фрактали (доколкото </a:t>
            </a:r>
            <a:r>
              <a:rPr lang="bg-BG" dirty="0"/>
              <a:t>позволява физическата </a:t>
            </a:r>
            <a:r>
              <a:rPr lang="bg-BG" dirty="0" smtClean="0"/>
              <a:t>структура) – </a:t>
            </a:r>
            <a:r>
              <a:rPr lang="bg-BG" dirty="0" err="1" smtClean="0"/>
              <a:t>броколи</a:t>
            </a:r>
            <a:r>
              <a:rPr lang="bg-BG" dirty="0" smtClean="0"/>
              <a:t> </a:t>
            </a:r>
            <a:r>
              <a:rPr lang="bg-BG" dirty="0"/>
              <a:t>(</a:t>
            </a:r>
            <a:r>
              <a:rPr lang="en-US" dirty="0"/>
              <a:t>2.66D</a:t>
            </a:r>
            <a:r>
              <a:rPr lang="en-US" dirty="0" smtClean="0"/>
              <a:t>)</a:t>
            </a:r>
            <a:r>
              <a:rPr lang="bg-BG" dirty="0" smtClean="0"/>
              <a:t>, бял </a:t>
            </a:r>
            <a:r>
              <a:rPr lang="bg-BG" dirty="0"/>
              <a:t>дроб (2.97</a:t>
            </a:r>
            <a:r>
              <a:rPr lang="en-US" dirty="0"/>
              <a:t>D</a:t>
            </a:r>
            <a:r>
              <a:rPr lang="en-US" dirty="0" smtClean="0"/>
              <a:t>)</a:t>
            </a:r>
            <a:r>
              <a:rPr lang="bg-BG" dirty="0" smtClean="0"/>
              <a:t>, облаци</a:t>
            </a:r>
            <a:r>
              <a:rPr lang="bg-BG" dirty="0"/>
              <a:t>, земя, дървета, </a:t>
            </a:r>
            <a:r>
              <a:rPr lang="bg-BG" dirty="0" smtClean="0"/>
              <a:t>светкавици…</a:t>
            </a:r>
            <a:endParaRPr lang="bg-BG" dirty="0"/>
          </a:p>
          <a:p>
            <a:pPr lvl="1"/>
            <a:endParaRPr lang="bg-BG" dirty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481735891"/>
      </p:ext>
    </p:extLst>
  </p:cSld>
  <p:clrMapOvr>
    <a:masterClrMapping/>
  </p:clrMapOvr>
  <p:transition>
    <p:push dir="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38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Интересни характеристики</a:t>
            </a:r>
          </a:p>
          <a:p>
            <a:pPr lvl="1"/>
            <a:r>
              <a:rPr lang="bg-BG" dirty="0" smtClean="0"/>
              <a:t>За 2</a:t>
            </a:r>
            <a:r>
              <a:rPr lang="en-US" dirty="0" smtClean="0"/>
              <a:t>D </a:t>
            </a:r>
            <a:r>
              <a:rPr lang="bg-BG" dirty="0" smtClean="0"/>
              <a:t>фракталите е нормално да имат крайно лице, но безкраен периметър</a:t>
            </a:r>
          </a:p>
          <a:p>
            <a:pPr lvl="1"/>
            <a:r>
              <a:rPr lang="bg-BG" dirty="0" smtClean="0"/>
              <a:t>За </a:t>
            </a:r>
            <a:r>
              <a:rPr lang="en-US" dirty="0" smtClean="0"/>
              <a:t>3D </a:t>
            </a:r>
            <a:r>
              <a:rPr lang="bg-BG" dirty="0" smtClean="0"/>
              <a:t>фракталите е нормално да имат краен обем, но да са с безкрайно лице на повърхнината</a:t>
            </a:r>
          </a:p>
          <a:p>
            <a:r>
              <a:rPr lang="bg-BG" dirty="0" smtClean="0"/>
              <a:t>Видове фрактали</a:t>
            </a:r>
          </a:p>
          <a:p>
            <a:pPr lvl="1"/>
            <a:r>
              <a:rPr lang="bg-BG" dirty="0" smtClean="0"/>
              <a:t>Алгебрични с многократни итерации на комплексни числа и използване на </a:t>
            </a:r>
            <a:r>
              <a:rPr lang="bg-BG" dirty="0" err="1" smtClean="0"/>
              <a:t>сходимостта</a:t>
            </a:r>
            <a:r>
              <a:rPr lang="bg-BG" dirty="0" smtClean="0"/>
              <a:t> като цвят</a:t>
            </a:r>
          </a:p>
          <a:p>
            <a:pPr lvl="1"/>
            <a:r>
              <a:rPr lang="bg-BG" dirty="0" smtClean="0"/>
              <a:t>Геометрични с рекурсивни форми и безкрайно вложени деформации чрез </a:t>
            </a:r>
            <a:r>
              <a:rPr lang="bg-BG" dirty="0" err="1" smtClean="0"/>
              <a:t>самодобавяне</a:t>
            </a:r>
            <a:r>
              <a:rPr lang="bg-BG" dirty="0" smtClean="0"/>
              <a:t> или чрез </a:t>
            </a:r>
            <a:r>
              <a:rPr lang="bg-BG" dirty="0" err="1" smtClean="0"/>
              <a:t>самораздробяване</a:t>
            </a:r>
            <a:endParaRPr lang="bg-BG" dirty="0" smtClean="0"/>
          </a:p>
          <a:p>
            <a:pPr lvl="1"/>
            <a:endParaRPr lang="bg-BG" dirty="0" smtClean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966519972"/>
      </p:ext>
    </p:extLst>
  </p:cSld>
  <p:clrMapOvr>
    <a:masterClrMapping/>
  </p:clrMapOvr>
  <p:transition>
    <p:push dir="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Алгебрични фрактали</a:t>
            </a:r>
            <a:endParaRPr lang="bg-BG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bg-BG" dirty="0" smtClean="0"/>
                  <a:t>Основна идея</a:t>
                </a:r>
              </a:p>
              <a:p>
                <a:pPr lvl="1"/>
                <a:r>
                  <a:rPr lang="bg-BG" dirty="0"/>
                  <a:t>Проста </a:t>
                </a:r>
                <a:r>
                  <a:rPr lang="bg-BG" dirty="0" err="1"/>
                  <a:t>рекурентна</a:t>
                </a:r>
                <a:r>
                  <a:rPr lang="bg-BG" dirty="0"/>
                  <a:t> връзка, описваща динамична </a:t>
                </a:r>
                <a:r>
                  <a:rPr lang="bg-BG" dirty="0" smtClean="0"/>
                  <a:t>система: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>
                            <a:latin typeface="Cambria Math"/>
                          </a:rPr>
                          <m:t>𝑧</m:t>
                        </m:r>
                      </m:e>
                      <m:sub>
                        <m:r>
                          <a:rPr lang="en-US">
                            <a:latin typeface="Cambria Math"/>
                          </a:rPr>
                          <m:t>𝑖</m:t>
                        </m:r>
                        <m:r>
                          <a:rPr lang="bg-BG">
                            <a:latin typeface="Cambria Math"/>
                          </a:rPr>
                          <m:t>+1</m:t>
                        </m:r>
                      </m:sub>
                    </m:sSub>
                    <m:r>
                      <a:rPr lang="en-US">
                        <a:latin typeface="Cambria Math"/>
                      </a:rPr>
                      <m:t>=</m:t>
                    </m:r>
                    <m:func>
                      <m:funcPr>
                        <m:ctrlPr>
                          <a:rPr lang="en-US" i="1">
                            <a:latin typeface="Cambria Math"/>
                          </a:rPr>
                        </m:ctrlPr>
                      </m:funcPr>
                      <m:fName>
                        <m:r>
                          <a:rPr lang="en-US" b="0" i="1" smtClean="0">
                            <a:latin typeface="Cambria Math"/>
                          </a:rPr>
                          <m:t>𝑓</m:t>
                        </m:r>
                      </m:fName>
                      <m:e>
                        <m:d>
                          <m:dPr>
                            <m:ctrlPr>
                              <a:rPr lang="en-US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>
                                    <a:latin typeface="Cambria Math"/>
                                  </a:rPr>
                                  <m:t>𝑧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/>
                                  </a:rPr>
                                  <m:t>𝑖</m:t>
                                </m:r>
                              </m:sub>
                            </m:sSub>
                          </m:e>
                        </m:d>
                      </m:e>
                    </m:func>
                  </m:oMath>
                </a14:m>
                <a:endParaRPr lang="bg-BG" dirty="0"/>
              </a:p>
              <a:p>
                <a:pPr lvl="1"/>
                <a:r>
                  <a:rPr lang="bg-BG" dirty="0" smtClean="0"/>
                  <a:t>Прилага </a:t>
                </a:r>
                <a:r>
                  <a:rPr lang="bg-BG" dirty="0"/>
                  <a:t>се многократно и се изследва нейното </a:t>
                </a:r>
                <a:r>
                  <a:rPr lang="bg-BG" dirty="0" smtClean="0"/>
                  <a:t>поведение: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bg-BG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>
                                <a:latin typeface="Cambria Math"/>
                              </a:rPr>
                              <m:t>𝑧</m:t>
                            </m:r>
                          </m:e>
                          <m:sub>
                            <m:r>
                              <a:rPr lang="en-US">
                                <a:latin typeface="Cambria Math"/>
                              </a:rPr>
                              <m:t>0</m:t>
                            </m:r>
                          </m:sub>
                        </m:sSub>
                        <m:r>
                          <a:rPr lang="en-US">
                            <a:latin typeface="Cambria Math"/>
                          </a:rPr>
                          <m:t>, </m:t>
                        </m:r>
                        <m:sSub>
                          <m:sSub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>
                                <a:latin typeface="Cambria Math"/>
                              </a:rPr>
                              <m:t>𝑧</m:t>
                            </m:r>
                          </m:e>
                          <m:sub>
                            <m:r>
                              <a:rPr lang="en-US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>
                                <a:latin typeface="Cambria Math"/>
                              </a:rPr>
                              <m:t>𝑧</m:t>
                            </m:r>
                          </m:e>
                          <m:sub>
                            <m:r>
                              <a:rPr lang="en-US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en-US"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>
                                <a:latin typeface="Cambria Math"/>
                              </a:rPr>
                              <m:t>𝑧</m:t>
                            </m:r>
                          </m:e>
                          <m:sub>
                            <m:r>
                              <a:rPr lang="en-US">
                                <a:latin typeface="Cambria Math"/>
                              </a:rPr>
                              <m:t>3</m:t>
                            </m:r>
                          </m:sub>
                        </m:sSub>
                        <m:r>
                          <a:rPr lang="en-US"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>
                                <a:latin typeface="Cambria Math"/>
                              </a:rPr>
                              <m:t>𝑧</m:t>
                            </m:r>
                          </m:e>
                          <m:sub>
                            <m:r>
                              <a:rPr lang="en-US">
                                <a:latin typeface="Cambria Math"/>
                              </a:rPr>
                              <m:t>4</m:t>
                            </m:r>
                          </m:sub>
                        </m:sSub>
                        <m:r>
                          <a:rPr lang="en-US">
                            <a:latin typeface="Cambria Math"/>
                          </a:rPr>
                          <m:t>,…</m:t>
                        </m:r>
                      </m:e>
                    </m:d>
                  </m:oMath>
                </a14:m>
                <a:endParaRPr lang="bg-BG" dirty="0"/>
              </a:p>
              <a:p>
                <a:pPr lvl="1"/>
                <a:r>
                  <a:rPr lang="bg-BG" dirty="0"/>
                  <a:t>Работи се с комплексни числа</a:t>
                </a:r>
                <a:endParaRPr lang="en-US" dirty="0"/>
              </a:p>
              <a:p>
                <a:pPr lvl="1"/>
                <a:r>
                  <a:rPr lang="bg-BG" dirty="0" smtClean="0"/>
                  <a:t>Често дори и за прости функции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𝑓</m:t>
                    </m:r>
                    <m:r>
                      <a:rPr lang="en-US" i="1" dirty="0" smtClean="0">
                        <a:latin typeface="Cambria Math"/>
                      </a:rPr>
                      <m:t>(…)</m:t>
                    </m:r>
                  </m:oMath>
                </a14:m>
                <a:r>
                  <a:rPr lang="en-US" dirty="0" smtClean="0"/>
                  <a:t> </a:t>
                </a:r>
                <a:r>
                  <a:rPr lang="bg-BG" dirty="0" smtClean="0"/>
                  <a:t>резултатите </a:t>
                </a:r>
                <a:r>
                  <a:rPr lang="bg-BG" dirty="0"/>
                  <a:t>са непредсказуеми</a:t>
                </a:r>
              </a:p>
              <a:p>
                <a:endParaRPr lang="bg-BG" dirty="0"/>
              </a:p>
            </p:txBody>
          </p:sp>
        </mc:Choice>
        <mc:Fallback xmlns=""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55" t="-1176" r="-1236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06265527"/>
      </p:ext>
    </p:extLst>
  </p:cSld>
  <p:clrMapOvr>
    <a:masterClrMapping/>
  </p:clrMapOvr>
  <p:transition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Анимация</a:t>
            </a:r>
            <a:endParaRPr lang="bg-BG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4</a:t>
            </a:fld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Анимацията е измама</a:t>
            </a:r>
          </a:p>
          <a:p>
            <a:pPr lvl="1"/>
            <a:r>
              <a:rPr lang="bg-BG" dirty="0" smtClean="0"/>
              <a:t>Аниматорът целенасочено мами зрителя, докато зрителят със задоволство се оставя да бъде измамен</a:t>
            </a:r>
          </a:p>
          <a:p>
            <a:pPr lvl="1"/>
            <a:r>
              <a:rPr lang="bg-BG" dirty="0" smtClean="0"/>
              <a:t>Реализация чрез поредица от отделни кадри, сменяни достатъчно бързо</a:t>
            </a:r>
          </a:p>
          <a:p>
            <a:r>
              <a:rPr lang="bg-BG" dirty="0" smtClean="0"/>
              <a:t>Общ алгоритъм</a:t>
            </a:r>
          </a:p>
          <a:p>
            <a:pPr marL="746125" lvl="1" indent="0">
              <a:buNone/>
            </a:pPr>
            <a:r>
              <a:rPr lang="bg-BG" dirty="0"/>
              <a:t>С</a:t>
            </a:r>
            <a:r>
              <a:rPr lang="bg-BG" dirty="0" smtClean="0"/>
              <a:t>ъздаване на обектите</a:t>
            </a:r>
          </a:p>
          <a:p>
            <a:pPr marL="746125" lvl="1" indent="0">
              <a:buNone/>
            </a:pPr>
            <a:r>
              <a:rPr lang="bg-BG" dirty="0" smtClean="0">
                <a:solidFill>
                  <a:srgbClr val="0070C0"/>
                </a:solidFill>
              </a:rPr>
              <a:t>Цикъл</a:t>
            </a:r>
            <a:r>
              <a:rPr lang="bg-BG" dirty="0" smtClean="0"/>
              <a:t> за всеки кадър</a:t>
            </a:r>
          </a:p>
          <a:p>
            <a:pPr marL="1211263" lvl="1" indent="0">
              <a:buNone/>
            </a:pPr>
            <a:r>
              <a:rPr lang="bg-BG" dirty="0" smtClean="0"/>
              <a:t>изчистване на кадър</a:t>
            </a:r>
            <a:endParaRPr lang="en-US" dirty="0" smtClean="0"/>
          </a:p>
          <a:p>
            <a:pPr marL="1211263" lvl="1" indent="0">
              <a:buNone/>
            </a:pPr>
            <a:r>
              <a:rPr lang="bg-BG" dirty="0" smtClean="0"/>
              <a:t>промяна на обектите</a:t>
            </a:r>
            <a:endParaRPr lang="en-US" dirty="0" smtClean="0"/>
          </a:p>
          <a:p>
            <a:pPr marL="1211263" lvl="1" indent="0">
              <a:buNone/>
            </a:pPr>
            <a:r>
              <a:rPr lang="bg-BG" dirty="0" smtClean="0"/>
              <a:t>показване на кадър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600200" y="5029200"/>
            <a:ext cx="381000" cy="1295400"/>
            <a:chOff x="1143000" y="1297719"/>
            <a:chExt cx="228600" cy="3960081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1143000" y="1297719"/>
              <a:ext cx="0" cy="3960081"/>
            </a:xfrm>
            <a:prstGeom prst="line">
              <a:avLst/>
            </a:prstGeom>
            <a:ln w="28575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1143000" y="5257800"/>
              <a:ext cx="228600" cy="0"/>
            </a:xfrm>
            <a:prstGeom prst="line">
              <a:avLst/>
            </a:prstGeom>
            <a:ln w="28575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00103722"/>
      </p:ext>
    </p:extLst>
  </p:cSld>
  <p:clrMapOvr>
    <a:masterClrMapping/>
  </p:clrMapOvr>
  <p:transition>
    <p:push dir="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40</a:t>
            </a:fld>
            <a:endParaRPr lang="bg-BG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bg-BG" dirty="0" smtClean="0"/>
                  <a:t>Множество на Манделброт</a:t>
                </a:r>
              </a:p>
              <a:p>
                <a:pPr lvl="1"/>
                <a:r>
                  <a:rPr lang="bg-BG" dirty="0" smtClean="0"/>
                  <a:t>Започва</a:t>
                </a:r>
                <a:r>
                  <a:rPr lang="en-US" dirty="0" smtClean="0"/>
                  <a:t> </a:t>
                </a:r>
                <a:r>
                  <a:rPr lang="bg-BG" dirty="0"/>
                  <a:t>се от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 smtClean="0">
                            <a:latin typeface="Cambria Math"/>
                          </a:rPr>
                          <m:t>𝑧</m:t>
                        </m:r>
                      </m:e>
                      <m:sub>
                        <m:r>
                          <a:rPr lang="en-US" b="0" i="1" dirty="0" smtClean="0"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US" i="1" dirty="0" smtClean="0">
                        <a:latin typeface="Cambria Math"/>
                      </a:rPr>
                      <m:t>=0</m:t>
                    </m:r>
                  </m:oMath>
                </a14:m>
                <a:endParaRPr lang="bg-BG" dirty="0"/>
              </a:p>
              <a:p>
                <a:pPr lvl="1"/>
                <a:r>
                  <a:rPr lang="bg-BG" dirty="0"/>
                  <a:t>За всяка точка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𝑐</m:t>
                    </m:r>
                    <m:r>
                      <a:rPr lang="en-US" i="1" dirty="0" err="1">
                        <a:latin typeface="Cambria Math"/>
                        <a:sym typeface="Symbol"/>
                      </a:rPr>
                      <m:t></m:t>
                    </m:r>
                    <m:r>
                      <a:rPr lang="en-US" i="1" dirty="0" err="1">
                        <a:latin typeface="Cambria Math"/>
                      </a:rPr>
                      <m:t>𝐶</m:t>
                    </m:r>
                  </m:oMath>
                </a14:m>
                <a:r>
                  <a:rPr lang="bg-BG" dirty="0"/>
                  <a:t> се смята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 smtClean="0">
                            <a:latin typeface="Cambria Math"/>
                          </a:rPr>
                          <m:t>𝑧</m:t>
                        </m:r>
                      </m:e>
                      <m:sub>
                        <m:r>
                          <a:rPr lang="en-US" b="0" i="1" dirty="0" smtClean="0">
                            <a:latin typeface="Cambria Math"/>
                          </a:rPr>
                          <m:t>𝑖</m:t>
                        </m:r>
                        <m:r>
                          <a:rPr lang="en-US" b="0" i="1" dirty="0" smtClean="0">
                            <a:latin typeface="Cambria Math"/>
                          </a:rPr>
                          <m:t>+1</m:t>
                        </m:r>
                      </m:sub>
                    </m:sSub>
                    <m:r>
                      <a:rPr lang="en-US" i="1" dirty="0">
                        <a:latin typeface="Cambria Math"/>
                      </a:rPr>
                      <m:t>=</m:t>
                    </m:r>
                    <m:sSubSup>
                      <m:sSubSup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sSubSupPr>
                      <m:e>
                        <m:r>
                          <a:rPr lang="en-US" b="0" i="1" dirty="0" smtClean="0">
                            <a:latin typeface="Cambria Math"/>
                          </a:rPr>
                          <m:t>𝑧</m:t>
                        </m:r>
                      </m:e>
                      <m:sub>
                        <m:r>
                          <a:rPr lang="en-US" b="0" i="1" dirty="0" smtClean="0">
                            <a:latin typeface="Cambria Math"/>
                          </a:rPr>
                          <m:t>𝑖</m:t>
                        </m:r>
                      </m:sub>
                      <m:sup>
                        <m:r>
                          <a:rPr lang="en-US" b="0" i="1" dirty="0" smtClean="0">
                            <a:latin typeface="Cambria Math"/>
                          </a:rPr>
                          <m:t>2</m:t>
                        </m:r>
                      </m:sup>
                    </m:sSubSup>
                    <m:r>
                      <a:rPr lang="en-US" i="1" dirty="0">
                        <a:latin typeface="Cambria Math"/>
                      </a:rPr>
                      <m:t>+</m:t>
                    </m:r>
                    <m:r>
                      <a:rPr lang="en-US" i="1" dirty="0">
                        <a:latin typeface="Cambria Math"/>
                      </a:rPr>
                      <m:t>𝑐</m:t>
                    </m:r>
                  </m:oMath>
                </a14:m>
                <a:endParaRPr lang="en-US" dirty="0"/>
              </a:p>
              <a:p>
                <a:pPr lvl="1"/>
                <a:r>
                  <a:rPr lang="bg-BG" dirty="0"/>
                  <a:t>Цветът се определя от това доколко </a:t>
                </a:r>
                <a:r>
                  <a:rPr lang="bg-BG" dirty="0" err="1"/>
                  <a:t>разходяща</a:t>
                </a:r>
                <a:r>
                  <a:rPr lang="bg-BG" dirty="0"/>
                  <a:t> е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{</m:t>
                    </m:r>
                    <m:sSub>
                      <m:sSub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 smtClean="0">
                            <a:latin typeface="Cambria Math"/>
                          </a:rPr>
                          <m:t>𝑧</m:t>
                        </m:r>
                      </m:e>
                      <m:sub>
                        <m:r>
                          <a:rPr lang="en-US" b="0" i="1" dirty="0" smtClean="0"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en-US" i="1" dirty="0" smtClean="0">
                        <a:latin typeface="Cambria Math"/>
                      </a:rPr>
                      <m:t>}</m:t>
                    </m:r>
                  </m:oMath>
                </a14:m>
                <a:endParaRPr lang="bg-BG" dirty="0"/>
              </a:p>
              <a:p>
                <a:endParaRPr lang="bg-BG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55" t="-1000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22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966" y="2718182"/>
            <a:ext cx="3808634" cy="253961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4" name="Picture 4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718182"/>
            <a:ext cx="3808634" cy="253961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Rectangle 6">
            <a:hlinkClick r:id="rId3" action="ppaction://hlinkfile"/>
          </p:cNvPr>
          <p:cNvSpPr/>
          <p:nvPr/>
        </p:nvSpPr>
        <p:spPr>
          <a:xfrm>
            <a:off x="3657600" y="5604209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609184"/>
      </p:ext>
    </p:extLst>
  </p:cSld>
  <p:clrMapOvr>
    <a:masterClrMapping/>
  </p:clrMapOvr>
  <p:transition>
    <p:push dir="u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41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bg-BG" dirty="0" smtClean="0"/>
              <a:t>Връзка между природни форми и форми в Множеството на Манделброт</a:t>
            </a:r>
            <a:endParaRPr lang="bg-BG" dirty="0"/>
          </a:p>
        </p:txBody>
      </p:sp>
      <p:pic>
        <p:nvPicPr>
          <p:cNvPr id="7170" name="Picture 2" descr="D:\Pavel\Projects\ART\Mandelbrot\Snapshots\snapshot20100905103153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371600"/>
            <a:ext cx="7315200" cy="411480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hlinkClick r:id="rId2"/>
          </p:cNvPr>
          <p:cNvSpPr/>
          <p:nvPr/>
        </p:nvSpPr>
        <p:spPr>
          <a:xfrm>
            <a:off x="3657600" y="5812969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Онлайн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1941537"/>
      </p:ext>
    </p:extLst>
  </p:cSld>
  <p:clrMapOvr>
    <a:masterClrMapping/>
  </p:clrMapOvr>
  <p:transition>
    <p:push dir="u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42</a:t>
            </a:fld>
            <a:endParaRPr lang="bg-BG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bg-BG" dirty="0"/>
                  <a:t>Множество на </a:t>
                </a:r>
                <a:r>
                  <a:rPr lang="bg-BG" dirty="0" err="1"/>
                  <a:t>Жюлиа</a:t>
                </a:r>
                <a:endParaRPr lang="bg-BG" dirty="0"/>
              </a:p>
              <a:p>
                <a:pPr lvl="1"/>
                <a:r>
                  <a:rPr lang="bg-BG" dirty="0"/>
                  <a:t>Изследвани от </a:t>
                </a:r>
                <a:r>
                  <a:rPr lang="bg-BG" dirty="0" err="1"/>
                  <a:t>Гастон</a:t>
                </a:r>
                <a:r>
                  <a:rPr lang="bg-BG" dirty="0"/>
                  <a:t> </a:t>
                </a:r>
                <a:r>
                  <a:rPr lang="bg-BG" dirty="0" err="1"/>
                  <a:t>Жюлиа</a:t>
                </a:r>
                <a:endParaRPr lang="bg-BG" dirty="0"/>
              </a:p>
              <a:p>
                <a:pPr lvl="1"/>
                <a:r>
                  <a:rPr lang="bg-BG" dirty="0"/>
                  <a:t>Фиксира се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/>
                      </a:rPr>
                      <m:t>𝑐</m:t>
                    </m:r>
                  </m:oMath>
                </a14:m>
                <a:r>
                  <a:rPr lang="bg-BG" dirty="0"/>
                  <a:t>, за всяка точка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𝑧</m:t>
                    </m:r>
                    <m:r>
                      <a:rPr lang="en-US" i="1" baseline="-25000" dirty="0">
                        <a:latin typeface="Cambria Math"/>
                      </a:rPr>
                      <m:t>0</m:t>
                    </m:r>
                  </m:oMath>
                </a14:m>
                <a:r>
                  <a:rPr lang="bg-BG" dirty="0"/>
                  <a:t> се смята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 smtClean="0">
                            <a:latin typeface="Cambria Math"/>
                          </a:rPr>
                          <m:t>𝑧</m:t>
                        </m:r>
                      </m:e>
                      <m:sub>
                        <m:r>
                          <a:rPr lang="en-US" b="0" i="1" dirty="0" smtClean="0">
                            <a:latin typeface="Cambria Math"/>
                          </a:rPr>
                          <m:t>𝑖</m:t>
                        </m:r>
                        <m:r>
                          <a:rPr lang="en-US" b="0" i="1" dirty="0" smtClean="0">
                            <a:latin typeface="Cambria Math"/>
                          </a:rPr>
                          <m:t>+1</m:t>
                        </m:r>
                      </m:sub>
                    </m:sSub>
                    <m:r>
                      <a:rPr lang="en-US" i="1" dirty="0">
                        <a:latin typeface="Cambria Math"/>
                      </a:rPr>
                      <m:t>=</m:t>
                    </m:r>
                    <m:sSubSup>
                      <m:sSubSup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sSubSupPr>
                      <m:e>
                        <m:r>
                          <a:rPr lang="en-US" b="0" i="1" dirty="0" smtClean="0">
                            <a:latin typeface="Cambria Math"/>
                          </a:rPr>
                          <m:t>𝑧</m:t>
                        </m:r>
                      </m:e>
                      <m:sub>
                        <m:r>
                          <a:rPr lang="en-US" b="0" i="1" dirty="0" smtClean="0">
                            <a:latin typeface="Cambria Math"/>
                          </a:rPr>
                          <m:t>𝑖</m:t>
                        </m:r>
                      </m:sub>
                      <m:sup>
                        <m:r>
                          <a:rPr lang="en-US" b="0" i="1" dirty="0" smtClean="0">
                            <a:latin typeface="Cambria Math"/>
                          </a:rPr>
                          <m:t>2</m:t>
                        </m:r>
                      </m:sup>
                    </m:sSubSup>
                    <m:r>
                      <a:rPr lang="en-US" i="1" dirty="0">
                        <a:latin typeface="Cambria Math"/>
                      </a:rPr>
                      <m:t>+</m:t>
                    </m:r>
                    <m:r>
                      <a:rPr lang="en-US" i="1" dirty="0">
                        <a:latin typeface="Cambria Math"/>
                      </a:rPr>
                      <m:t>𝑐</m:t>
                    </m:r>
                  </m:oMath>
                </a14:m>
                <a:endParaRPr lang="en-US" dirty="0"/>
              </a:p>
              <a:p>
                <a:pPr lvl="1"/>
                <a:r>
                  <a:rPr lang="bg-BG" dirty="0"/>
                  <a:t>Цветът се определя от това доколко </a:t>
                </a:r>
                <a:r>
                  <a:rPr lang="bg-BG" dirty="0" err="1"/>
                  <a:t>разходяща</a:t>
                </a:r>
                <a:r>
                  <a:rPr lang="bg-BG" dirty="0"/>
                  <a:t> е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{</m:t>
                    </m:r>
                    <m:sSub>
                      <m:sSub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 smtClean="0">
                            <a:latin typeface="Cambria Math"/>
                          </a:rPr>
                          <m:t>𝑧</m:t>
                        </m:r>
                      </m:e>
                      <m:sub>
                        <m:r>
                          <a:rPr lang="en-US" b="0" i="1" dirty="0" smtClean="0"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en-US" i="1" dirty="0" smtClean="0">
                        <a:latin typeface="Cambria Math"/>
                      </a:rPr>
                      <m:t>}</m:t>
                    </m:r>
                  </m:oMath>
                </a14:m>
                <a:endParaRPr lang="bg-BG" dirty="0"/>
              </a:p>
              <a:p>
                <a:endParaRPr lang="bg-BG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55" t="-1000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>
            <a:hlinkClick r:id="rId3" action="ppaction://hlinkfile"/>
          </p:cNvPr>
          <p:cNvSpPr/>
          <p:nvPr/>
        </p:nvSpPr>
        <p:spPr>
          <a:xfrm>
            <a:off x="3657600" y="5604209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  <p:pic>
        <p:nvPicPr>
          <p:cNvPr id="614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92" y="2718182"/>
            <a:ext cx="3809207" cy="2540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7" name="Picture 3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5030" y="2718182"/>
            <a:ext cx="3798011" cy="253253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7145345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43</a:t>
            </a:fld>
            <a:endParaRPr lang="bg-BG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bg-BG" dirty="0" err="1" smtClean="0"/>
                  <a:t>Биоморфи</a:t>
                </a:r>
                <a:endParaRPr lang="bg-BG" dirty="0" smtClean="0"/>
              </a:p>
              <a:p>
                <a:pPr lvl="1"/>
                <a:r>
                  <a:rPr lang="bg-BG" dirty="0"/>
                  <a:t>Наподобяват едноклетъчни микроорганизми</a:t>
                </a:r>
              </a:p>
              <a:p>
                <a:pPr lvl="1"/>
                <a:r>
                  <a:rPr lang="bg-BG" dirty="0"/>
                  <a:t>Алгебрични фрактали, подобни на множествата на </a:t>
                </a:r>
                <a:r>
                  <a:rPr lang="bg-BG" dirty="0" err="1"/>
                  <a:t>Манделброт</a:t>
                </a:r>
                <a:r>
                  <a:rPr lang="bg-BG" dirty="0"/>
                  <a:t> и </a:t>
                </a:r>
                <a:r>
                  <a:rPr lang="bg-BG" dirty="0" err="1"/>
                  <a:t>Жюлиа</a:t>
                </a:r>
                <a:r>
                  <a:rPr lang="bg-BG" dirty="0"/>
                  <a:t>, но с различно крайно условие</a:t>
                </a:r>
              </a:p>
              <a:p>
                <a:pPr lvl="1"/>
                <a:r>
                  <a:rPr lang="bg-BG" dirty="0" smtClean="0"/>
                  <a:t>За </a:t>
                </a:r>
                <a:r>
                  <a:rPr lang="bg-BG" dirty="0"/>
                  <a:t>илюстрация използваме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𝑧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𝑖</m:t>
                        </m:r>
                        <m:r>
                          <a:rPr lang="en-US" i="1">
                            <a:latin typeface="Cambria Math"/>
                          </a:rPr>
                          <m:t>+1</m:t>
                        </m:r>
                      </m:sub>
                    </m:sSub>
                    <m:r>
                      <a:rPr lang="en-US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i="1">
                                <a:latin typeface="Cambria Math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i="1">
                                    <a:latin typeface="Cambria Math"/>
                                  </a:rPr>
                                </m:ctrlPr>
                              </m:sSubSupPr>
                              <m:e>
                                <m:r>
                                  <a:rPr lang="en-US" i="1">
                                    <a:latin typeface="Cambria Math"/>
                                  </a:rPr>
                                  <m:t>𝑧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/>
                                  </a:rPr>
                                  <m:t>𝑖</m:t>
                                </m:r>
                              </m:sub>
                              <m:sup>
                                <m:r>
                                  <a:rPr lang="en-US" i="1">
                                    <a:latin typeface="Cambria Math"/>
                                  </a:rPr>
                                  <m:t>𝑛</m:t>
                                </m:r>
                              </m:sup>
                            </m:sSubSup>
                            <m:r>
                              <a:rPr lang="en-US" i="1">
                                <a:latin typeface="Cambria Math"/>
                              </a:rPr>
                              <m:t>+</m:t>
                            </m:r>
                            <m:r>
                              <a:rPr lang="en-US" i="1">
                                <a:latin typeface="Cambria Math"/>
                              </a:rPr>
                              <m:t>𝑐</m:t>
                            </m:r>
                          </m:e>
                        </m:d>
                      </m:e>
                      <m:sup>
                        <m:r>
                          <a:rPr lang="en-US" i="1">
                            <a:latin typeface="Cambria Math"/>
                          </a:rPr>
                          <m:t>𝑘</m:t>
                        </m:r>
                      </m:sup>
                    </m:sSup>
                    <m:r>
                      <a:rPr lang="en-US" i="1">
                        <a:latin typeface="Cambria Math"/>
                      </a:rPr>
                      <m:t>+</m:t>
                    </m:r>
                    <m:r>
                      <a:rPr lang="en-US" i="1">
                        <a:latin typeface="Cambria Math"/>
                      </a:rPr>
                      <m:t>𝑐</m:t>
                    </m:r>
                  </m:oMath>
                </a14:m>
                <a:endParaRPr lang="en-US" dirty="0"/>
              </a:p>
              <a:p>
                <a:endParaRPr lang="bg-BG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55" t="-1000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3">
            <a:hlinkClick r:id="rId3" action="ppaction://hlinkfile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3" t="24614" r="3243" b="6775"/>
          <a:stretch/>
        </p:blipFill>
        <p:spPr bwMode="auto">
          <a:xfrm>
            <a:off x="609600" y="2895600"/>
            <a:ext cx="3816774" cy="25603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Picture 5">
            <a:hlinkClick r:id="rId3" action="ppaction://hlinkfile"/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19" t="24691" r="3808" b="7098"/>
          <a:stretch/>
        </p:blipFill>
        <p:spPr bwMode="auto">
          <a:xfrm>
            <a:off x="4715928" y="2895600"/>
            <a:ext cx="3816771" cy="25603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Rectangle 7">
            <a:hlinkClick r:id="rId3" action="ppaction://hlinkfile"/>
          </p:cNvPr>
          <p:cNvSpPr/>
          <p:nvPr/>
        </p:nvSpPr>
        <p:spPr>
          <a:xfrm>
            <a:off x="3657600" y="5722019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7856061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Геометрични фрактали</a:t>
            </a:r>
            <a:endParaRPr lang="bg-BG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44</a:t>
            </a:fld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Чрез раздробяващи трансформации</a:t>
            </a:r>
          </a:p>
          <a:p>
            <a:pPr lvl="1"/>
            <a:r>
              <a:rPr lang="bg-BG" dirty="0" smtClean="0"/>
              <a:t>Обект се раздробява на по-дребни части</a:t>
            </a:r>
          </a:p>
          <a:p>
            <a:pPr lvl="1"/>
            <a:r>
              <a:rPr lang="bg-BG" dirty="0" smtClean="0"/>
              <a:t>Всяка част се раздробява на още по-дребни части</a:t>
            </a:r>
          </a:p>
          <a:p>
            <a:pPr lvl="1"/>
            <a:r>
              <a:rPr lang="bg-BG" dirty="0" smtClean="0"/>
              <a:t>И т.н.</a:t>
            </a:r>
          </a:p>
          <a:p>
            <a:r>
              <a:rPr lang="bg-BG" dirty="0" smtClean="0"/>
              <a:t>Чрез размножаване и наслагване</a:t>
            </a:r>
          </a:p>
          <a:p>
            <a:pPr lvl="1"/>
            <a:r>
              <a:rPr lang="bg-BG" dirty="0" smtClean="0"/>
              <a:t>Малки копия на обект се наслагват около него</a:t>
            </a:r>
          </a:p>
          <a:p>
            <a:pPr lvl="1"/>
            <a:r>
              <a:rPr lang="bg-BG" dirty="0" smtClean="0"/>
              <a:t>Около малките копия се наслагват по същия начин още по-малки копия</a:t>
            </a:r>
          </a:p>
          <a:p>
            <a:pPr lvl="1"/>
            <a:r>
              <a:rPr lang="bg-BG" dirty="0" smtClean="0"/>
              <a:t>И т.н.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168335023"/>
      </p:ext>
    </p:extLst>
  </p:cSld>
  <p:clrMapOvr>
    <a:masterClrMapping/>
  </p:clrMapOvr>
  <p:transition>
    <p:push dir="u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Нежива природа</a:t>
            </a:r>
            <a:endParaRPr lang="bg-BG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45</a:t>
            </a:fld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Брауново движение</a:t>
            </a:r>
          </a:p>
          <a:p>
            <a:pPr lvl="1"/>
            <a:r>
              <a:rPr lang="bg-BG" dirty="0" smtClean="0"/>
              <a:t>Процес във физиката – хаотично движение на частици поради топлината</a:t>
            </a:r>
          </a:p>
          <a:p>
            <a:pPr lvl="1"/>
            <a:r>
              <a:rPr lang="bg-BG" dirty="0" smtClean="0"/>
              <a:t>Ще приемем скоростта на частица за константа</a:t>
            </a:r>
          </a:p>
          <a:p>
            <a:pPr lvl="1"/>
            <a:r>
              <a:rPr lang="bg-BG" dirty="0" smtClean="0"/>
              <a:t>Частицата прави стъпка в дадена посока, после я сменя в случаен диапазон и прави отново стъпка</a:t>
            </a:r>
            <a:endParaRPr lang="bg-BG" dirty="0"/>
          </a:p>
        </p:txBody>
      </p:sp>
      <p:pic>
        <p:nvPicPr>
          <p:cNvPr id="8194" name="Picture 2" descr="D:\Pavel\Courses\Materials\Course.ALG 2019\Alg-15 Modelling\Lecture\Figures\braun-motion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4" b="4655"/>
          <a:stretch/>
        </p:blipFill>
        <p:spPr bwMode="auto">
          <a:xfrm>
            <a:off x="2074148" y="3842177"/>
            <a:ext cx="4983877" cy="264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0783318"/>
      </p:ext>
    </p:extLst>
  </p:cSld>
  <p:clrMapOvr>
    <a:masterClrMapping/>
  </p:clrMapOvr>
  <p:transition>
    <p:push dir="u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46</a:t>
            </a:fld>
            <a:endParaRPr lang="bg-BG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lvl="1"/>
                <a:r>
                  <a:rPr lang="bg-BG" dirty="0" smtClean="0"/>
                  <a:t>Алгоритъм чрез запомняне на текущи координати </a:t>
                </a:r>
                <a14:m>
                  <m:oMath xmlns:m="http://schemas.openxmlformats.org/officeDocument/2006/math">
                    <m:r>
                      <a:rPr lang="bg-BG" i="1" dirty="0" smtClean="0">
                        <a:latin typeface="Cambria Math"/>
                      </a:rPr>
                      <m:t>(</m:t>
                    </m:r>
                    <m:r>
                      <a:rPr lang="en-US" i="1" dirty="0" err="1" smtClean="0">
                        <a:latin typeface="Cambria Math"/>
                      </a:rPr>
                      <m:t>𝑥</m:t>
                    </m:r>
                    <m:r>
                      <a:rPr lang="en-US" i="1" dirty="0" err="1" smtClean="0">
                        <a:latin typeface="Cambria Math"/>
                      </a:rPr>
                      <m:t>,</m:t>
                    </m:r>
                    <m:r>
                      <a:rPr lang="en-US" i="1" dirty="0" err="1" smtClean="0">
                        <a:latin typeface="Cambria Math"/>
                      </a:rPr>
                      <m:t>𝑦</m:t>
                    </m:r>
                    <m:r>
                      <a:rPr lang="en-US" i="1" dirty="0" smtClean="0">
                        <a:latin typeface="Cambria Math"/>
                      </a:rPr>
                      <m:t>)</m:t>
                    </m:r>
                    <m:r>
                      <a:rPr lang="bg-BG" i="1" dirty="0" smtClean="0">
                        <a:latin typeface="Cambria Math"/>
                      </a:rPr>
                      <m:t> </m:t>
                    </m:r>
                  </m:oMath>
                </a14:m>
                <a:r>
                  <a:rPr lang="bg-BG" dirty="0" smtClean="0"/>
                  <a:t>и текуща посока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𝛼</m:t>
                    </m:r>
                  </m:oMath>
                </a14:m>
                <a:endParaRPr lang="bg-BG" dirty="0" smtClean="0"/>
              </a:p>
              <a:p>
                <a:pPr lvl="1"/>
                <a:r>
                  <a:rPr lang="bg-BG" dirty="0" smtClean="0"/>
                  <a:t>На всяка стъпка променяме координатите</a:t>
                </a:r>
                <a:br>
                  <a:rPr lang="bg-BG" dirty="0" smtClean="0"/>
                </a:br>
                <a14:m>
                  <m:oMath xmlns:m="http://schemas.openxmlformats.org/officeDocument/2006/math"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𝑥</m:t>
                        </m:r>
                        <m:r>
                          <a:rPr lang="en-US" b="0" i="1" smtClean="0">
                            <a:latin typeface="Cambria Math"/>
                          </a:rPr>
                          <m:t>,</m:t>
                        </m:r>
                        <m:r>
                          <a:rPr lang="en-US" b="0" i="1" smtClean="0">
                            <a:latin typeface="Cambria Math"/>
                          </a:rPr>
                          <m:t>𝑦</m:t>
                        </m:r>
                      </m:e>
                    </m:d>
                    <m:r>
                      <a:rPr lang="en-US" b="0" i="1" smtClean="0">
                        <a:latin typeface="Cambria Math"/>
                      </a:rPr>
                      <m:t>→(</m:t>
                    </m:r>
                    <m:r>
                      <a:rPr lang="en-US" b="0" i="1" smtClean="0">
                        <a:latin typeface="Cambria Math"/>
                      </a:rPr>
                      <m:t>𝑥</m:t>
                    </m:r>
                    <m:r>
                      <a:rPr lang="en-US" b="0" i="1" smtClean="0">
                        <a:latin typeface="Cambria Math"/>
                      </a:rPr>
                      <m:t>+</m:t>
                    </m:r>
                    <m:func>
                      <m:funcPr>
                        <m:ctrlPr>
                          <a:rPr lang="en-US" b="0" i="1" smtClean="0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/>
                          </a:rPr>
                          <m:t>cos</m:t>
                        </m:r>
                      </m:fName>
                      <m:e>
                        <m:r>
                          <a:rPr lang="en-US" b="0" i="1" smtClean="0">
                            <a:latin typeface="Cambria Math"/>
                          </a:rPr>
                          <m:t>𝛼</m:t>
                        </m:r>
                        <m:r>
                          <a:rPr lang="en-US" b="0" i="1" smtClean="0">
                            <a:latin typeface="Cambria Math"/>
                          </a:rPr>
                          <m:t>,</m:t>
                        </m:r>
                      </m:e>
                    </m:func>
                    <m:r>
                      <a:rPr lang="en-US" b="0" i="1" smtClean="0">
                        <a:latin typeface="Cambria Math"/>
                      </a:rPr>
                      <m:t>𝑦</m:t>
                    </m:r>
                    <m:r>
                      <a:rPr lang="en-US" b="0" i="1" smtClean="0">
                        <a:latin typeface="Cambria Math"/>
                      </a:rPr>
                      <m:t>+</m:t>
                    </m:r>
                    <m:func>
                      <m:funcPr>
                        <m:ctrlPr>
                          <a:rPr lang="en-US" b="0" i="1" smtClean="0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/>
                          </a:rPr>
                          <m:t>sin</m:t>
                        </m:r>
                      </m:fName>
                      <m:e>
                        <m:r>
                          <a:rPr lang="en-US" b="0" i="1" smtClean="0">
                            <a:latin typeface="Cambria Math"/>
                          </a:rPr>
                          <m:t>𝛼</m:t>
                        </m:r>
                      </m:e>
                    </m:func>
                    <m:r>
                      <a:rPr lang="en-US" b="0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dirty="0" smtClean="0"/>
                  <a:t> </a:t>
                </a:r>
              </a:p>
              <a:p>
                <a:pPr lvl="1"/>
                <a:r>
                  <a:rPr lang="bg-BG" dirty="0" smtClean="0"/>
                  <a:t>След стъпката отместваме посоката на случаен ъгъл в допустим диапазон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±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/>
                      </a:rPr>
                      <m:t>Δ</m:t>
                    </m:r>
                    <m:r>
                      <a:rPr lang="en-US" b="0" i="1" smtClean="0">
                        <a:latin typeface="Cambria Math"/>
                      </a:rPr>
                      <m:t>𝛼</m:t>
                    </m:r>
                  </m:oMath>
                </a14:m>
                <a:r>
                  <a:rPr lang="en-US" dirty="0" smtClean="0"/>
                  <a:t>: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𝛼</m:t>
                    </m:r>
                    <m:r>
                      <a:rPr lang="en-US" b="0" i="1" smtClean="0">
                        <a:latin typeface="Cambria Math"/>
                      </a:rPr>
                      <m:t>→</m:t>
                    </m:r>
                    <m:r>
                      <a:rPr lang="en-US" b="0" i="1" smtClean="0">
                        <a:latin typeface="Cambria Math"/>
                      </a:rPr>
                      <m:t>𝛼</m:t>
                    </m:r>
                    <m:r>
                      <a:rPr lang="en-US" b="0" i="1" smtClean="0">
                        <a:latin typeface="Cambria Math"/>
                      </a:rPr>
                      <m:t>+</m:t>
                    </m:r>
                    <m:r>
                      <a:rPr lang="en-US" b="0" i="1" smtClean="0">
                        <a:latin typeface="Cambria Math"/>
                      </a:rPr>
                      <m:t>𝑟𝑎𝑛𝑑𝑜𝑚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>
                            <a:latin typeface="Cambria Math"/>
                          </a:rPr>
                          <m:t>Δ</m:t>
                        </m:r>
                        <m:r>
                          <a:rPr lang="en-US" i="1">
                            <a:latin typeface="Cambria Math"/>
                          </a:rPr>
                          <m:t>𝛼</m:t>
                        </m:r>
                        <m:r>
                          <a:rPr lang="en-US" b="0" i="1" smtClean="0">
                            <a:latin typeface="Cambria Math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>
                            <a:latin typeface="Cambria Math"/>
                          </a:rPr>
                          <m:t>Δ</m:t>
                        </m:r>
                        <m:r>
                          <a:rPr lang="en-US" i="1">
                            <a:latin typeface="Cambria Math"/>
                          </a:rPr>
                          <m:t>𝛼</m:t>
                        </m:r>
                      </m:e>
                    </m:d>
                  </m:oMath>
                </a14:m>
                <a:r>
                  <a:rPr lang="en-US" dirty="0" smtClean="0"/>
                  <a:t> </a:t>
                </a:r>
                <a:endParaRPr lang="bg-BG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t="-800" r="-291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218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300" y="2971800"/>
            <a:ext cx="5105400" cy="25532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Rectangle 4">
            <a:hlinkClick r:id="rId3" action="ppaction://hlinkfile"/>
          </p:cNvPr>
          <p:cNvSpPr/>
          <p:nvPr/>
        </p:nvSpPr>
        <p:spPr>
          <a:xfrm>
            <a:off x="3657600" y="5722019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760983"/>
      </p:ext>
    </p:extLst>
  </p:cSld>
  <p:clrMapOvr>
    <a:masterClrMapping/>
  </p:clrMapOvr>
  <p:transition>
    <p:push dir="u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47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Мълния</a:t>
            </a:r>
          </a:p>
          <a:p>
            <a:pPr lvl="1"/>
            <a:r>
              <a:rPr lang="bg-BG" dirty="0" smtClean="0"/>
              <a:t>Нещо като брауново движение, </a:t>
            </a:r>
            <a:r>
              <a:rPr lang="bg-BG" dirty="0"/>
              <a:t>случайна начупена линия </a:t>
            </a:r>
            <a:r>
              <a:rPr lang="bg-BG" dirty="0" smtClean="0"/>
              <a:t>, но началото и краят са фиксирани точки</a:t>
            </a:r>
          </a:p>
          <a:p>
            <a:pPr lvl="1"/>
            <a:r>
              <a:rPr lang="bg-BG" dirty="0" smtClean="0"/>
              <a:t>Свързват се началото и края с отсечка</a:t>
            </a:r>
          </a:p>
          <a:p>
            <a:pPr lvl="1"/>
            <a:r>
              <a:rPr lang="bg-BG" dirty="0" smtClean="0"/>
              <a:t>Чупи се по „средата“ и се заменя с 4 отсечки, запазвайки началото и края</a:t>
            </a:r>
          </a:p>
          <a:p>
            <a:pPr lvl="1"/>
            <a:r>
              <a:rPr lang="bg-BG" dirty="0" smtClean="0"/>
              <a:t>Всяка от новите отсечки отново се чупи и това се повтаря няколко пъти</a:t>
            </a:r>
            <a:endParaRPr lang="bg-BG" dirty="0"/>
          </a:p>
        </p:txBody>
      </p:sp>
      <p:pic>
        <p:nvPicPr>
          <p:cNvPr id="11267" name="Picture 3" descr="D:\Pavel\Courses\Materials\Course.ALG 2019\Alg-15 Modelling\Lecture\Figures\lightnin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481" y="3814105"/>
            <a:ext cx="6015038" cy="2558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4730308"/>
      </p:ext>
    </p:extLst>
  </p:cSld>
  <p:clrMapOvr>
    <a:masterClrMapping/>
  </p:clrMapOvr>
  <p:transition>
    <p:push dir="u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48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bg-BG" dirty="0" smtClean="0"/>
              <a:t>За да е променлива мълнията, тя се генерира многократно – и всеки пък е случайна</a:t>
            </a:r>
            <a:endParaRPr lang="bg-BG" dirty="0"/>
          </a:p>
        </p:txBody>
      </p:sp>
      <p:pic>
        <p:nvPicPr>
          <p:cNvPr id="10243" name="Picture 3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7450" y="1447800"/>
            <a:ext cx="4229100" cy="2833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hlinkClick r:id="rId2" action="ppaction://hlinkfile"/>
          </p:cNvPr>
          <p:cNvSpPr/>
          <p:nvPr/>
        </p:nvSpPr>
        <p:spPr>
          <a:xfrm>
            <a:off x="3657600" y="4648200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9702106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49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Профил на остров</a:t>
            </a:r>
          </a:p>
          <a:p>
            <a:pPr lvl="1"/>
            <a:r>
              <a:rPr lang="bg-BG" dirty="0" smtClean="0"/>
              <a:t>Желани характеристики: да е </a:t>
            </a:r>
            <a:r>
              <a:rPr lang="bg-BG" dirty="0" err="1" smtClean="0"/>
              <a:t>кръгловат</a:t>
            </a:r>
            <a:r>
              <a:rPr lang="bg-BG" dirty="0" smtClean="0"/>
              <a:t>, но да е с къдрав профил – със заливи, </a:t>
            </a:r>
            <a:r>
              <a:rPr lang="bg-BG" dirty="0" err="1" smtClean="0"/>
              <a:t>лимани</a:t>
            </a:r>
            <a:r>
              <a:rPr lang="bg-BG" dirty="0" smtClean="0"/>
              <a:t> и т.н.</a:t>
            </a:r>
          </a:p>
          <a:p>
            <a:pPr lvl="1"/>
            <a:r>
              <a:rPr lang="bg-BG" dirty="0" smtClean="0"/>
              <a:t>Започва се с геометрична фигура – триъгълник, четириъгълник и т.н.</a:t>
            </a:r>
          </a:p>
          <a:p>
            <a:pPr lvl="1"/>
            <a:r>
              <a:rPr lang="bg-BG" dirty="0" smtClean="0"/>
              <a:t>Всяка отсечка се чупи подобно на мълниите</a:t>
            </a:r>
            <a:endParaRPr lang="bg-BG" dirty="0"/>
          </a:p>
        </p:txBody>
      </p:sp>
      <p:pic>
        <p:nvPicPr>
          <p:cNvPr id="12290" name="Picture 2" descr="D:\Pavel\Courses\Materials\Course.ALG 2019\Alg-15 Modelling\Lecture\Figures\islan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874" y="3276600"/>
            <a:ext cx="8284252" cy="2406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1686448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Линейно движение</a:t>
            </a:r>
            <a:endParaRPr lang="bg-BG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5</a:t>
            </a:fld>
            <a:endParaRPr lang="bg-BG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Content Placeholder 3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bg-BG" dirty="0" smtClean="0"/>
                  <a:t>Идея за реализация</a:t>
                </a:r>
              </a:p>
              <a:p>
                <a:pPr lvl="1"/>
                <a:r>
                  <a:rPr lang="bg-BG" dirty="0" smtClean="0"/>
                  <a:t>Обектите </a:t>
                </a:r>
                <a:r>
                  <a:rPr lang="bg-BG" dirty="0"/>
                  <a:t>имат център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b="0" i="1" dirty="0" smtClean="0">
                            <a:latin typeface="Cambria Math"/>
                          </a:rPr>
                        </m:ctrlPr>
                      </m:accPr>
                      <m:e>
                        <m:r>
                          <a:rPr lang="en-US" i="1" dirty="0">
                            <a:latin typeface="Cambria Math"/>
                          </a:rPr>
                          <m:t>𝑃</m:t>
                        </m:r>
                      </m:e>
                    </m:acc>
                  </m:oMath>
                </a14:m>
                <a:r>
                  <a:rPr lang="bg-BG" dirty="0" smtClean="0"/>
                  <a:t> и промяната му с вектор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b="0" i="1" dirty="0" smtClean="0">
                            <a:latin typeface="Cambria Math"/>
                          </a:rPr>
                        </m:ctrlPr>
                      </m:accPr>
                      <m:e>
                        <m:r>
                          <a:rPr lang="en-US" i="1" dirty="0" smtClean="0">
                            <a:latin typeface="Cambria Math"/>
                          </a:rPr>
                          <m:t>𝑣</m:t>
                        </m:r>
                      </m:e>
                    </m:acc>
                  </m:oMath>
                </a14:m>
                <a:r>
                  <a:rPr lang="en-US" dirty="0" smtClean="0"/>
                  <a:t> </a:t>
                </a:r>
                <a:r>
                  <a:rPr lang="bg-BG" dirty="0" smtClean="0"/>
                  <a:t>променя </a:t>
                </a:r>
                <a:r>
                  <a:rPr lang="bg-BG" dirty="0"/>
                  <a:t>положението </a:t>
                </a:r>
                <a:r>
                  <a:rPr lang="bg-BG" dirty="0" smtClean="0"/>
                  <a:t>на обектите</a:t>
                </a:r>
              </a:p>
              <a:p>
                <a:r>
                  <a:rPr lang="bg-BG" dirty="0" smtClean="0"/>
                  <a:t>Базова реализация</a:t>
                </a:r>
              </a:p>
              <a:p>
                <a:pPr lvl="1"/>
                <a:r>
                  <a:rPr lang="bg-BG" dirty="0" smtClean="0"/>
                  <a:t>Приемаме константна скорост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b="0" i="1" dirty="0" smtClean="0">
                            <a:latin typeface="Cambria Math"/>
                          </a:rPr>
                        </m:ctrlPr>
                      </m:accPr>
                      <m:e>
                        <m:r>
                          <a:rPr lang="en-US" b="0" i="1" dirty="0" smtClean="0">
                            <a:latin typeface="Cambria Math"/>
                          </a:rPr>
                          <m:t>𝑣</m:t>
                        </m:r>
                      </m:e>
                    </m:acc>
                  </m:oMath>
                </a14:m>
                <a:endParaRPr lang="bg-BG" dirty="0" smtClean="0"/>
              </a:p>
              <a:p>
                <a:pPr lvl="1"/>
                <a:r>
                  <a:rPr lang="bg-BG" dirty="0" smtClean="0"/>
                  <a:t>На </a:t>
                </a:r>
                <a:r>
                  <a:rPr lang="bg-BG" dirty="0"/>
                  <a:t>всяка стъпка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𝑃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/>
                          </a:rPr>
                          <m:t>𝑖</m:t>
                        </m:r>
                        <m:r>
                          <a:rPr lang="en-US" b="0" i="1" dirty="0" smtClean="0">
                            <a:latin typeface="Cambria Math"/>
                          </a:rPr>
                          <m:t>+1</m:t>
                        </m:r>
                      </m:sub>
                    </m:sSub>
                    <m:r>
                      <a:rPr lang="en-US" b="0" i="1" dirty="0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en-US" b="0" i="1" dirty="0" smtClean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b="0" i="1" dirty="0" smtClean="0">
                                <a:latin typeface="Cambria Math"/>
                              </a:rPr>
                              <m:t>𝑃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en-US" b="0" i="1" dirty="0" smtClean="0">
                        <a:latin typeface="Cambria Math"/>
                      </a:rPr>
                      <m:t>+</m:t>
                    </m:r>
                    <m:acc>
                      <m:accPr>
                        <m:chr m:val="⃗"/>
                        <m:ctrlPr>
                          <a:rPr lang="en-US" b="0" i="1" dirty="0" smtClean="0">
                            <a:latin typeface="Cambria Math"/>
                          </a:rPr>
                        </m:ctrlPr>
                      </m:accPr>
                      <m:e>
                        <m:r>
                          <a:rPr lang="en-US" b="0" i="1" dirty="0" smtClean="0">
                            <a:latin typeface="Cambria Math"/>
                          </a:rPr>
                          <m:t>𝑣</m:t>
                        </m:r>
                      </m:e>
                    </m:acc>
                  </m:oMath>
                </a14:m>
                <a:endParaRPr lang="bg-BG" dirty="0"/>
              </a:p>
              <a:p>
                <a:pPr lvl="1"/>
                <a:r>
                  <a:rPr lang="bg-BG" dirty="0" smtClean="0"/>
                  <a:t>Скоростта на движение зависи от скоростта на компютъра, т.е. не </a:t>
                </a:r>
                <a:r>
                  <a:rPr lang="bg-BG" dirty="0"/>
                  <a:t>е равномерна във </a:t>
                </a:r>
                <a:r>
                  <a:rPr lang="bg-BG" dirty="0" smtClean="0"/>
                  <a:t>времето</a:t>
                </a:r>
                <a:endParaRPr lang="en-US" dirty="0" smtClean="0"/>
              </a:p>
              <a:p>
                <a:pPr lvl="1"/>
                <a:r>
                  <a:rPr lang="bg-BG" dirty="0" smtClean="0"/>
                  <a:t>Решението е ако кадър се генерира за </a:t>
                </a:r>
                <a:r>
                  <a:rPr lang="bg-BG" dirty="0"/>
                  <a:t>в</a:t>
                </a:r>
                <a:r>
                  <a:rPr lang="bg-BG" dirty="0" smtClean="0"/>
                  <a:t>реме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/>
                      </a:rPr>
                      <m:t>Δ</m:t>
                    </m:r>
                    <m:r>
                      <a:rPr lang="en-US" b="0" i="1" smtClean="0">
                        <a:latin typeface="Cambria Math"/>
                      </a:rPr>
                      <m:t>𝑡</m:t>
                    </m:r>
                  </m:oMath>
                </a14:m>
                <a:r>
                  <a:rPr lang="bg-BG" dirty="0" smtClean="0"/>
                  <a:t>, то скоростта да бъде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0" dirty="0" smtClean="0">
                        <a:latin typeface="Cambria Math"/>
                      </a:rPr>
                      <m:t>Δ</m:t>
                    </m:r>
                    <m:r>
                      <a:rPr lang="en-US" b="0" i="1" dirty="0" smtClean="0">
                        <a:latin typeface="Cambria Math"/>
                      </a:rPr>
                      <m:t>𝑡</m:t>
                    </m:r>
                    <m:acc>
                      <m:accPr>
                        <m:chr m:val="⃗"/>
                        <m:ctrlPr>
                          <a:rPr lang="en-US" b="0" i="1" dirty="0" smtClean="0">
                            <a:latin typeface="Cambria Math"/>
                          </a:rPr>
                        </m:ctrlPr>
                      </m:accPr>
                      <m:e>
                        <m:r>
                          <a:rPr lang="en-US" b="0" i="1" dirty="0" smtClean="0">
                            <a:latin typeface="Cambria Math"/>
                          </a:rPr>
                          <m:t>𝑣</m:t>
                        </m:r>
                      </m:e>
                    </m:acc>
                  </m:oMath>
                </a14:m>
                <a:r>
                  <a:rPr lang="en-US" dirty="0" smtClean="0"/>
                  <a:t> </a:t>
                </a:r>
                <a:endParaRPr lang="en-US" dirty="0"/>
              </a:p>
              <a:p>
                <a:pPr lvl="1"/>
                <a:endParaRPr lang="en-US" dirty="0"/>
              </a:p>
              <a:p>
                <a:endParaRPr lang="bg-BG" dirty="0"/>
              </a:p>
            </p:txBody>
          </p:sp>
        </mc:Choice>
        <mc:Fallback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55" t="-1176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56431144"/>
      </p:ext>
    </p:extLst>
  </p:cSld>
  <p:clrMapOvr>
    <a:masterClrMapping/>
  </p:clrMapOvr>
  <p:transition>
    <p:push dir="u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50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bg-BG" dirty="0" smtClean="0"/>
              <a:t>Ако началната фигура е с малко страни се получава по-къдрав остров, с повече страни той е по-заоблен</a:t>
            </a:r>
            <a:endParaRPr lang="bg-BG" dirty="0"/>
          </a:p>
        </p:txBody>
      </p:sp>
      <p:pic>
        <p:nvPicPr>
          <p:cNvPr id="13314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0" b="13143"/>
          <a:stretch/>
        </p:blipFill>
        <p:spPr bwMode="auto">
          <a:xfrm>
            <a:off x="794657" y="3548235"/>
            <a:ext cx="3657600" cy="20296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315" name="Picture 3">
            <a:hlinkClick r:id="rId2" action="ppaction://hlinkfile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47" b="8391"/>
          <a:stretch/>
        </p:blipFill>
        <p:spPr bwMode="auto">
          <a:xfrm>
            <a:off x="4722813" y="3530092"/>
            <a:ext cx="3657600" cy="204774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316" name="Picture 4">
            <a:hlinkClick r:id="rId2" action="ppaction://hlinkfile"/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94" b="10623"/>
          <a:stretch/>
        </p:blipFill>
        <p:spPr bwMode="auto">
          <a:xfrm>
            <a:off x="762000" y="1371600"/>
            <a:ext cx="3657600" cy="19507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317" name="Picture 5">
            <a:hlinkClick r:id="rId2" action="ppaction://hlinkfile"/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87" b="9730"/>
          <a:stretch/>
        </p:blipFill>
        <p:spPr bwMode="auto">
          <a:xfrm>
            <a:off x="4723606" y="1371599"/>
            <a:ext cx="3657600" cy="19507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Rectangle 7">
            <a:hlinkClick r:id="rId2" action="ppaction://hlinkfile"/>
          </p:cNvPr>
          <p:cNvSpPr/>
          <p:nvPr/>
        </p:nvSpPr>
        <p:spPr>
          <a:xfrm>
            <a:off x="3657600" y="5791200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9337432"/>
      </p:ext>
    </p:extLst>
  </p:cSld>
  <p:clrMapOvr>
    <a:masterClrMapping/>
  </p:clrMapOvr>
  <p:transition>
    <p:push dir="u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3533452" y="6207125"/>
            <a:ext cx="2133600" cy="365125"/>
          </a:xfrm>
        </p:spPr>
        <p:txBody>
          <a:bodyPr/>
          <a:lstStyle/>
          <a:p>
            <a:fld id="{E41CD44F-50E9-4C5F-95DB-A2C5CF645FF2}" type="slidenum">
              <a:rPr lang="bg-BG" smtClean="0"/>
              <a:pPr/>
              <a:t>51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Планински терен</a:t>
            </a:r>
          </a:p>
          <a:p>
            <a:pPr lvl="1"/>
            <a:r>
              <a:rPr lang="en-US" dirty="0" smtClean="0"/>
              <a:t>3D </a:t>
            </a:r>
            <a:r>
              <a:rPr lang="bg-BG" dirty="0" smtClean="0"/>
              <a:t>случайност не като профил</a:t>
            </a:r>
            <a:r>
              <a:rPr lang="en-US" dirty="0" smtClean="0"/>
              <a:t>,</a:t>
            </a:r>
            <a:r>
              <a:rPr lang="bg-BG" dirty="0" smtClean="0"/>
              <a:t> а във височина</a:t>
            </a:r>
          </a:p>
          <a:p>
            <a:pPr lvl="1"/>
            <a:r>
              <a:rPr lang="bg-BG" dirty="0" smtClean="0"/>
              <a:t>Започва се с квадрат, който се разделя на четири</a:t>
            </a:r>
          </a:p>
          <a:p>
            <a:pPr lvl="1"/>
            <a:r>
              <a:rPr lang="bg-BG" dirty="0"/>
              <a:t>Издигаме (или спускаме) новите върхове на случайно </a:t>
            </a:r>
            <a:r>
              <a:rPr lang="bg-BG" dirty="0" smtClean="0"/>
              <a:t>разстояние и с тях повтаряме същото</a:t>
            </a:r>
            <a:endParaRPr lang="bg-BG" dirty="0"/>
          </a:p>
        </p:txBody>
      </p:sp>
      <p:sp>
        <p:nvSpPr>
          <p:cNvPr id="4" name="Freeform 3"/>
          <p:cNvSpPr/>
          <p:nvPr/>
        </p:nvSpPr>
        <p:spPr>
          <a:xfrm>
            <a:off x="4685254" y="2819400"/>
            <a:ext cx="2914650" cy="1314450"/>
          </a:xfrm>
          <a:custGeom>
            <a:avLst/>
            <a:gdLst>
              <a:gd name="connsiteX0" fmla="*/ 0 w 4813300"/>
              <a:gd name="connsiteY0" fmla="*/ 1689100 h 1981200"/>
              <a:gd name="connsiteX1" fmla="*/ 1625600 w 4813300"/>
              <a:gd name="connsiteY1" fmla="*/ 0 h 1981200"/>
              <a:gd name="connsiteX2" fmla="*/ 4813300 w 4813300"/>
              <a:gd name="connsiteY2" fmla="*/ 1981200 h 1981200"/>
              <a:gd name="connsiteX3" fmla="*/ 0 w 4813300"/>
              <a:gd name="connsiteY3" fmla="*/ 1689100 h 1981200"/>
              <a:gd name="connsiteX0" fmla="*/ 0 w 4559968"/>
              <a:gd name="connsiteY0" fmla="*/ 1689100 h 1981200"/>
              <a:gd name="connsiteX1" fmla="*/ 1625600 w 4559968"/>
              <a:gd name="connsiteY1" fmla="*/ 0 h 1981200"/>
              <a:gd name="connsiteX2" fmla="*/ 4559968 w 4559968"/>
              <a:gd name="connsiteY2" fmla="*/ 1981200 h 1981200"/>
              <a:gd name="connsiteX3" fmla="*/ 0 w 4559968"/>
              <a:gd name="connsiteY3" fmla="*/ 1689100 h 1981200"/>
              <a:gd name="connsiteX0" fmla="*/ 0 w 4559968"/>
              <a:gd name="connsiteY0" fmla="*/ 1689100 h 1981200"/>
              <a:gd name="connsiteX1" fmla="*/ 1625600 w 4559968"/>
              <a:gd name="connsiteY1" fmla="*/ 0 h 1981200"/>
              <a:gd name="connsiteX2" fmla="*/ 4306636 w 4559968"/>
              <a:gd name="connsiteY2" fmla="*/ 381000 h 1981200"/>
              <a:gd name="connsiteX3" fmla="*/ 4559968 w 4559968"/>
              <a:gd name="connsiteY3" fmla="*/ 1981200 h 1981200"/>
              <a:gd name="connsiteX4" fmla="*/ 0 w 4559968"/>
              <a:gd name="connsiteY4" fmla="*/ 1689100 h 1981200"/>
              <a:gd name="connsiteX0" fmla="*/ 0 w 4306636"/>
              <a:gd name="connsiteY0" fmla="*/ 1689100 h 1981200"/>
              <a:gd name="connsiteX1" fmla="*/ 1625600 w 4306636"/>
              <a:gd name="connsiteY1" fmla="*/ 0 h 1981200"/>
              <a:gd name="connsiteX2" fmla="*/ 4306636 w 4306636"/>
              <a:gd name="connsiteY2" fmla="*/ 381000 h 1981200"/>
              <a:gd name="connsiteX3" fmla="*/ 3631086 w 4306636"/>
              <a:gd name="connsiteY3" fmla="*/ 1981200 h 1981200"/>
              <a:gd name="connsiteX4" fmla="*/ 0 w 4306636"/>
              <a:gd name="connsiteY4" fmla="*/ 1689100 h 1981200"/>
              <a:gd name="connsiteX0" fmla="*/ 0 w 4306636"/>
              <a:gd name="connsiteY0" fmla="*/ 1536700 h 1828800"/>
              <a:gd name="connsiteX1" fmla="*/ 1435545 w 4306636"/>
              <a:gd name="connsiteY1" fmla="*/ 0 h 1828800"/>
              <a:gd name="connsiteX2" fmla="*/ 4306636 w 4306636"/>
              <a:gd name="connsiteY2" fmla="*/ 228600 h 1828800"/>
              <a:gd name="connsiteX3" fmla="*/ 3631086 w 4306636"/>
              <a:gd name="connsiteY3" fmla="*/ 1828800 h 1828800"/>
              <a:gd name="connsiteX4" fmla="*/ 0 w 4306636"/>
              <a:gd name="connsiteY4" fmla="*/ 1536700 h 1828800"/>
              <a:gd name="connsiteX0" fmla="*/ 0 w 4306636"/>
              <a:gd name="connsiteY0" fmla="*/ 1536700 h 1752600"/>
              <a:gd name="connsiteX1" fmla="*/ 1435545 w 4306636"/>
              <a:gd name="connsiteY1" fmla="*/ 0 h 1752600"/>
              <a:gd name="connsiteX2" fmla="*/ 4306636 w 4306636"/>
              <a:gd name="connsiteY2" fmla="*/ 228600 h 1752600"/>
              <a:gd name="connsiteX3" fmla="*/ 3208866 w 4306636"/>
              <a:gd name="connsiteY3" fmla="*/ 1752600 h 1752600"/>
              <a:gd name="connsiteX4" fmla="*/ 0 w 4306636"/>
              <a:gd name="connsiteY4" fmla="*/ 153670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6636" h="1752600">
                <a:moveTo>
                  <a:pt x="0" y="1536700"/>
                </a:moveTo>
                <a:lnTo>
                  <a:pt x="1435545" y="0"/>
                </a:lnTo>
                <a:lnTo>
                  <a:pt x="4306636" y="228600"/>
                </a:lnTo>
                <a:lnTo>
                  <a:pt x="3208866" y="1752600"/>
                </a:lnTo>
                <a:lnTo>
                  <a:pt x="0" y="153670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tint val="66000"/>
                  <a:satMod val="160000"/>
                  <a:alpha val="50000"/>
                </a:schemeClr>
              </a:gs>
              <a:gs pos="50000">
                <a:schemeClr val="accent1">
                  <a:tint val="44500"/>
                  <a:satMod val="1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/>
          <p:cNvCxnSpPr/>
          <p:nvPr/>
        </p:nvCxnSpPr>
        <p:spPr>
          <a:xfrm flipH="1" flipV="1">
            <a:off x="5246364" y="3323359"/>
            <a:ext cx="1995055" cy="238992"/>
          </a:xfrm>
          <a:prstGeom prst="line">
            <a:avLst/>
          </a:prstGeom>
          <a:ln w="28575">
            <a:solidFill>
              <a:srgbClr val="0070C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 5"/>
          <p:cNvSpPr/>
          <p:nvPr/>
        </p:nvSpPr>
        <p:spPr>
          <a:xfrm>
            <a:off x="1542004" y="2819400"/>
            <a:ext cx="2914650" cy="1314450"/>
          </a:xfrm>
          <a:custGeom>
            <a:avLst/>
            <a:gdLst>
              <a:gd name="connsiteX0" fmla="*/ 0 w 4813300"/>
              <a:gd name="connsiteY0" fmla="*/ 1689100 h 1981200"/>
              <a:gd name="connsiteX1" fmla="*/ 1625600 w 4813300"/>
              <a:gd name="connsiteY1" fmla="*/ 0 h 1981200"/>
              <a:gd name="connsiteX2" fmla="*/ 4813300 w 4813300"/>
              <a:gd name="connsiteY2" fmla="*/ 1981200 h 1981200"/>
              <a:gd name="connsiteX3" fmla="*/ 0 w 4813300"/>
              <a:gd name="connsiteY3" fmla="*/ 1689100 h 1981200"/>
              <a:gd name="connsiteX0" fmla="*/ 0 w 4559968"/>
              <a:gd name="connsiteY0" fmla="*/ 1689100 h 1981200"/>
              <a:gd name="connsiteX1" fmla="*/ 1625600 w 4559968"/>
              <a:gd name="connsiteY1" fmla="*/ 0 h 1981200"/>
              <a:gd name="connsiteX2" fmla="*/ 4559968 w 4559968"/>
              <a:gd name="connsiteY2" fmla="*/ 1981200 h 1981200"/>
              <a:gd name="connsiteX3" fmla="*/ 0 w 4559968"/>
              <a:gd name="connsiteY3" fmla="*/ 1689100 h 1981200"/>
              <a:gd name="connsiteX0" fmla="*/ 0 w 4559968"/>
              <a:gd name="connsiteY0" fmla="*/ 1689100 h 1981200"/>
              <a:gd name="connsiteX1" fmla="*/ 1625600 w 4559968"/>
              <a:gd name="connsiteY1" fmla="*/ 0 h 1981200"/>
              <a:gd name="connsiteX2" fmla="*/ 4306636 w 4559968"/>
              <a:gd name="connsiteY2" fmla="*/ 381000 h 1981200"/>
              <a:gd name="connsiteX3" fmla="*/ 4559968 w 4559968"/>
              <a:gd name="connsiteY3" fmla="*/ 1981200 h 1981200"/>
              <a:gd name="connsiteX4" fmla="*/ 0 w 4559968"/>
              <a:gd name="connsiteY4" fmla="*/ 1689100 h 1981200"/>
              <a:gd name="connsiteX0" fmla="*/ 0 w 4306636"/>
              <a:gd name="connsiteY0" fmla="*/ 1689100 h 1981200"/>
              <a:gd name="connsiteX1" fmla="*/ 1625600 w 4306636"/>
              <a:gd name="connsiteY1" fmla="*/ 0 h 1981200"/>
              <a:gd name="connsiteX2" fmla="*/ 4306636 w 4306636"/>
              <a:gd name="connsiteY2" fmla="*/ 381000 h 1981200"/>
              <a:gd name="connsiteX3" fmla="*/ 3631086 w 4306636"/>
              <a:gd name="connsiteY3" fmla="*/ 1981200 h 1981200"/>
              <a:gd name="connsiteX4" fmla="*/ 0 w 4306636"/>
              <a:gd name="connsiteY4" fmla="*/ 1689100 h 1981200"/>
              <a:gd name="connsiteX0" fmla="*/ 0 w 4306636"/>
              <a:gd name="connsiteY0" fmla="*/ 1536700 h 1828800"/>
              <a:gd name="connsiteX1" fmla="*/ 1435545 w 4306636"/>
              <a:gd name="connsiteY1" fmla="*/ 0 h 1828800"/>
              <a:gd name="connsiteX2" fmla="*/ 4306636 w 4306636"/>
              <a:gd name="connsiteY2" fmla="*/ 228600 h 1828800"/>
              <a:gd name="connsiteX3" fmla="*/ 3631086 w 4306636"/>
              <a:gd name="connsiteY3" fmla="*/ 1828800 h 1828800"/>
              <a:gd name="connsiteX4" fmla="*/ 0 w 4306636"/>
              <a:gd name="connsiteY4" fmla="*/ 1536700 h 1828800"/>
              <a:gd name="connsiteX0" fmla="*/ 0 w 4306636"/>
              <a:gd name="connsiteY0" fmla="*/ 1536700 h 1752600"/>
              <a:gd name="connsiteX1" fmla="*/ 1435545 w 4306636"/>
              <a:gd name="connsiteY1" fmla="*/ 0 h 1752600"/>
              <a:gd name="connsiteX2" fmla="*/ 4306636 w 4306636"/>
              <a:gd name="connsiteY2" fmla="*/ 228600 h 1752600"/>
              <a:gd name="connsiteX3" fmla="*/ 3208866 w 4306636"/>
              <a:gd name="connsiteY3" fmla="*/ 1752600 h 1752600"/>
              <a:gd name="connsiteX4" fmla="*/ 0 w 4306636"/>
              <a:gd name="connsiteY4" fmla="*/ 153670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6636" h="1752600">
                <a:moveTo>
                  <a:pt x="0" y="1536700"/>
                </a:moveTo>
                <a:lnTo>
                  <a:pt x="1435545" y="0"/>
                </a:lnTo>
                <a:lnTo>
                  <a:pt x="4306636" y="228600"/>
                </a:lnTo>
                <a:lnTo>
                  <a:pt x="3208866" y="1752600"/>
                </a:lnTo>
                <a:lnTo>
                  <a:pt x="0" y="153670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tint val="66000"/>
                  <a:satMod val="160000"/>
                  <a:alpha val="50000"/>
                </a:schemeClr>
              </a:gs>
              <a:gs pos="50000">
                <a:schemeClr val="accent1">
                  <a:tint val="44500"/>
                  <a:satMod val="1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65910" y="2907723"/>
            <a:ext cx="841664" cy="1153391"/>
          </a:xfrm>
          <a:prstGeom prst="line">
            <a:avLst/>
          </a:prstGeom>
          <a:ln w="28575">
            <a:solidFill>
              <a:srgbClr val="0070C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7"/>
          <p:cNvSpPr/>
          <p:nvPr/>
        </p:nvSpPr>
        <p:spPr>
          <a:xfrm>
            <a:off x="4871985" y="4881124"/>
            <a:ext cx="2914650" cy="1314450"/>
          </a:xfrm>
          <a:custGeom>
            <a:avLst/>
            <a:gdLst>
              <a:gd name="connsiteX0" fmla="*/ 0 w 4813300"/>
              <a:gd name="connsiteY0" fmla="*/ 1689100 h 1981200"/>
              <a:gd name="connsiteX1" fmla="*/ 1625600 w 4813300"/>
              <a:gd name="connsiteY1" fmla="*/ 0 h 1981200"/>
              <a:gd name="connsiteX2" fmla="*/ 4813300 w 4813300"/>
              <a:gd name="connsiteY2" fmla="*/ 1981200 h 1981200"/>
              <a:gd name="connsiteX3" fmla="*/ 0 w 4813300"/>
              <a:gd name="connsiteY3" fmla="*/ 1689100 h 1981200"/>
              <a:gd name="connsiteX0" fmla="*/ 0 w 4559968"/>
              <a:gd name="connsiteY0" fmla="*/ 1689100 h 1981200"/>
              <a:gd name="connsiteX1" fmla="*/ 1625600 w 4559968"/>
              <a:gd name="connsiteY1" fmla="*/ 0 h 1981200"/>
              <a:gd name="connsiteX2" fmla="*/ 4559968 w 4559968"/>
              <a:gd name="connsiteY2" fmla="*/ 1981200 h 1981200"/>
              <a:gd name="connsiteX3" fmla="*/ 0 w 4559968"/>
              <a:gd name="connsiteY3" fmla="*/ 1689100 h 1981200"/>
              <a:gd name="connsiteX0" fmla="*/ 0 w 4559968"/>
              <a:gd name="connsiteY0" fmla="*/ 1689100 h 1981200"/>
              <a:gd name="connsiteX1" fmla="*/ 1625600 w 4559968"/>
              <a:gd name="connsiteY1" fmla="*/ 0 h 1981200"/>
              <a:gd name="connsiteX2" fmla="*/ 4306636 w 4559968"/>
              <a:gd name="connsiteY2" fmla="*/ 381000 h 1981200"/>
              <a:gd name="connsiteX3" fmla="*/ 4559968 w 4559968"/>
              <a:gd name="connsiteY3" fmla="*/ 1981200 h 1981200"/>
              <a:gd name="connsiteX4" fmla="*/ 0 w 4559968"/>
              <a:gd name="connsiteY4" fmla="*/ 1689100 h 1981200"/>
              <a:gd name="connsiteX0" fmla="*/ 0 w 4306636"/>
              <a:gd name="connsiteY0" fmla="*/ 1689100 h 1981200"/>
              <a:gd name="connsiteX1" fmla="*/ 1625600 w 4306636"/>
              <a:gd name="connsiteY1" fmla="*/ 0 h 1981200"/>
              <a:gd name="connsiteX2" fmla="*/ 4306636 w 4306636"/>
              <a:gd name="connsiteY2" fmla="*/ 381000 h 1981200"/>
              <a:gd name="connsiteX3" fmla="*/ 3631086 w 4306636"/>
              <a:gd name="connsiteY3" fmla="*/ 1981200 h 1981200"/>
              <a:gd name="connsiteX4" fmla="*/ 0 w 4306636"/>
              <a:gd name="connsiteY4" fmla="*/ 1689100 h 1981200"/>
              <a:gd name="connsiteX0" fmla="*/ 0 w 4306636"/>
              <a:gd name="connsiteY0" fmla="*/ 1536700 h 1828800"/>
              <a:gd name="connsiteX1" fmla="*/ 1435545 w 4306636"/>
              <a:gd name="connsiteY1" fmla="*/ 0 h 1828800"/>
              <a:gd name="connsiteX2" fmla="*/ 4306636 w 4306636"/>
              <a:gd name="connsiteY2" fmla="*/ 228600 h 1828800"/>
              <a:gd name="connsiteX3" fmla="*/ 3631086 w 4306636"/>
              <a:gd name="connsiteY3" fmla="*/ 1828800 h 1828800"/>
              <a:gd name="connsiteX4" fmla="*/ 0 w 4306636"/>
              <a:gd name="connsiteY4" fmla="*/ 1536700 h 1828800"/>
              <a:gd name="connsiteX0" fmla="*/ 0 w 4306636"/>
              <a:gd name="connsiteY0" fmla="*/ 1536700 h 1752600"/>
              <a:gd name="connsiteX1" fmla="*/ 1435545 w 4306636"/>
              <a:gd name="connsiteY1" fmla="*/ 0 h 1752600"/>
              <a:gd name="connsiteX2" fmla="*/ 4306636 w 4306636"/>
              <a:gd name="connsiteY2" fmla="*/ 228600 h 1752600"/>
              <a:gd name="connsiteX3" fmla="*/ 3208866 w 4306636"/>
              <a:gd name="connsiteY3" fmla="*/ 1752600 h 1752600"/>
              <a:gd name="connsiteX4" fmla="*/ 0 w 4306636"/>
              <a:gd name="connsiteY4" fmla="*/ 153670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6636" h="1752600">
                <a:moveTo>
                  <a:pt x="0" y="1536700"/>
                </a:moveTo>
                <a:lnTo>
                  <a:pt x="1435545" y="0"/>
                </a:lnTo>
                <a:lnTo>
                  <a:pt x="4306636" y="228600"/>
                </a:lnTo>
                <a:lnTo>
                  <a:pt x="3208866" y="1752600"/>
                </a:lnTo>
                <a:lnTo>
                  <a:pt x="0" y="153670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tint val="66000"/>
                  <a:satMod val="160000"/>
                  <a:alpha val="50000"/>
                </a:schemeClr>
              </a:gs>
              <a:gs pos="50000">
                <a:schemeClr val="accent1">
                  <a:tint val="44500"/>
                  <a:satMod val="1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1728735" y="4881124"/>
            <a:ext cx="2914650" cy="1314450"/>
          </a:xfrm>
          <a:custGeom>
            <a:avLst/>
            <a:gdLst>
              <a:gd name="connsiteX0" fmla="*/ 0 w 4813300"/>
              <a:gd name="connsiteY0" fmla="*/ 1689100 h 1981200"/>
              <a:gd name="connsiteX1" fmla="*/ 1625600 w 4813300"/>
              <a:gd name="connsiteY1" fmla="*/ 0 h 1981200"/>
              <a:gd name="connsiteX2" fmla="*/ 4813300 w 4813300"/>
              <a:gd name="connsiteY2" fmla="*/ 1981200 h 1981200"/>
              <a:gd name="connsiteX3" fmla="*/ 0 w 4813300"/>
              <a:gd name="connsiteY3" fmla="*/ 1689100 h 1981200"/>
              <a:gd name="connsiteX0" fmla="*/ 0 w 4559968"/>
              <a:gd name="connsiteY0" fmla="*/ 1689100 h 1981200"/>
              <a:gd name="connsiteX1" fmla="*/ 1625600 w 4559968"/>
              <a:gd name="connsiteY1" fmla="*/ 0 h 1981200"/>
              <a:gd name="connsiteX2" fmla="*/ 4559968 w 4559968"/>
              <a:gd name="connsiteY2" fmla="*/ 1981200 h 1981200"/>
              <a:gd name="connsiteX3" fmla="*/ 0 w 4559968"/>
              <a:gd name="connsiteY3" fmla="*/ 1689100 h 1981200"/>
              <a:gd name="connsiteX0" fmla="*/ 0 w 4559968"/>
              <a:gd name="connsiteY0" fmla="*/ 1689100 h 1981200"/>
              <a:gd name="connsiteX1" fmla="*/ 1625600 w 4559968"/>
              <a:gd name="connsiteY1" fmla="*/ 0 h 1981200"/>
              <a:gd name="connsiteX2" fmla="*/ 4306636 w 4559968"/>
              <a:gd name="connsiteY2" fmla="*/ 381000 h 1981200"/>
              <a:gd name="connsiteX3" fmla="*/ 4559968 w 4559968"/>
              <a:gd name="connsiteY3" fmla="*/ 1981200 h 1981200"/>
              <a:gd name="connsiteX4" fmla="*/ 0 w 4559968"/>
              <a:gd name="connsiteY4" fmla="*/ 1689100 h 1981200"/>
              <a:gd name="connsiteX0" fmla="*/ 0 w 4306636"/>
              <a:gd name="connsiteY0" fmla="*/ 1689100 h 1981200"/>
              <a:gd name="connsiteX1" fmla="*/ 1625600 w 4306636"/>
              <a:gd name="connsiteY1" fmla="*/ 0 h 1981200"/>
              <a:gd name="connsiteX2" fmla="*/ 4306636 w 4306636"/>
              <a:gd name="connsiteY2" fmla="*/ 381000 h 1981200"/>
              <a:gd name="connsiteX3" fmla="*/ 3631086 w 4306636"/>
              <a:gd name="connsiteY3" fmla="*/ 1981200 h 1981200"/>
              <a:gd name="connsiteX4" fmla="*/ 0 w 4306636"/>
              <a:gd name="connsiteY4" fmla="*/ 1689100 h 1981200"/>
              <a:gd name="connsiteX0" fmla="*/ 0 w 4306636"/>
              <a:gd name="connsiteY0" fmla="*/ 1536700 h 1828800"/>
              <a:gd name="connsiteX1" fmla="*/ 1435545 w 4306636"/>
              <a:gd name="connsiteY1" fmla="*/ 0 h 1828800"/>
              <a:gd name="connsiteX2" fmla="*/ 4306636 w 4306636"/>
              <a:gd name="connsiteY2" fmla="*/ 228600 h 1828800"/>
              <a:gd name="connsiteX3" fmla="*/ 3631086 w 4306636"/>
              <a:gd name="connsiteY3" fmla="*/ 1828800 h 1828800"/>
              <a:gd name="connsiteX4" fmla="*/ 0 w 4306636"/>
              <a:gd name="connsiteY4" fmla="*/ 1536700 h 1828800"/>
              <a:gd name="connsiteX0" fmla="*/ 0 w 4306636"/>
              <a:gd name="connsiteY0" fmla="*/ 1536700 h 1752600"/>
              <a:gd name="connsiteX1" fmla="*/ 1435545 w 4306636"/>
              <a:gd name="connsiteY1" fmla="*/ 0 h 1752600"/>
              <a:gd name="connsiteX2" fmla="*/ 4306636 w 4306636"/>
              <a:gd name="connsiteY2" fmla="*/ 228600 h 1752600"/>
              <a:gd name="connsiteX3" fmla="*/ 3208866 w 4306636"/>
              <a:gd name="connsiteY3" fmla="*/ 1752600 h 1752600"/>
              <a:gd name="connsiteX4" fmla="*/ 0 w 4306636"/>
              <a:gd name="connsiteY4" fmla="*/ 153670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6636" h="1752600">
                <a:moveTo>
                  <a:pt x="0" y="1536700"/>
                </a:moveTo>
                <a:lnTo>
                  <a:pt x="1435545" y="0"/>
                </a:lnTo>
                <a:lnTo>
                  <a:pt x="4306636" y="228600"/>
                </a:lnTo>
                <a:lnTo>
                  <a:pt x="3208866" y="1752600"/>
                </a:lnTo>
                <a:lnTo>
                  <a:pt x="0" y="153670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tint val="66000"/>
                  <a:satMod val="160000"/>
                  <a:alpha val="50000"/>
                </a:schemeClr>
              </a:gs>
              <a:gs pos="50000">
                <a:schemeClr val="accent1">
                  <a:tint val="44500"/>
                  <a:satMod val="160000"/>
                  <a:alpha val="50000"/>
                </a:schemeClr>
              </a:gs>
              <a:gs pos="100000">
                <a:schemeClr val="accent1">
                  <a:tint val="23500"/>
                  <a:satMod val="160000"/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5438367" y="4457424"/>
            <a:ext cx="1345778" cy="425406"/>
          </a:xfrm>
          <a:custGeom>
            <a:avLst/>
            <a:gdLst>
              <a:gd name="connsiteX0" fmla="*/ 0 w 4813300"/>
              <a:gd name="connsiteY0" fmla="*/ 1689100 h 1981200"/>
              <a:gd name="connsiteX1" fmla="*/ 1625600 w 4813300"/>
              <a:gd name="connsiteY1" fmla="*/ 0 h 1981200"/>
              <a:gd name="connsiteX2" fmla="*/ 4813300 w 4813300"/>
              <a:gd name="connsiteY2" fmla="*/ 1981200 h 1981200"/>
              <a:gd name="connsiteX3" fmla="*/ 0 w 4813300"/>
              <a:gd name="connsiteY3" fmla="*/ 1689100 h 1981200"/>
              <a:gd name="connsiteX0" fmla="*/ 0 w 4559968"/>
              <a:gd name="connsiteY0" fmla="*/ 1689100 h 1981200"/>
              <a:gd name="connsiteX1" fmla="*/ 1625600 w 4559968"/>
              <a:gd name="connsiteY1" fmla="*/ 0 h 1981200"/>
              <a:gd name="connsiteX2" fmla="*/ 4559968 w 4559968"/>
              <a:gd name="connsiteY2" fmla="*/ 1981200 h 1981200"/>
              <a:gd name="connsiteX3" fmla="*/ 0 w 4559968"/>
              <a:gd name="connsiteY3" fmla="*/ 1689100 h 1981200"/>
              <a:gd name="connsiteX0" fmla="*/ 2955535 w 7515503"/>
              <a:gd name="connsiteY0" fmla="*/ 1993900 h 2286000"/>
              <a:gd name="connsiteX1" fmla="*/ 0 w 7515503"/>
              <a:gd name="connsiteY1" fmla="*/ 0 h 2286000"/>
              <a:gd name="connsiteX2" fmla="*/ 7515503 w 7515503"/>
              <a:gd name="connsiteY2" fmla="*/ 2286000 h 2286000"/>
              <a:gd name="connsiteX3" fmla="*/ 2955535 w 7515503"/>
              <a:gd name="connsiteY3" fmla="*/ 1993900 h 2286000"/>
              <a:gd name="connsiteX0" fmla="*/ 2955535 w 2955535"/>
              <a:gd name="connsiteY0" fmla="*/ 1993900 h 1993900"/>
              <a:gd name="connsiteX1" fmla="*/ 0 w 2955535"/>
              <a:gd name="connsiteY1" fmla="*/ 0 h 1993900"/>
              <a:gd name="connsiteX2" fmla="*/ 1266658 w 2955535"/>
              <a:gd name="connsiteY2" fmla="*/ 76200 h 1993900"/>
              <a:gd name="connsiteX3" fmla="*/ 2955535 w 2955535"/>
              <a:gd name="connsiteY3" fmla="*/ 1993900 h 1993900"/>
              <a:gd name="connsiteX0" fmla="*/ 2955535 w 2955535"/>
              <a:gd name="connsiteY0" fmla="*/ 1993900 h 1993900"/>
              <a:gd name="connsiteX1" fmla="*/ 0 w 2955535"/>
              <a:gd name="connsiteY1" fmla="*/ 0 h 1993900"/>
              <a:gd name="connsiteX2" fmla="*/ 1266658 w 2955535"/>
              <a:gd name="connsiteY2" fmla="*/ 0 h 1993900"/>
              <a:gd name="connsiteX3" fmla="*/ 2955535 w 2955535"/>
              <a:gd name="connsiteY3" fmla="*/ 1993900 h 1993900"/>
              <a:gd name="connsiteX0" fmla="*/ 2955535 w 2955535"/>
              <a:gd name="connsiteY0" fmla="*/ 2374900 h 2374900"/>
              <a:gd name="connsiteX1" fmla="*/ 0 w 2955535"/>
              <a:gd name="connsiteY1" fmla="*/ 381000 h 2374900"/>
              <a:gd name="connsiteX2" fmla="*/ 1266658 w 2955535"/>
              <a:gd name="connsiteY2" fmla="*/ 0 h 2374900"/>
              <a:gd name="connsiteX3" fmla="*/ 2955535 w 2955535"/>
              <a:gd name="connsiteY3" fmla="*/ 2374900 h 2374900"/>
              <a:gd name="connsiteX0" fmla="*/ 2510285 w 2510285"/>
              <a:gd name="connsiteY0" fmla="*/ 2374900 h 2374900"/>
              <a:gd name="connsiteX1" fmla="*/ 0 w 2510285"/>
              <a:gd name="connsiteY1" fmla="*/ 1849582 h 2374900"/>
              <a:gd name="connsiteX2" fmla="*/ 821408 w 2510285"/>
              <a:gd name="connsiteY2" fmla="*/ 0 h 2374900"/>
              <a:gd name="connsiteX3" fmla="*/ 2510285 w 2510285"/>
              <a:gd name="connsiteY3" fmla="*/ 2374900 h 2374900"/>
              <a:gd name="connsiteX0" fmla="*/ 2602291 w 2602291"/>
              <a:gd name="connsiteY0" fmla="*/ 2374900 h 2374900"/>
              <a:gd name="connsiteX1" fmla="*/ 0 w 2602291"/>
              <a:gd name="connsiteY1" fmla="*/ 1873466 h 2374900"/>
              <a:gd name="connsiteX2" fmla="*/ 913414 w 2602291"/>
              <a:gd name="connsiteY2" fmla="*/ 0 h 2374900"/>
              <a:gd name="connsiteX3" fmla="*/ 2602291 w 2602291"/>
              <a:gd name="connsiteY3" fmla="*/ 2374900 h 2374900"/>
              <a:gd name="connsiteX0" fmla="*/ 1398652 w 1398652"/>
              <a:gd name="connsiteY0" fmla="*/ 2322584 h 2322584"/>
              <a:gd name="connsiteX1" fmla="*/ 0 w 1398652"/>
              <a:gd name="connsiteY1" fmla="*/ 1873466 h 2322584"/>
              <a:gd name="connsiteX2" fmla="*/ 913414 w 1398652"/>
              <a:gd name="connsiteY2" fmla="*/ 0 h 2322584"/>
              <a:gd name="connsiteX3" fmla="*/ 1398652 w 1398652"/>
              <a:gd name="connsiteY3" fmla="*/ 2322584 h 2322584"/>
              <a:gd name="connsiteX0" fmla="*/ 1398652 w 1988498"/>
              <a:gd name="connsiteY0" fmla="*/ 449118 h 449118"/>
              <a:gd name="connsiteX1" fmla="*/ 0 w 1988498"/>
              <a:gd name="connsiteY1" fmla="*/ 0 h 449118"/>
              <a:gd name="connsiteX2" fmla="*/ 1988498 w 1988498"/>
              <a:gd name="connsiteY2" fmla="*/ 265821 h 449118"/>
              <a:gd name="connsiteX3" fmla="*/ 1398652 w 1988498"/>
              <a:gd name="connsiteY3" fmla="*/ 449118 h 449118"/>
              <a:gd name="connsiteX0" fmla="*/ 1398652 w 1988498"/>
              <a:gd name="connsiteY0" fmla="*/ 449118 h 519441"/>
              <a:gd name="connsiteX1" fmla="*/ 0 w 1988498"/>
              <a:gd name="connsiteY1" fmla="*/ 0 h 519441"/>
              <a:gd name="connsiteX2" fmla="*/ 621355 w 1988498"/>
              <a:gd name="connsiteY2" fmla="*/ 519441 h 519441"/>
              <a:gd name="connsiteX3" fmla="*/ 1988498 w 1988498"/>
              <a:gd name="connsiteY3" fmla="*/ 265821 h 519441"/>
              <a:gd name="connsiteX4" fmla="*/ 1398652 w 1988498"/>
              <a:gd name="connsiteY4" fmla="*/ 449118 h 519441"/>
              <a:gd name="connsiteX0" fmla="*/ 1398652 w 1988498"/>
              <a:gd name="connsiteY0" fmla="*/ 449118 h 567208"/>
              <a:gd name="connsiteX1" fmla="*/ 0 w 1988498"/>
              <a:gd name="connsiteY1" fmla="*/ 0 h 567208"/>
              <a:gd name="connsiteX2" fmla="*/ 606232 w 1988498"/>
              <a:gd name="connsiteY2" fmla="*/ 567208 h 567208"/>
              <a:gd name="connsiteX3" fmla="*/ 1988498 w 1988498"/>
              <a:gd name="connsiteY3" fmla="*/ 265821 h 567208"/>
              <a:gd name="connsiteX4" fmla="*/ 1398652 w 1988498"/>
              <a:gd name="connsiteY4" fmla="*/ 449118 h 567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8498" h="567208">
                <a:moveTo>
                  <a:pt x="1398652" y="449118"/>
                </a:moveTo>
                <a:lnTo>
                  <a:pt x="0" y="0"/>
                </a:lnTo>
                <a:lnTo>
                  <a:pt x="606232" y="567208"/>
                </a:lnTo>
                <a:lnTo>
                  <a:pt x="1988498" y="265821"/>
                </a:lnTo>
                <a:lnTo>
                  <a:pt x="1398652" y="449118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60000"/>
                  <a:lumOff val="40000"/>
                  <a:alpha val="50000"/>
                </a:schemeClr>
              </a:gs>
              <a:gs pos="50000">
                <a:schemeClr val="accent2">
                  <a:lumMod val="20000"/>
                  <a:lumOff val="80000"/>
                  <a:alpha val="50000"/>
                </a:schemeClr>
              </a:gs>
              <a:gs pos="100000">
                <a:schemeClr val="accent2">
                  <a:lumMod val="20000"/>
                  <a:lumOff val="80000"/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8575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flipH="1" flipV="1">
            <a:off x="2279453" y="5385083"/>
            <a:ext cx="1995055" cy="238992"/>
          </a:xfrm>
          <a:prstGeom prst="line">
            <a:avLst/>
          </a:prstGeom>
          <a:ln w="28575">
            <a:solidFill>
              <a:srgbClr val="0070C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2798999" y="4969447"/>
            <a:ext cx="841664" cy="1153391"/>
          </a:xfrm>
          <a:prstGeom prst="line">
            <a:avLst/>
          </a:prstGeom>
          <a:ln w="28575">
            <a:solidFill>
              <a:srgbClr val="0070C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3645859" y="4673307"/>
            <a:ext cx="0" cy="285750"/>
          </a:xfrm>
          <a:prstGeom prst="line">
            <a:avLst/>
          </a:prstGeom>
          <a:ln w="12700">
            <a:solidFill>
              <a:srgbClr val="FF0000"/>
            </a:solidFill>
            <a:prstDash val="sysDash"/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2300235" y="4481074"/>
            <a:ext cx="0" cy="914400"/>
          </a:xfrm>
          <a:prstGeom prst="line">
            <a:avLst/>
          </a:prstGeom>
          <a:ln w="12700">
            <a:solidFill>
              <a:srgbClr val="FF0000"/>
            </a:solidFill>
            <a:prstDash val="sysDash"/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4264118" y="4309624"/>
            <a:ext cx="0" cy="1314450"/>
          </a:xfrm>
          <a:prstGeom prst="line">
            <a:avLst/>
          </a:prstGeom>
          <a:ln w="12700">
            <a:solidFill>
              <a:srgbClr val="FF0000"/>
            </a:solidFill>
            <a:prstDash val="sysDash"/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3245809" y="4823974"/>
            <a:ext cx="0" cy="675409"/>
          </a:xfrm>
          <a:prstGeom prst="line">
            <a:avLst/>
          </a:prstGeom>
          <a:ln w="12700">
            <a:solidFill>
              <a:srgbClr val="FF0000"/>
            </a:solidFill>
            <a:prstDash val="sysDash"/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2799000" y="5852674"/>
            <a:ext cx="0" cy="285750"/>
          </a:xfrm>
          <a:prstGeom prst="line">
            <a:avLst/>
          </a:prstGeom>
          <a:ln w="12700">
            <a:solidFill>
              <a:srgbClr val="FF0000"/>
            </a:solidFill>
            <a:prstDash val="sysDash"/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 flipV="1">
            <a:off x="5422703" y="5385083"/>
            <a:ext cx="1995055" cy="238992"/>
          </a:xfrm>
          <a:prstGeom prst="line">
            <a:avLst/>
          </a:prstGeom>
          <a:ln w="28575">
            <a:solidFill>
              <a:srgbClr val="0070C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5942249" y="4969447"/>
            <a:ext cx="841664" cy="1153391"/>
          </a:xfrm>
          <a:prstGeom prst="line">
            <a:avLst/>
          </a:prstGeom>
          <a:ln w="28575">
            <a:solidFill>
              <a:srgbClr val="0070C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6789109" y="4673307"/>
            <a:ext cx="0" cy="285750"/>
          </a:xfrm>
          <a:prstGeom prst="line">
            <a:avLst/>
          </a:prstGeom>
          <a:ln w="12700">
            <a:solidFill>
              <a:srgbClr val="FF0000"/>
            </a:solidFill>
            <a:prstDash val="sysDash"/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5443485" y="4481074"/>
            <a:ext cx="0" cy="914400"/>
          </a:xfrm>
          <a:prstGeom prst="line">
            <a:avLst/>
          </a:prstGeom>
          <a:ln w="12700">
            <a:solidFill>
              <a:srgbClr val="FF0000"/>
            </a:solidFill>
            <a:prstDash val="sysDash"/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7407368" y="4309624"/>
            <a:ext cx="0" cy="1314450"/>
          </a:xfrm>
          <a:prstGeom prst="line">
            <a:avLst/>
          </a:prstGeom>
          <a:ln w="12700">
            <a:solidFill>
              <a:srgbClr val="FF0000"/>
            </a:solidFill>
            <a:prstDash val="sysDash"/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6389059" y="4823974"/>
            <a:ext cx="0" cy="675409"/>
          </a:xfrm>
          <a:prstGeom prst="line">
            <a:avLst/>
          </a:prstGeom>
          <a:ln w="12700">
            <a:solidFill>
              <a:srgbClr val="FF0000"/>
            </a:solidFill>
            <a:prstDash val="sysDash"/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5938925" y="5846024"/>
            <a:ext cx="0" cy="285750"/>
          </a:xfrm>
          <a:prstGeom prst="line">
            <a:avLst/>
          </a:prstGeom>
          <a:ln w="12700">
            <a:solidFill>
              <a:srgbClr val="FF0000"/>
            </a:solidFill>
            <a:prstDash val="sysDash"/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reeform 24"/>
          <p:cNvSpPr/>
          <p:nvPr/>
        </p:nvSpPr>
        <p:spPr>
          <a:xfrm>
            <a:off x="6395417" y="4282238"/>
            <a:ext cx="1391839" cy="755603"/>
          </a:xfrm>
          <a:custGeom>
            <a:avLst/>
            <a:gdLst>
              <a:gd name="connsiteX0" fmla="*/ 0 w 4813300"/>
              <a:gd name="connsiteY0" fmla="*/ 1689100 h 1981200"/>
              <a:gd name="connsiteX1" fmla="*/ 1625600 w 4813300"/>
              <a:gd name="connsiteY1" fmla="*/ 0 h 1981200"/>
              <a:gd name="connsiteX2" fmla="*/ 4813300 w 4813300"/>
              <a:gd name="connsiteY2" fmla="*/ 1981200 h 1981200"/>
              <a:gd name="connsiteX3" fmla="*/ 0 w 4813300"/>
              <a:gd name="connsiteY3" fmla="*/ 1689100 h 1981200"/>
              <a:gd name="connsiteX0" fmla="*/ 0 w 4559968"/>
              <a:gd name="connsiteY0" fmla="*/ 1689100 h 1981200"/>
              <a:gd name="connsiteX1" fmla="*/ 1625600 w 4559968"/>
              <a:gd name="connsiteY1" fmla="*/ 0 h 1981200"/>
              <a:gd name="connsiteX2" fmla="*/ 4559968 w 4559968"/>
              <a:gd name="connsiteY2" fmla="*/ 1981200 h 1981200"/>
              <a:gd name="connsiteX3" fmla="*/ 0 w 4559968"/>
              <a:gd name="connsiteY3" fmla="*/ 1689100 h 1981200"/>
              <a:gd name="connsiteX0" fmla="*/ 2955535 w 7515503"/>
              <a:gd name="connsiteY0" fmla="*/ 1993900 h 2286000"/>
              <a:gd name="connsiteX1" fmla="*/ 0 w 7515503"/>
              <a:gd name="connsiteY1" fmla="*/ 0 h 2286000"/>
              <a:gd name="connsiteX2" fmla="*/ 7515503 w 7515503"/>
              <a:gd name="connsiteY2" fmla="*/ 2286000 h 2286000"/>
              <a:gd name="connsiteX3" fmla="*/ 2955535 w 7515503"/>
              <a:gd name="connsiteY3" fmla="*/ 1993900 h 2286000"/>
              <a:gd name="connsiteX0" fmla="*/ 2955535 w 2955535"/>
              <a:gd name="connsiteY0" fmla="*/ 1993900 h 1993900"/>
              <a:gd name="connsiteX1" fmla="*/ 0 w 2955535"/>
              <a:gd name="connsiteY1" fmla="*/ 0 h 1993900"/>
              <a:gd name="connsiteX2" fmla="*/ 1266658 w 2955535"/>
              <a:gd name="connsiteY2" fmla="*/ 76200 h 1993900"/>
              <a:gd name="connsiteX3" fmla="*/ 2955535 w 2955535"/>
              <a:gd name="connsiteY3" fmla="*/ 1993900 h 1993900"/>
              <a:gd name="connsiteX0" fmla="*/ 2955535 w 2955535"/>
              <a:gd name="connsiteY0" fmla="*/ 1993900 h 1993900"/>
              <a:gd name="connsiteX1" fmla="*/ 0 w 2955535"/>
              <a:gd name="connsiteY1" fmla="*/ 0 h 1993900"/>
              <a:gd name="connsiteX2" fmla="*/ 1266658 w 2955535"/>
              <a:gd name="connsiteY2" fmla="*/ 0 h 1993900"/>
              <a:gd name="connsiteX3" fmla="*/ 2955535 w 2955535"/>
              <a:gd name="connsiteY3" fmla="*/ 1993900 h 1993900"/>
              <a:gd name="connsiteX0" fmla="*/ 2955535 w 2955535"/>
              <a:gd name="connsiteY0" fmla="*/ 2374900 h 2374900"/>
              <a:gd name="connsiteX1" fmla="*/ 0 w 2955535"/>
              <a:gd name="connsiteY1" fmla="*/ 381000 h 2374900"/>
              <a:gd name="connsiteX2" fmla="*/ 1266658 w 2955535"/>
              <a:gd name="connsiteY2" fmla="*/ 0 h 2374900"/>
              <a:gd name="connsiteX3" fmla="*/ 2955535 w 2955535"/>
              <a:gd name="connsiteY3" fmla="*/ 2374900 h 2374900"/>
              <a:gd name="connsiteX0" fmla="*/ 2510285 w 2510285"/>
              <a:gd name="connsiteY0" fmla="*/ 2374900 h 2374900"/>
              <a:gd name="connsiteX1" fmla="*/ 0 w 2510285"/>
              <a:gd name="connsiteY1" fmla="*/ 1849582 h 2374900"/>
              <a:gd name="connsiteX2" fmla="*/ 821408 w 2510285"/>
              <a:gd name="connsiteY2" fmla="*/ 0 h 2374900"/>
              <a:gd name="connsiteX3" fmla="*/ 2510285 w 2510285"/>
              <a:gd name="connsiteY3" fmla="*/ 2374900 h 2374900"/>
              <a:gd name="connsiteX0" fmla="*/ 2602291 w 2602291"/>
              <a:gd name="connsiteY0" fmla="*/ 2374900 h 2374900"/>
              <a:gd name="connsiteX1" fmla="*/ 0 w 2602291"/>
              <a:gd name="connsiteY1" fmla="*/ 1873466 h 2374900"/>
              <a:gd name="connsiteX2" fmla="*/ 913414 w 2602291"/>
              <a:gd name="connsiteY2" fmla="*/ 0 h 2374900"/>
              <a:gd name="connsiteX3" fmla="*/ 2602291 w 2602291"/>
              <a:gd name="connsiteY3" fmla="*/ 2374900 h 2374900"/>
              <a:gd name="connsiteX0" fmla="*/ 1398652 w 1398652"/>
              <a:gd name="connsiteY0" fmla="*/ 2322584 h 2322584"/>
              <a:gd name="connsiteX1" fmla="*/ 0 w 1398652"/>
              <a:gd name="connsiteY1" fmla="*/ 1873466 h 2322584"/>
              <a:gd name="connsiteX2" fmla="*/ 913414 w 1398652"/>
              <a:gd name="connsiteY2" fmla="*/ 0 h 2322584"/>
              <a:gd name="connsiteX3" fmla="*/ 1398652 w 1398652"/>
              <a:gd name="connsiteY3" fmla="*/ 2322584 h 2322584"/>
              <a:gd name="connsiteX0" fmla="*/ 1398652 w 1988498"/>
              <a:gd name="connsiteY0" fmla="*/ 449118 h 449118"/>
              <a:gd name="connsiteX1" fmla="*/ 0 w 1988498"/>
              <a:gd name="connsiteY1" fmla="*/ 0 h 449118"/>
              <a:gd name="connsiteX2" fmla="*/ 1988498 w 1988498"/>
              <a:gd name="connsiteY2" fmla="*/ 265821 h 449118"/>
              <a:gd name="connsiteX3" fmla="*/ 1398652 w 1988498"/>
              <a:gd name="connsiteY3" fmla="*/ 449118 h 449118"/>
              <a:gd name="connsiteX0" fmla="*/ 1398652 w 1988498"/>
              <a:gd name="connsiteY0" fmla="*/ 449118 h 519441"/>
              <a:gd name="connsiteX1" fmla="*/ 0 w 1988498"/>
              <a:gd name="connsiteY1" fmla="*/ 0 h 519441"/>
              <a:gd name="connsiteX2" fmla="*/ 621355 w 1988498"/>
              <a:gd name="connsiteY2" fmla="*/ 519441 h 519441"/>
              <a:gd name="connsiteX3" fmla="*/ 1988498 w 1988498"/>
              <a:gd name="connsiteY3" fmla="*/ 265821 h 519441"/>
              <a:gd name="connsiteX4" fmla="*/ 1398652 w 1988498"/>
              <a:gd name="connsiteY4" fmla="*/ 449118 h 519441"/>
              <a:gd name="connsiteX0" fmla="*/ 2382991 w 2382991"/>
              <a:gd name="connsiteY0" fmla="*/ 801685 h 801685"/>
              <a:gd name="connsiteX1" fmla="*/ 0 w 2382991"/>
              <a:gd name="connsiteY1" fmla="*/ 0 h 801685"/>
              <a:gd name="connsiteX2" fmla="*/ 621355 w 2382991"/>
              <a:gd name="connsiteY2" fmla="*/ 519441 h 801685"/>
              <a:gd name="connsiteX3" fmla="*/ 1988498 w 2382991"/>
              <a:gd name="connsiteY3" fmla="*/ 265821 h 801685"/>
              <a:gd name="connsiteX4" fmla="*/ 2382991 w 2382991"/>
              <a:gd name="connsiteY4" fmla="*/ 801685 h 801685"/>
              <a:gd name="connsiteX0" fmla="*/ 2382991 w 2956453"/>
              <a:gd name="connsiteY0" fmla="*/ 801685 h 1809155"/>
              <a:gd name="connsiteX1" fmla="*/ 0 w 2956453"/>
              <a:gd name="connsiteY1" fmla="*/ 0 h 1809155"/>
              <a:gd name="connsiteX2" fmla="*/ 621355 w 2956453"/>
              <a:gd name="connsiteY2" fmla="*/ 519441 h 1809155"/>
              <a:gd name="connsiteX3" fmla="*/ 2956453 w 2956453"/>
              <a:gd name="connsiteY3" fmla="*/ 1809155 h 1809155"/>
              <a:gd name="connsiteX4" fmla="*/ 2382991 w 2956453"/>
              <a:gd name="connsiteY4" fmla="*/ 801685 h 1809155"/>
              <a:gd name="connsiteX0" fmla="*/ 2382991 w 2956453"/>
              <a:gd name="connsiteY0" fmla="*/ 801685 h 1809155"/>
              <a:gd name="connsiteX1" fmla="*/ 0 w 2956453"/>
              <a:gd name="connsiteY1" fmla="*/ 0 h 1809155"/>
              <a:gd name="connsiteX2" fmla="*/ 1489741 w 2956453"/>
              <a:gd name="connsiteY2" fmla="*/ 1300775 h 1809155"/>
              <a:gd name="connsiteX3" fmla="*/ 2956453 w 2956453"/>
              <a:gd name="connsiteY3" fmla="*/ 1809155 h 1809155"/>
              <a:gd name="connsiteX4" fmla="*/ 2382991 w 2956453"/>
              <a:gd name="connsiteY4" fmla="*/ 801685 h 1809155"/>
              <a:gd name="connsiteX0" fmla="*/ 1483096 w 2056558"/>
              <a:gd name="connsiteY0" fmla="*/ 0 h 1007470"/>
              <a:gd name="connsiteX1" fmla="*/ 0 w 2056558"/>
              <a:gd name="connsiteY1" fmla="*/ 690470 h 1007470"/>
              <a:gd name="connsiteX2" fmla="*/ 589846 w 2056558"/>
              <a:gd name="connsiteY2" fmla="*/ 499090 h 1007470"/>
              <a:gd name="connsiteX3" fmla="*/ 2056558 w 2056558"/>
              <a:gd name="connsiteY3" fmla="*/ 1007470 h 1007470"/>
              <a:gd name="connsiteX4" fmla="*/ 1483096 w 2056558"/>
              <a:gd name="connsiteY4" fmla="*/ 0 h 1007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56558" h="1007470">
                <a:moveTo>
                  <a:pt x="1483096" y="0"/>
                </a:moveTo>
                <a:lnTo>
                  <a:pt x="0" y="690470"/>
                </a:lnTo>
                <a:lnTo>
                  <a:pt x="589846" y="499090"/>
                </a:lnTo>
                <a:lnTo>
                  <a:pt x="2056558" y="1007470"/>
                </a:lnTo>
                <a:lnTo>
                  <a:pt x="1483096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60000"/>
                  <a:lumOff val="40000"/>
                  <a:alpha val="50000"/>
                </a:schemeClr>
              </a:gs>
              <a:gs pos="50000">
                <a:schemeClr val="accent2">
                  <a:lumMod val="20000"/>
                  <a:lumOff val="80000"/>
                  <a:alpha val="50000"/>
                </a:schemeClr>
              </a:gs>
              <a:gs pos="100000">
                <a:schemeClr val="accent2">
                  <a:lumMod val="20000"/>
                  <a:lumOff val="80000"/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8575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5933952" y="4286250"/>
            <a:ext cx="1462966" cy="1908328"/>
          </a:xfrm>
          <a:custGeom>
            <a:avLst/>
            <a:gdLst>
              <a:gd name="connsiteX0" fmla="*/ 0 w 4813300"/>
              <a:gd name="connsiteY0" fmla="*/ 1689100 h 1981200"/>
              <a:gd name="connsiteX1" fmla="*/ 1625600 w 4813300"/>
              <a:gd name="connsiteY1" fmla="*/ 0 h 1981200"/>
              <a:gd name="connsiteX2" fmla="*/ 4813300 w 4813300"/>
              <a:gd name="connsiteY2" fmla="*/ 1981200 h 1981200"/>
              <a:gd name="connsiteX3" fmla="*/ 0 w 4813300"/>
              <a:gd name="connsiteY3" fmla="*/ 1689100 h 1981200"/>
              <a:gd name="connsiteX0" fmla="*/ 0 w 4559968"/>
              <a:gd name="connsiteY0" fmla="*/ 1689100 h 1981200"/>
              <a:gd name="connsiteX1" fmla="*/ 1625600 w 4559968"/>
              <a:gd name="connsiteY1" fmla="*/ 0 h 1981200"/>
              <a:gd name="connsiteX2" fmla="*/ 4559968 w 4559968"/>
              <a:gd name="connsiteY2" fmla="*/ 1981200 h 1981200"/>
              <a:gd name="connsiteX3" fmla="*/ 0 w 4559968"/>
              <a:gd name="connsiteY3" fmla="*/ 1689100 h 1981200"/>
              <a:gd name="connsiteX0" fmla="*/ 2955535 w 7515503"/>
              <a:gd name="connsiteY0" fmla="*/ 1993900 h 2286000"/>
              <a:gd name="connsiteX1" fmla="*/ 0 w 7515503"/>
              <a:gd name="connsiteY1" fmla="*/ 0 h 2286000"/>
              <a:gd name="connsiteX2" fmla="*/ 7515503 w 7515503"/>
              <a:gd name="connsiteY2" fmla="*/ 2286000 h 2286000"/>
              <a:gd name="connsiteX3" fmla="*/ 2955535 w 7515503"/>
              <a:gd name="connsiteY3" fmla="*/ 1993900 h 2286000"/>
              <a:gd name="connsiteX0" fmla="*/ 2955535 w 2955535"/>
              <a:gd name="connsiteY0" fmla="*/ 1993900 h 1993900"/>
              <a:gd name="connsiteX1" fmla="*/ 0 w 2955535"/>
              <a:gd name="connsiteY1" fmla="*/ 0 h 1993900"/>
              <a:gd name="connsiteX2" fmla="*/ 1266658 w 2955535"/>
              <a:gd name="connsiteY2" fmla="*/ 76200 h 1993900"/>
              <a:gd name="connsiteX3" fmla="*/ 2955535 w 2955535"/>
              <a:gd name="connsiteY3" fmla="*/ 1993900 h 1993900"/>
              <a:gd name="connsiteX0" fmla="*/ 2955535 w 2955535"/>
              <a:gd name="connsiteY0" fmla="*/ 1993900 h 1993900"/>
              <a:gd name="connsiteX1" fmla="*/ 0 w 2955535"/>
              <a:gd name="connsiteY1" fmla="*/ 0 h 1993900"/>
              <a:gd name="connsiteX2" fmla="*/ 1266658 w 2955535"/>
              <a:gd name="connsiteY2" fmla="*/ 0 h 1993900"/>
              <a:gd name="connsiteX3" fmla="*/ 2955535 w 2955535"/>
              <a:gd name="connsiteY3" fmla="*/ 1993900 h 1993900"/>
              <a:gd name="connsiteX0" fmla="*/ 2955535 w 2955535"/>
              <a:gd name="connsiteY0" fmla="*/ 2374900 h 2374900"/>
              <a:gd name="connsiteX1" fmla="*/ 0 w 2955535"/>
              <a:gd name="connsiteY1" fmla="*/ 381000 h 2374900"/>
              <a:gd name="connsiteX2" fmla="*/ 1266658 w 2955535"/>
              <a:gd name="connsiteY2" fmla="*/ 0 h 2374900"/>
              <a:gd name="connsiteX3" fmla="*/ 2955535 w 2955535"/>
              <a:gd name="connsiteY3" fmla="*/ 2374900 h 2374900"/>
              <a:gd name="connsiteX0" fmla="*/ 2510285 w 2510285"/>
              <a:gd name="connsiteY0" fmla="*/ 2374900 h 2374900"/>
              <a:gd name="connsiteX1" fmla="*/ 0 w 2510285"/>
              <a:gd name="connsiteY1" fmla="*/ 1849582 h 2374900"/>
              <a:gd name="connsiteX2" fmla="*/ 821408 w 2510285"/>
              <a:gd name="connsiteY2" fmla="*/ 0 h 2374900"/>
              <a:gd name="connsiteX3" fmla="*/ 2510285 w 2510285"/>
              <a:gd name="connsiteY3" fmla="*/ 2374900 h 2374900"/>
              <a:gd name="connsiteX0" fmla="*/ 2602291 w 2602291"/>
              <a:gd name="connsiteY0" fmla="*/ 2374900 h 2374900"/>
              <a:gd name="connsiteX1" fmla="*/ 0 w 2602291"/>
              <a:gd name="connsiteY1" fmla="*/ 1873466 h 2374900"/>
              <a:gd name="connsiteX2" fmla="*/ 913414 w 2602291"/>
              <a:gd name="connsiteY2" fmla="*/ 0 h 2374900"/>
              <a:gd name="connsiteX3" fmla="*/ 2602291 w 2602291"/>
              <a:gd name="connsiteY3" fmla="*/ 2374900 h 2374900"/>
              <a:gd name="connsiteX0" fmla="*/ 1398652 w 1398652"/>
              <a:gd name="connsiteY0" fmla="*/ 2322584 h 2322584"/>
              <a:gd name="connsiteX1" fmla="*/ 0 w 1398652"/>
              <a:gd name="connsiteY1" fmla="*/ 1873466 h 2322584"/>
              <a:gd name="connsiteX2" fmla="*/ 913414 w 1398652"/>
              <a:gd name="connsiteY2" fmla="*/ 0 h 2322584"/>
              <a:gd name="connsiteX3" fmla="*/ 1398652 w 1398652"/>
              <a:gd name="connsiteY3" fmla="*/ 2322584 h 2322584"/>
              <a:gd name="connsiteX0" fmla="*/ 1398652 w 1988498"/>
              <a:gd name="connsiteY0" fmla="*/ 449118 h 449118"/>
              <a:gd name="connsiteX1" fmla="*/ 0 w 1988498"/>
              <a:gd name="connsiteY1" fmla="*/ 0 h 449118"/>
              <a:gd name="connsiteX2" fmla="*/ 1988498 w 1988498"/>
              <a:gd name="connsiteY2" fmla="*/ 265821 h 449118"/>
              <a:gd name="connsiteX3" fmla="*/ 1398652 w 1988498"/>
              <a:gd name="connsiteY3" fmla="*/ 449118 h 449118"/>
              <a:gd name="connsiteX0" fmla="*/ 1398652 w 1988498"/>
              <a:gd name="connsiteY0" fmla="*/ 449118 h 519441"/>
              <a:gd name="connsiteX1" fmla="*/ 0 w 1988498"/>
              <a:gd name="connsiteY1" fmla="*/ 0 h 519441"/>
              <a:gd name="connsiteX2" fmla="*/ 621355 w 1988498"/>
              <a:gd name="connsiteY2" fmla="*/ 519441 h 519441"/>
              <a:gd name="connsiteX3" fmla="*/ 1988498 w 1988498"/>
              <a:gd name="connsiteY3" fmla="*/ 265821 h 519441"/>
              <a:gd name="connsiteX4" fmla="*/ 1398652 w 1988498"/>
              <a:gd name="connsiteY4" fmla="*/ 449118 h 519441"/>
              <a:gd name="connsiteX0" fmla="*/ 2382991 w 2382991"/>
              <a:gd name="connsiteY0" fmla="*/ 801685 h 801685"/>
              <a:gd name="connsiteX1" fmla="*/ 0 w 2382991"/>
              <a:gd name="connsiteY1" fmla="*/ 0 h 801685"/>
              <a:gd name="connsiteX2" fmla="*/ 621355 w 2382991"/>
              <a:gd name="connsiteY2" fmla="*/ 519441 h 801685"/>
              <a:gd name="connsiteX3" fmla="*/ 1988498 w 2382991"/>
              <a:gd name="connsiteY3" fmla="*/ 265821 h 801685"/>
              <a:gd name="connsiteX4" fmla="*/ 2382991 w 2382991"/>
              <a:gd name="connsiteY4" fmla="*/ 801685 h 801685"/>
              <a:gd name="connsiteX0" fmla="*/ 2382991 w 2956453"/>
              <a:gd name="connsiteY0" fmla="*/ 801685 h 1809155"/>
              <a:gd name="connsiteX1" fmla="*/ 0 w 2956453"/>
              <a:gd name="connsiteY1" fmla="*/ 0 h 1809155"/>
              <a:gd name="connsiteX2" fmla="*/ 621355 w 2956453"/>
              <a:gd name="connsiteY2" fmla="*/ 519441 h 1809155"/>
              <a:gd name="connsiteX3" fmla="*/ 2956453 w 2956453"/>
              <a:gd name="connsiteY3" fmla="*/ 1809155 h 1809155"/>
              <a:gd name="connsiteX4" fmla="*/ 2382991 w 2956453"/>
              <a:gd name="connsiteY4" fmla="*/ 801685 h 1809155"/>
              <a:gd name="connsiteX0" fmla="*/ 2382991 w 2956453"/>
              <a:gd name="connsiteY0" fmla="*/ 801685 h 1809155"/>
              <a:gd name="connsiteX1" fmla="*/ 0 w 2956453"/>
              <a:gd name="connsiteY1" fmla="*/ 0 h 1809155"/>
              <a:gd name="connsiteX2" fmla="*/ 1489741 w 2956453"/>
              <a:gd name="connsiteY2" fmla="*/ 1300775 h 1809155"/>
              <a:gd name="connsiteX3" fmla="*/ 2956453 w 2956453"/>
              <a:gd name="connsiteY3" fmla="*/ 1809155 h 1809155"/>
              <a:gd name="connsiteX4" fmla="*/ 2382991 w 2956453"/>
              <a:gd name="connsiteY4" fmla="*/ 801685 h 1809155"/>
              <a:gd name="connsiteX0" fmla="*/ 1483096 w 2056558"/>
              <a:gd name="connsiteY0" fmla="*/ 0 h 1007470"/>
              <a:gd name="connsiteX1" fmla="*/ 0 w 2056558"/>
              <a:gd name="connsiteY1" fmla="*/ 690470 h 1007470"/>
              <a:gd name="connsiteX2" fmla="*/ 589846 w 2056558"/>
              <a:gd name="connsiteY2" fmla="*/ 499090 h 1007470"/>
              <a:gd name="connsiteX3" fmla="*/ 2056558 w 2056558"/>
              <a:gd name="connsiteY3" fmla="*/ 1007470 h 1007470"/>
              <a:gd name="connsiteX4" fmla="*/ 1483096 w 2056558"/>
              <a:gd name="connsiteY4" fmla="*/ 0 h 1007470"/>
              <a:gd name="connsiteX0" fmla="*/ 3320696 w 3320696"/>
              <a:gd name="connsiteY0" fmla="*/ 0 h 2116351"/>
              <a:gd name="connsiteX1" fmla="*/ 0 w 3320696"/>
              <a:gd name="connsiteY1" fmla="*/ 1799351 h 2116351"/>
              <a:gd name="connsiteX2" fmla="*/ 589846 w 3320696"/>
              <a:gd name="connsiteY2" fmla="*/ 1607971 h 2116351"/>
              <a:gd name="connsiteX3" fmla="*/ 2056558 w 3320696"/>
              <a:gd name="connsiteY3" fmla="*/ 2116351 h 2116351"/>
              <a:gd name="connsiteX4" fmla="*/ 3320696 w 3320696"/>
              <a:gd name="connsiteY4" fmla="*/ 0 h 2116351"/>
              <a:gd name="connsiteX0" fmla="*/ 3320696 w 3320696"/>
              <a:gd name="connsiteY0" fmla="*/ 0 h 2555354"/>
              <a:gd name="connsiteX1" fmla="*/ 0 w 3320696"/>
              <a:gd name="connsiteY1" fmla="*/ 1799351 h 2555354"/>
              <a:gd name="connsiteX2" fmla="*/ 589846 w 3320696"/>
              <a:gd name="connsiteY2" fmla="*/ 1607971 h 2555354"/>
              <a:gd name="connsiteX3" fmla="*/ 2796387 w 3320696"/>
              <a:gd name="connsiteY3" fmla="*/ 2555354 h 2555354"/>
              <a:gd name="connsiteX4" fmla="*/ 3320696 w 3320696"/>
              <a:gd name="connsiteY4" fmla="*/ 0 h 2555354"/>
              <a:gd name="connsiteX0" fmla="*/ 3320696 w 3320696"/>
              <a:gd name="connsiteY0" fmla="*/ 0 h 2555354"/>
              <a:gd name="connsiteX1" fmla="*/ 0 w 3320696"/>
              <a:gd name="connsiteY1" fmla="*/ 1799351 h 2555354"/>
              <a:gd name="connsiteX2" fmla="*/ 1146924 w 3320696"/>
              <a:gd name="connsiteY2" fmla="*/ 2067446 h 2555354"/>
              <a:gd name="connsiteX3" fmla="*/ 2796387 w 3320696"/>
              <a:gd name="connsiteY3" fmla="*/ 2555354 h 2555354"/>
              <a:gd name="connsiteX4" fmla="*/ 3320696 w 3320696"/>
              <a:gd name="connsiteY4" fmla="*/ 0 h 2555354"/>
              <a:gd name="connsiteX0" fmla="*/ 2173772 w 2173772"/>
              <a:gd name="connsiteY0" fmla="*/ 0 h 2555354"/>
              <a:gd name="connsiteX1" fmla="*/ 696978 w 2173772"/>
              <a:gd name="connsiteY1" fmla="*/ 687058 h 2555354"/>
              <a:gd name="connsiteX2" fmla="*/ 0 w 2173772"/>
              <a:gd name="connsiteY2" fmla="*/ 2067446 h 2555354"/>
              <a:gd name="connsiteX3" fmla="*/ 1649463 w 2173772"/>
              <a:gd name="connsiteY3" fmla="*/ 2555354 h 2555354"/>
              <a:gd name="connsiteX4" fmla="*/ 2173772 w 2173772"/>
              <a:gd name="connsiteY4" fmla="*/ 0 h 2555354"/>
              <a:gd name="connsiteX0" fmla="*/ 2022303 w 2022303"/>
              <a:gd name="connsiteY0" fmla="*/ 0 h 2385870"/>
              <a:gd name="connsiteX1" fmla="*/ 696978 w 2022303"/>
              <a:gd name="connsiteY1" fmla="*/ 517574 h 2385870"/>
              <a:gd name="connsiteX2" fmla="*/ 0 w 2022303"/>
              <a:gd name="connsiteY2" fmla="*/ 1897962 h 2385870"/>
              <a:gd name="connsiteX3" fmla="*/ 1649463 w 2022303"/>
              <a:gd name="connsiteY3" fmla="*/ 2385870 h 2385870"/>
              <a:gd name="connsiteX4" fmla="*/ 2022303 w 2022303"/>
              <a:gd name="connsiteY4" fmla="*/ 0 h 2385870"/>
              <a:gd name="connsiteX0" fmla="*/ 2161654 w 2161654"/>
              <a:gd name="connsiteY0" fmla="*/ 0 h 2544420"/>
              <a:gd name="connsiteX1" fmla="*/ 696978 w 2161654"/>
              <a:gd name="connsiteY1" fmla="*/ 676124 h 2544420"/>
              <a:gd name="connsiteX2" fmla="*/ 0 w 2161654"/>
              <a:gd name="connsiteY2" fmla="*/ 2056512 h 2544420"/>
              <a:gd name="connsiteX3" fmla="*/ 1649463 w 2161654"/>
              <a:gd name="connsiteY3" fmla="*/ 2544420 h 2544420"/>
              <a:gd name="connsiteX4" fmla="*/ 2161654 w 2161654"/>
              <a:gd name="connsiteY4" fmla="*/ 0 h 2544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1654" h="2544420">
                <a:moveTo>
                  <a:pt x="2161654" y="0"/>
                </a:moveTo>
                <a:lnTo>
                  <a:pt x="696978" y="676124"/>
                </a:lnTo>
                <a:lnTo>
                  <a:pt x="0" y="2056512"/>
                </a:lnTo>
                <a:lnTo>
                  <a:pt x="1649463" y="2544420"/>
                </a:lnTo>
                <a:lnTo>
                  <a:pt x="2161654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60000"/>
                  <a:lumOff val="40000"/>
                  <a:alpha val="50000"/>
                </a:schemeClr>
              </a:gs>
              <a:gs pos="50000">
                <a:schemeClr val="accent2">
                  <a:lumMod val="20000"/>
                  <a:lumOff val="80000"/>
                  <a:alpha val="50000"/>
                </a:schemeClr>
              </a:gs>
              <a:gs pos="100000">
                <a:schemeClr val="accent2">
                  <a:lumMod val="20000"/>
                  <a:lumOff val="80000"/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8575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4870280" y="4458135"/>
            <a:ext cx="1530876" cy="1572672"/>
          </a:xfrm>
          <a:custGeom>
            <a:avLst/>
            <a:gdLst>
              <a:gd name="connsiteX0" fmla="*/ 0 w 4813300"/>
              <a:gd name="connsiteY0" fmla="*/ 1689100 h 1981200"/>
              <a:gd name="connsiteX1" fmla="*/ 1625600 w 4813300"/>
              <a:gd name="connsiteY1" fmla="*/ 0 h 1981200"/>
              <a:gd name="connsiteX2" fmla="*/ 4813300 w 4813300"/>
              <a:gd name="connsiteY2" fmla="*/ 1981200 h 1981200"/>
              <a:gd name="connsiteX3" fmla="*/ 0 w 4813300"/>
              <a:gd name="connsiteY3" fmla="*/ 1689100 h 1981200"/>
              <a:gd name="connsiteX0" fmla="*/ 0 w 4559968"/>
              <a:gd name="connsiteY0" fmla="*/ 1689100 h 1981200"/>
              <a:gd name="connsiteX1" fmla="*/ 1625600 w 4559968"/>
              <a:gd name="connsiteY1" fmla="*/ 0 h 1981200"/>
              <a:gd name="connsiteX2" fmla="*/ 4559968 w 4559968"/>
              <a:gd name="connsiteY2" fmla="*/ 1981200 h 1981200"/>
              <a:gd name="connsiteX3" fmla="*/ 0 w 4559968"/>
              <a:gd name="connsiteY3" fmla="*/ 1689100 h 1981200"/>
              <a:gd name="connsiteX0" fmla="*/ 2955535 w 7515503"/>
              <a:gd name="connsiteY0" fmla="*/ 1993900 h 2286000"/>
              <a:gd name="connsiteX1" fmla="*/ 0 w 7515503"/>
              <a:gd name="connsiteY1" fmla="*/ 0 h 2286000"/>
              <a:gd name="connsiteX2" fmla="*/ 7515503 w 7515503"/>
              <a:gd name="connsiteY2" fmla="*/ 2286000 h 2286000"/>
              <a:gd name="connsiteX3" fmla="*/ 2955535 w 7515503"/>
              <a:gd name="connsiteY3" fmla="*/ 1993900 h 2286000"/>
              <a:gd name="connsiteX0" fmla="*/ 2955535 w 2955535"/>
              <a:gd name="connsiteY0" fmla="*/ 1993900 h 1993900"/>
              <a:gd name="connsiteX1" fmla="*/ 0 w 2955535"/>
              <a:gd name="connsiteY1" fmla="*/ 0 h 1993900"/>
              <a:gd name="connsiteX2" fmla="*/ 1266658 w 2955535"/>
              <a:gd name="connsiteY2" fmla="*/ 76200 h 1993900"/>
              <a:gd name="connsiteX3" fmla="*/ 2955535 w 2955535"/>
              <a:gd name="connsiteY3" fmla="*/ 1993900 h 1993900"/>
              <a:gd name="connsiteX0" fmla="*/ 2955535 w 2955535"/>
              <a:gd name="connsiteY0" fmla="*/ 1993900 h 1993900"/>
              <a:gd name="connsiteX1" fmla="*/ 0 w 2955535"/>
              <a:gd name="connsiteY1" fmla="*/ 0 h 1993900"/>
              <a:gd name="connsiteX2" fmla="*/ 1266658 w 2955535"/>
              <a:gd name="connsiteY2" fmla="*/ 0 h 1993900"/>
              <a:gd name="connsiteX3" fmla="*/ 2955535 w 2955535"/>
              <a:gd name="connsiteY3" fmla="*/ 1993900 h 1993900"/>
              <a:gd name="connsiteX0" fmla="*/ 2955535 w 2955535"/>
              <a:gd name="connsiteY0" fmla="*/ 2374900 h 2374900"/>
              <a:gd name="connsiteX1" fmla="*/ 0 w 2955535"/>
              <a:gd name="connsiteY1" fmla="*/ 381000 h 2374900"/>
              <a:gd name="connsiteX2" fmla="*/ 1266658 w 2955535"/>
              <a:gd name="connsiteY2" fmla="*/ 0 h 2374900"/>
              <a:gd name="connsiteX3" fmla="*/ 2955535 w 2955535"/>
              <a:gd name="connsiteY3" fmla="*/ 2374900 h 2374900"/>
              <a:gd name="connsiteX0" fmla="*/ 2510285 w 2510285"/>
              <a:gd name="connsiteY0" fmla="*/ 2374900 h 2374900"/>
              <a:gd name="connsiteX1" fmla="*/ 0 w 2510285"/>
              <a:gd name="connsiteY1" fmla="*/ 1849582 h 2374900"/>
              <a:gd name="connsiteX2" fmla="*/ 821408 w 2510285"/>
              <a:gd name="connsiteY2" fmla="*/ 0 h 2374900"/>
              <a:gd name="connsiteX3" fmla="*/ 2510285 w 2510285"/>
              <a:gd name="connsiteY3" fmla="*/ 2374900 h 2374900"/>
              <a:gd name="connsiteX0" fmla="*/ 2602291 w 2602291"/>
              <a:gd name="connsiteY0" fmla="*/ 2374900 h 2374900"/>
              <a:gd name="connsiteX1" fmla="*/ 0 w 2602291"/>
              <a:gd name="connsiteY1" fmla="*/ 1873466 h 2374900"/>
              <a:gd name="connsiteX2" fmla="*/ 913414 w 2602291"/>
              <a:gd name="connsiteY2" fmla="*/ 0 h 2374900"/>
              <a:gd name="connsiteX3" fmla="*/ 2602291 w 2602291"/>
              <a:gd name="connsiteY3" fmla="*/ 2374900 h 2374900"/>
              <a:gd name="connsiteX0" fmla="*/ 1398652 w 1398652"/>
              <a:gd name="connsiteY0" fmla="*/ 2322584 h 2322584"/>
              <a:gd name="connsiteX1" fmla="*/ 0 w 1398652"/>
              <a:gd name="connsiteY1" fmla="*/ 1873466 h 2322584"/>
              <a:gd name="connsiteX2" fmla="*/ 913414 w 1398652"/>
              <a:gd name="connsiteY2" fmla="*/ 0 h 2322584"/>
              <a:gd name="connsiteX3" fmla="*/ 1398652 w 1398652"/>
              <a:gd name="connsiteY3" fmla="*/ 2322584 h 2322584"/>
              <a:gd name="connsiteX0" fmla="*/ 1398652 w 1988498"/>
              <a:gd name="connsiteY0" fmla="*/ 449118 h 449118"/>
              <a:gd name="connsiteX1" fmla="*/ 0 w 1988498"/>
              <a:gd name="connsiteY1" fmla="*/ 0 h 449118"/>
              <a:gd name="connsiteX2" fmla="*/ 1988498 w 1988498"/>
              <a:gd name="connsiteY2" fmla="*/ 265821 h 449118"/>
              <a:gd name="connsiteX3" fmla="*/ 1398652 w 1988498"/>
              <a:gd name="connsiteY3" fmla="*/ 449118 h 449118"/>
              <a:gd name="connsiteX0" fmla="*/ 1398652 w 1988498"/>
              <a:gd name="connsiteY0" fmla="*/ 449118 h 519441"/>
              <a:gd name="connsiteX1" fmla="*/ 0 w 1988498"/>
              <a:gd name="connsiteY1" fmla="*/ 0 h 519441"/>
              <a:gd name="connsiteX2" fmla="*/ 621355 w 1988498"/>
              <a:gd name="connsiteY2" fmla="*/ 519441 h 519441"/>
              <a:gd name="connsiteX3" fmla="*/ 1988498 w 1988498"/>
              <a:gd name="connsiteY3" fmla="*/ 265821 h 519441"/>
              <a:gd name="connsiteX4" fmla="*/ 1398652 w 1988498"/>
              <a:gd name="connsiteY4" fmla="*/ 449118 h 519441"/>
              <a:gd name="connsiteX0" fmla="*/ 2382991 w 2382991"/>
              <a:gd name="connsiteY0" fmla="*/ 801685 h 801685"/>
              <a:gd name="connsiteX1" fmla="*/ 0 w 2382991"/>
              <a:gd name="connsiteY1" fmla="*/ 0 h 801685"/>
              <a:gd name="connsiteX2" fmla="*/ 621355 w 2382991"/>
              <a:gd name="connsiteY2" fmla="*/ 519441 h 801685"/>
              <a:gd name="connsiteX3" fmla="*/ 1988498 w 2382991"/>
              <a:gd name="connsiteY3" fmla="*/ 265821 h 801685"/>
              <a:gd name="connsiteX4" fmla="*/ 2382991 w 2382991"/>
              <a:gd name="connsiteY4" fmla="*/ 801685 h 801685"/>
              <a:gd name="connsiteX0" fmla="*/ 2382991 w 2956453"/>
              <a:gd name="connsiteY0" fmla="*/ 801685 h 1809155"/>
              <a:gd name="connsiteX1" fmla="*/ 0 w 2956453"/>
              <a:gd name="connsiteY1" fmla="*/ 0 h 1809155"/>
              <a:gd name="connsiteX2" fmla="*/ 621355 w 2956453"/>
              <a:gd name="connsiteY2" fmla="*/ 519441 h 1809155"/>
              <a:gd name="connsiteX3" fmla="*/ 2956453 w 2956453"/>
              <a:gd name="connsiteY3" fmla="*/ 1809155 h 1809155"/>
              <a:gd name="connsiteX4" fmla="*/ 2382991 w 2956453"/>
              <a:gd name="connsiteY4" fmla="*/ 801685 h 1809155"/>
              <a:gd name="connsiteX0" fmla="*/ 2382991 w 2956453"/>
              <a:gd name="connsiteY0" fmla="*/ 801685 h 1809155"/>
              <a:gd name="connsiteX1" fmla="*/ 0 w 2956453"/>
              <a:gd name="connsiteY1" fmla="*/ 0 h 1809155"/>
              <a:gd name="connsiteX2" fmla="*/ 1489741 w 2956453"/>
              <a:gd name="connsiteY2" fmla="*/ 1300775 h 1809155"/>
              <a:gd name="connsiteX3" fmla="*/ 2956453 w 2956453"/>
              <a:gd name="connsiteY3" fmla="*/ 1809155 h 1809155"/>
              <a:gd name="connsiteX4" fmla="*/ 2382991 w 2956453"/>
              <a:gd name="connsiteY4" fmla="*/ 801685 h 1809155"/>
              <a:gd name="connsiteX0" fmla="*/ 1483096 w 2056558"/>
              <a:gd name="connsiteY0" fmla="*/ 0 h 1007470"/>
              <a:gd name="connsiteX1" fmla="*/ 0 w 2056558"/>
              <a:gd name="connsiteY1" fmla="*/ 690470 h 1007470"/>
              <a:gd name="connsiteX2" fmla="*/ 589846 w 2056558"/>
              <a:gd name="connsiteY2" fmla="*/ 499090 h 1007470"/>
              <a:gd name="connsiteX3" fmla="*/ 2056558 w 2056558"/>
              <a:gd name="connsiteY3" fmla="*/ 1007470 h 1007470"/>
              <a:gd name="connsiteX4" fmla="*/ 1483096 w 2056558"/>
              <a:gd name="connsiteY4" fmla="*/ 0 h 1007470"/>
              <a:gd name="connsiteX0" fmla="*/ 3320696 w 3320696"/>
              <a:gd name="connsiteY0" fmla="*/ 0 h 2116351"/>
              <a:gd name="connsiteX1" fmla="*/ 0 w 3320696"/>
              <a:gd name="connsiteY1" fmla="*/ 1799351 h 2116351"/>
              <a:gd name="connsiteX2" fmla="*/ 589846 w 3320696"/>
              <a:gd name="connsiteY2" fmla="*/ 1607971 h 2116351"/>
              <a:gd name="connsiteX3" fmla="*/ 2056558 w 3320696"/>
              <a:gd name="connsiteY3" fmla="*/ 2116351 h 2116351"/>
              <a:gd name="connsiteX4" fmla="*/ 3320696 w 3320696"/>
              <a:gd name="connsiteY4" fmla="*/ 0 h 2116351"/>
              <a:gd name="connsiteX0" fmla="*/ 3320696 w 3320696"/>
              <a:gd name="connsiteY0" fmla="*/ 0 h 2555354"/>
              <a:gd name="connsiteX1" fmla="*/ 0 w 3320696"/>
              <a:gd name="connsiteY1" fmla="*/ 1799351 h 2555354"/>
              <a:gd name="connsiteX2" fmla="*/ 589846 w 3320696"/>
              <a:gd name="connsiteY2" fmla="*/ 1607971 h 2555354"/>
              <a:gd name="connsiteX3" fmla="*/ 2796387 w 3320696"/>
              <a:gd name="connsiteY3" fmla="*/ 2555354 h 2555354"/>
              <a:gd name="connsiteX4" fmla="*/ 3320696 w 3320696"/>
              <a:gd name="connsiteY4" fmla="*/ 0 h 2555354"/>
              <a:gd name="connsiteX0" fmla="*/ 3320696 w 3320696"/>
              <a:gd name="connsiteY0" fmla="*/ 0 h 2555354"/>
              <a:gd name="connsiteX1" fmla="*/ 0 w 3320696"/>
              <a:gd name="connsiteY1" fmla="*/ 1799351 h 2555354"/>
              <a:gd name="connsiteX2" fmla="*/ 1146924 w 3320696"/>
              <a:gd name="connsiteY2" fmla="*/ 2067446 h 2555354"/>
              <a:gd name="connsiteX3" fmla="*/ 2796387 w 3320696"/>
              <a:gd name="connsiteY3" fmla="*/ 2555354 h 2555354"/>
              <a:gd name="connsiteX4" fmla="*/ 3320696 w 3320696"/>
              <a:gd name="connsiteY4" fmla="*/ 0 h 2555354"/>
              <a:gd name="connsiteX0" fmla="*/ 2173772 w 2173772"/>
              <a:gd name="connsiteY0" fmla="*/ 0 h 2555354"/>
              <a:gd name="connsiteX1" fmla="*/ 696978 w 2173772"/>
              <a:gd name="connsiteY1" fmla="*/ 687058 h 2555354"/>
              <a:gd name="connsiteX2" fmla="*/ 0 w 2173772"/>
              <a:gd name="connsiteY2" fmla="*/ 2067446 h 2555354"/>
              <a:gd name="connsiteX3" fmla="*/ 1649463 w 2173772"/>
              <a:gd name="connsiteY3" fmla="*/ 2555354 h 2555354"/>
              <a:gd name="connsiteX4" fmla="*/ 2173772 w 2173772"/>
              <a:gd name="connsiteY4" fmla="*/ 0 h 2555354"/>
              <a:gd name="connsiteX0" fmla="*/ 2173772 w 2173772"/>
              <a:gd name="connsiteY0" fmla="*/ 0 h 2710029"/>
              <a:gd name="connsiteX1" fmla="*/ 696978 w 2173772"/>
              <a:gd name="connsiteY1" fmla="*/ 687058 h 2710029"/>
              <a:gd name="connsiteX2" fmla="*/ 0 w 2173772"/>
              <a:gd name="connsiteY2" fmla="*/ 2067446 h 2710029"/>
              <a:gd name="connsiteX3" fmla="*/ 2084286 w 2173772"/>
              <a:gd name="connsiteY3" fmla="*/ 2710029 h 2710029"/>
              <a:gd name="connsiteX4" fmla="*/ 2173772 w 2173772"/>
              <a:gd name="connsiteY4" fmla="*/ 0 h 2710029"/>
              <a:gd name="connsiteX0" fmla="*/ 2766139 w 2766139"/>
              <a:gd name="connsiteY0" fmla="*/ 652697 h 2022971"/>
              <a:gd name="connsiteX1" fmla="*/ 696978 w 2766139"/>
              <a:gd name="connsiteY1" fmla="*/ 0 h 2022971"/>
              <a:gd name="connsiteX2" fmla="*/ 0 w 2766139"/>
              <a:gd name="connsiteY2" fmla="*/ 1380388 h 2022971"/>
              <a:gd name="connsiteX3" fmla="*/ 2084286 w 2766139"/>
              <a:gd name="connsiteY3" fmla="*/ 2022971 h 2022971"/>
              <a:gd name="connsiteX4" fmla="*/ 2766139 w 2766139"/>
              <a:gd name="connsiteY4" fmla="*/ 652697 h 2022971"/>
              <a:gd name="connsiteX0" fmla="*/ 2261997 w 2261997"/>
              <a:gd name="connsiteY0" fmla="*/ 652697 h 2293651"/>
              <a:gd name="connsiteX1" fmla="*/ 192836 w 2261997"/>
              <a:gd name="connsiteY1" fmla="*/ 0 h 2293651"/>
              <a:gd name="connsiteX2" fmla="*/ 0 w 2261997"/>
              <a:gd name="connsiteY2" fmla="*/ 2293651 h 2293651"/>
              <a:gd name="connsiteX3" fmla="*/ 1580144 w 2261997"/>
              <a:gd name="connsiteY3" fmla="*/ 2022971 h 2293651"/>
              <a:gd name="connsiteX4" fmla="*/ 2261997 w 2261997"/>
              <a:gd name="connsiteY4" fmla="*/ 652697 h 2293651"/>
              <a:gd name="connsiteX0" fmla="*/ 2261997 w 2261997"/>
              <a:gd name="connsiteY0" fmla="*/ 128396 h 1769350"/>
              <a:gd name="connsiteX1" fmla="*/ 460031 w 2261997"/>
              <a:gd name="connsiteY1" fmla="*/ 0 h 1769350"/>
              <a:gd name="connsiteX2" fmla="*/ 0 w 2261997"/>
              <a:gd name="connsiteY2" fmla="*/ 1769350 h 1769350"/>
              <a:gd name="connsiteX3" fmla="*/ 1580144 w 2261997"/>
              <a:gd name="connsiteY3" fmla="*/ 1498670 h 1769350"/>
              <a:gd name="connsiteX4" fmla="*/ 2261997 w 2261997"/>
              <a:gd name="connsiteY4" fmla="*/ 128396 h 1769350"/>
              <a:gd name="connsiteX0" fmla="*/ 2261997 w 2261997"/>
              <a:gd name="connsiteY0" fmla="*/ 455942 h 2096896"/>
              <a:gd name="connsiteX1" fmla="*/ 853262 w 2261997"/>
              <a:gd name="connsiteY1" fmla="*/ 0 h 2096896"/>
              <a:gd name="connsiteX2" fmla="*/ 0 w 2261997"/>
              <a:gd name="connsiteY2" fmla="*/ 2096896 h 2096896"/>
              <a:gd name="connsiteX3" fmla="*/ 1580144 w 2261997"/>
              <a:gd name="connsiteY3" fmla="*/ 1826216 h 2096896"/>
              <a:gd name="connsiteX4" fmla="*/ 2261997 w 2261997"/>
              <a:gd name="connsiteY4" fmla="*/ 455942 h 2096896"/>
              <a:gd name="connsiteX0" fmla="*/ 2261997 w 2261997"/>
              <a:gd name="connsiteY0" fmla="*/ 341130 h 1982084"/>
              <a:gd name="connsiteX1" fmla="*/ 913850 w 2261997"/>
              <a:gd name="connsiteY1" fmla="*/ 0 h 1982084"/>
              <a:gd name="connsiteX2" fmla="*/ 0 w 2261997"/>
              <a:gd name="connsiteY2" fmla="*/ 1982084 h 1982084"/>
              <a:gd name="connsiteX3" fmla="*/ 1580144 w 2261997"/>
              <a:gd name="connsiteY3" fmla="*/ 1711404 h 1982084"/>
              <a:gd name="connsiteX4" fmla="*/ 2261997 w 2261997"/>
              <a:gd name="connsiteY4" fmla="*/ 341130 h 1982084"/>
              <a:gd name="connsiteX0" fmla="*/ 2261997 w 2261997"/>
              <a:gd name="connsiteY0" fmla="*/ 455942 h 2096896"/>
              <a:gd name="connsiteX1" fmla="*/ 835086 w 2261997"/>
              <a:gd name="connsiteY1" fmla="*/ 0 h 2096896"/>
              <a:gd name="connsiteX2" fmla="*/ 0 w 2261997"/>
              <a:gd name="connsiteY2" fmla="*/ 2096896 h 2096896"/>
              <a:gd name="connsiteX3" fmla="*/ 1580144 w 2261997"/>
              <a:gd name="connsiteY3" fmla="*/ 1826216 h 2096896"/>
              <a:gd name="connsiteX4" fmla="*/ 2261997 w 2261997"/>
              <a:gd name="connsiteY4" fmla="*/ 455942 h 2096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61997" h="2096896">
                <a:moveTo>
                  <a:pt x="2261997" y="455942"/>
                </a:moveTo>
                <a:lnTo>
                  <a:pt x="835086" y="0"/>
                </a:lnTo>
                <a:lnTo>
                  <a:pt x="0" y="2096896"/>
                </a:lnTo>
                <a:lnTo>
                  <a:pt x="1580144" y="1826216"/>
                </a:lnTo>
                <a:lnTo>
                  <a:pt x="2261997" y="455942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60000"/>
                  <a:lumOff val="40000"/>
                  <a:alpha val="50000"/>
                </a:schemeClr>
              </a:gs>
              <a:gs pos="50000">
                <a:schemeClr val="accent2">
                  <a:lumMod val="20000"/>
                  <a:lumOff val="80000"/>
                  <a:alpha val="50000"/>
                </a:schemeClr>
              </a:gs>
              <a:gs pos="100000">
                <a:schemeClr val="accent2">
                  <a:lumMod val="20000"/>
                  <a:lumOff val="80000"/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8575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130205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52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bg-BG" dirty="0" smtClean="0"/>
              <a:t>Илюстрация на междинните стъпки</a:t>
            </a:r>
          </a:p>
          <a:p>
            <a:pPr lvl="1"/>
            <a:endParaRPr lang="bg-BG" dirty="0"/>
          </a:p>
        </p:txBody>
      </p:sp>
      <p:sp>
        <p:nvSpPr>
          <p:cNvPr id="7" name="Rectangle 6">
            <a:hlinkClick r:id="rId2" action="ppaction://hlinkfile"/>
          </p:cNvPr>
          <p:cNvSpPr/>
          <p:nvPr/>
        </p:nvSpPr>
        <p:spPr>
          <a:xfrm>
            <a:off x="3657600" y="5791200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  <p:pic>
        <p:nvPicPr>
          <p:cNvPr id="15365" name="Picture 5" descr="D:\Pavel\Courses\Materials\Course.ALG 2019\Alg-15 Modelling\Lecture\Figures\terrain.pn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49" y="1143000"/>
            <a:ext cx="8572501" cy="433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5563890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53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bg-BG" dirty="0" smtClean="0"/>
              <a:t>Добавянето на оцветяване, което зависи от височината на терена създава по-завършен вид</a:t>
            </a:r>
          </a:p>
          <a:p>
            <a:pPr lvl="1"/>
            <a:r>
              <a:rPr lang="bg-BG" dirty="0" smtClean="0"/>
              <a:t>Пресичането с хоризонтална равнина за морското равнище създава бреговата ивица</a:t>
            </a:r>
            <a:endParaRPr lang="bg-BG" dirty="0"/>
          </a:p>
        </p:txBody>
      </p:sp>
      <p:pic>
        <p:nvPicPr>
          <p:cNvPr id="14339" name="Picture 3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514600"/>
            <a:ext cx="4113943" cy="2743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4340" name="Picture 4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514600"/>
            <a:ext cx="4113943" cy="2743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Rectangle 6">
            <a:hlinkClick r:id="rId2" action="ppaction://hlinkfile"/>
          </p:cNvPr>
          <p:cNvSpPr/>
          <p:nvPr/>
        </p:nvSpPr>
        <p:spPr>
          <a:xfrm>
            <a:off x="3657600" y="5528009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541137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Жива природа</a:t>
            </a:r>
            <a:endParaRPr lang="bg-BG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54</a:t>
            </a:fld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Папратово листо</a:t>
            </a:r>
          </a:p>
          <a:p>
            <a:pPr lvl="1"/>
            <a:r>
              <a:rPr lang="bg-BG" dirty="0" smtClean="0"/>
              <a:t>Рекурсивна фигура – елементите на листото наподобяват цялото листо</a:t>
            </a:r>
          </a:p>
          <a:p>
            <a:pPr lvl="1"/>
            <a:r>
              <a:rPr lang="bg-BG" dirty="0" smtClean="0"/>
              <a:t>Функция рисува примитивно дърво – стъбло и клони встрани, които се скъсяват към върха</a:t>
            </a:r>
          </a:p>
          <a:p>
            <a:pPr lvl="1"/>
            <a:r>
              <a:rPr lang="bg-BG" dirty="0" smtClean="0"/>
              <a:t>Всеки клон се заменя с умалено копие на цялото дърво – това се повтаря няколко 3-4 стъпки</a:t>
            </a:r>
          </a:p>
          <a:p>
            <a:endParaRPr lang="bg-BG" dirty="0"/>
          </a:p>
        </p:txBody>
      </p:sp>
      <p:sp>
        <p:nvSpPr>
          <p:cNvPr id="8" name="Isosceles Triangle 7"/>
          <p:cNvSpPr/>
          <p:nvPr/>
        </p:nvSpPr>
        <p:spPr>
          <a:xfrm>
            <a:off x="2996752" y="4419600"/>
            <a:ext cx="1143000" cy="1657350"/>
          </a:xfrm>
          <a:prstGeom prst="triangle">
            <a:avLst/>
          </a:prstGeom>
          <a:solidFill>
            <a:schemeClr val="tx2">
              <a:lumMod val="20000"/>
              <a:lumOff val="80000"/>
            </a:schemeClr>
          </a:solidFill>
          <a:ln w="31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pSp>
        <p:nvGrpSpPr>
          <p:cNvPr id="9" name="Group 8"/>
          <p:cNvGrpSpPr/>
          <p:nvPr/>
        </p:nvGrpSpPr>
        <p:grpSpPr>
          <a:xfrm>
            <a:off x="5668510" y="4671975"/>
            <a:ext cx="507348" cy="1117115"/>
            <a:chOff x="3714744" y="4451300"/>
            <a:chExt cx="676464" cy="1489486"/>
          </a:xfrm>
        </p:grpSpPr>
        <p:grpSp>
          <p:nvGrpSpPr>
            <p:cNvPr id="10" name="Group 9"/>
            <p:cNvGrpSpPr/>
            <p:nvPr/>
          </p:nvGrpSpPr>
          <p:grpSpPr>
            <a:xfrm rot="2700000">
              <a:off x="3819712" y="5369291"/>
              <a:ext cx="466527" cy="676464"/>
              <a:chOff x="5943600" y="3962400"/>
              <a:chExt cx="1524000" cy="2209800"/>
            </a:xfrm>
          </p:grpSpPr>
          <p:cxnSp>
            <p:nvCxnSpPr>
              <p:cNvPr id="63" name="Straight Connector 62"/>
              <p:cNvCxnSpPr/>
              <p:nvPr/>
            </p:nvCxnSpPr>
            <p:spPr>
              <a:xfrm>
                <a:off x="6705600" y="4038600"/>
                <a:ext cx="0" cy="21336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Isosceles Triangle 63"/>
              <p:cNvSpPr/>
              <p:nvPr/>
            </p:nvSpPr>
            <p:spPr>
              <a:xfrm>
                <a:off x="5943600" y="3962400"/>
                <a:ext cx="1524000" cy="2209800"/>
              </a:xfrm>
              <a:prstGeom prst="triangl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175"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  <p:cxnSp>
            <p:nvCxnSpPr>
              <p:cNvPr id="65" name="Straight Connector 64"/>
              <p:cNvCxnSpPr/>
              <p:nvPr/>
            </p:nvCxnSpPr>
            <p:spPr>
              <a:xfrm flipH="1">
                <a:off x="6705600" y="5334000"/>
                <a:ext cx="463084" cy="4572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/>
            </p:nvCxnSpPr>
            <p:spPr>
              <a:xfrm flipH="1">
                <a:off x="6705600" y="5048029"/>
                <a:ext cx="367761" cy="36217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/>
              <p:cNvCxnSpPr/>
              <p:nvPr/>
            </p:nvCxnSpPr>
            <p:spPr>
              <a:xfrm flipH="1">
                <a:off x="6705601" y="4762059"/>
                <a:ext cx="268906" cy="26714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>
              <a:xfrm flipH="1">
                <a:off x="6705600" y="4532576"/>
                <a:ext cx="194766" cy="19182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/>
              <p:cNvCxnSpPr/>
              <p:nvPr/>
            </p:nvCxnSpPr>
            <p:spPr>
              <a:xfrm flipH="1">
                <a:off x="6705600" y="4310154"/>
                <a:ext cx="110034" cy="10944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/>
              <p:cNvCxnSpPr/>
              <p:nvPr/>
            </p:nvCxnSpPr>
            <p:spPr>
              <a:xfrm>
                <a:off x="6242516" y="5334000"/>
                <a:ext cx="463084" cy="4572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/>
              <p:cNvCxnSpPr/>
              <p:nvPr/>
            </p:nvCxnSpPr>
            <p:spPr>
              <a:xfrm>
                <a:off x="6337839" y="5048029"/>
                <a:ext cx="367761" cy="36217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/>
              <p:cNvCxnSpPr/>
              <p:nvPr/>
            </p:nvCxnSpPr>
            <p:spPr>
              <a:xfrm>
                <a:off x="6436693" y="4762059"/>
                <a:ext cx="268906" cy="26714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>
              <a:xfrm>
                <a:off x="6510834" y="4532576"/>
                <a:ext cx="194766" cy="19182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>
                <a:off x="6595566" y="4310154"/>
                <a:ext cx="110034" cy="10944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 10"/>
            <p:cNvGrpSpPr/>
            <p:nvPr/>
          </p:nvGrpSpPr>
          <p:grpSpPr>
            <a:xfrm rot="2700000">
              <a:off x="3821670" y="5100742"/>
              <a:ext cx="373326" cy="541322"/>
              <a:chOff x="5943600" y="3962400"/>
              <a:chExt cx="1524000" cy="2209800"/>
            </a:xfrm>
          </p:grpSpPr>
          <p:cxnSp>
            <p:nvCxnSpPr>
              <p:cNvPr id="51" name="Straight Connector 50"/>
              <p:cNvCxnSpPr/>
              <p:nvPr/>
            </p:nvCxnSpPr>
            <p:spPr>
              <a:xfrm>
                <a:off x="6705600" y="4038600"/>
                <a:ext cx="0" cy="21336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Isosceles Triangle 51"/>
              <p:cNvSpPr/>
              <p:nvPr/>
            </p:nvSpPr>
            <p:spPr>
              <a:xfrm>
                <a:off x="5943600" y="3962400"/>
                <a:ext cx="1524000" cy="2209800"/>
              </a:xfrm>
              <a:prstGeom prst="triangle">
                <a:avLst/>
              </a:prstGeom>
              <a:noFill/>
              <a:ln w="3175"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  <p:cxnSp>
            <p:nvCxnSpPr>
              <p:cNvPr id="53" name="Straight Connector 52"/>
              <p:cNvCxnSpPr/>
              <p:nvPr/>
            </p:nvCxnSpPr>
            <p:spPr>
              <a:xfrm flipH="1">
                <a:off x="6705600" y="5334000"/>
                <a:ext cx="463084" cy="4572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/>
            </p:nvCxnSpPr>
            <p:spPr>
              <a:xfrm flipH="1">
                <a:off x="6705600" y="5048029"/>
                <a:ext cx="367761" cy="36217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/>
              <p:nvPr/>
            </p:nvCxnSpPr>
            <p:spPr>
              <a:xfrm flipH="1">
                <a:off x="6705601" y="4762059"/>
                <a:ext cx="268906" cy="26714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 flipH="1">
                <a:off x="6705600" y="4532576"/>
                <a:ext cx="194766" cy="19182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 flipH="1">
                <a:off x="6705600" y="4310154"/>
                <a:ext cx="110034" cy="10944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>
                <a:off x="6242516" y="5334000"/>
                <a:ext cx="463084" cy="4572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/>
              <p:cNvCxnSpPr/>
              <p:nvPr/>
            </p:nvCxnSpPr>
            <p:spPr>
              <a:xfrm>
                <a:off x="6337839" y="5048029"/>
                <a:ext cx="367761" cy="36217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/>
              <p:cNvCxnSpPr/>
              <p:nvPr/>
            </p:nvCxnSpPr>
            <p:spPr>
              <a:xfrm>
                <a:off x="6436693" y="4762059"/>
                <a:ext cx="268906" cy="26714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/>
              <p:cNvCxnSpPr/>
              <p:nvPr/>
            </p:nvCxnSpPr>
            <p:spPr>
              <a:xfrm>
                <a:off x="6510834" y="4532576"/>
                <a:ext cx="194766" cy="19182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/>
              <p:cNvCxnSpPr/>
              <p:nvPr/>
            </p:nvCxnSpPr>
            <p:spPr>
              <a:xfrm>
                <a:off x="6595566" y="4310154"/>
                <a:ext cx="110034" cy="10944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oup 11"/>
            <p:cNvGrpSpPr/>
            <p:nvPr/>
          </p:nvGrpSpPr>
          <p:grpSpPr>
            <a:xfrm rot="2700000">
              <a:off x="3790895" y="4418621"/>
              <a:ext cx="145238" cy="210595"/>
              <a:chOff x="5943600" y="3962400"/>
              <a:chExt cx="1524000" cy="2209800"/>
            </a:xfrm>
          </p:grpSpPr>
          <p:cxnSp>
            <p:nvCxnSpPr>
              <p:cNvPr id="39" name="Straight Connector 38"/>
              <p:cNvCxnSpPr/>
              <p:nvPr/>
            </p:nvCxnSpPr>
            <p:spPr>
              <a:xfrm>
                <a:off x="6705600" y="4038600"/>
                <a:ext cx="0" cy="21336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Isosceles Triangle 39"/>
              <p:cNvSpPr/>
              <p:nvPr/>
            </p:nvSpPr>
            <p:spPr>
              <a:xfrm>
                <a:off x="5943600" y="3962400"/>
                <a:ext cx="1524000" cy="2209800"/>
              </a:xfrm>
              <a:prstGeom prst="triangle">
                <a:avLst/>
              </a:prstGeom>
              <a:noFill/>
              <a:ln w="3175"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  <p:cxnSp>
            <p:nvCxnSpPr>
              <p:cNvPr id="41" name="Straight Connector 40"/>
              <p:cNvCxnSpPr/>
              <p:nvPr/>
            </p:nvCxnSpPr>
            <p:spPr>
              <a:xfrm flipH="1">
                <a:off x="6705600" y="5334000"/>
                <a:ext cx="463084" cy="4572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/>
              <p:nvPr/>
            </p:nvCxnSpPr>
            <p:spPr>
              <a:xfrm flipH="1">
                <a:off x="6705600" y="5048029"/>
                <a:ext cx="367761" cy="36217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/>
              <p:nvPr/>
            </p:nvCxnSpPr>
            <p:spPr>
              <a:xfrm flipH="1">
                <a:off x="6705601" y="4762059"/>
                <a:ext cx="268906" cy="26714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>
              <a:xfrm flipH="1">
                <a:off x="6705600" y="4532576"/>
                <a:ext cx="194766" cy="19182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>
              <a:xfrm flipH="1">
                <a:off x="6705600" y="4310154"/>
                <a:ext cx="110034" cy="10944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/>
            </p:nvCxnSpPr>
            <p:spPr>
              <a:xfrm>
                <a:off x="6242516" y="5334000"/>
                <a:ext cx="463084" cy="4572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>
              <a:xfrm>
                <a:off x="6337839" y="5048029"/>
                <a:ext cx="367761" cy="36217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/>
              <p:nvPr/>
            </p:nvCxnSpPr>
            <p:spPr>
              <a:xfrm>
                <a:off x="6436693" y="4762059"/>
                <a:ext cx="268906" cy="26714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/>
              <p:nvPr/>
            </p:nvCxnSpPr>
            <p:spPr>
              <a:xfrm>
                <a:off x="6510834" y="4532576"/>
                <a:ext cx="194766" cy="19182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>
              <a:xfrm>
                <a:off x="6595566" y="4310154"/>
                <a:ext cx="110034" cy="10944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Group 12"/>
            <p:cNvGrpSpPr/>
            <p:nvPr/>
          </p:nvGrpSpPr>
          <p:grpSpPr>
            <a:xfrm rot="2700000">
              <a:off x="3821590" y="4841105"/>
              <a:ext cx="272944" cy="395768"/>
              <a:chOff x="5943600" y="3962400"/>
              <a:chExt cx="1524000" cy="2209800"/>
            </a:xfrm>
          </p:grpSpPr>
          <p:cxnSp>
            <p:nvCxnSpPr>
              <p:cNvPr id="27" name="Straight Connector 26"/>
              <p:cNvCxnSpPr/>
              <p:nvPr/>
            </p:nvCxnSpPr>
            <p:spPr>
              <a:xfrm>
                <a:off x="6705600" y="4038600"/>
                <a:ext cx="0" cy="21336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Isosceles Triangle 27"/>
              <p:cNvSpPr/>
              <p:nvPr/>
            </p:nvSpPr>
            <p:spPr>
              <a:xfrm>
                <a:off x="5943600" y="3962400"/>
                <a:ext cx="1524000" cy="2209800"/>
              </a:xfrm>
              <a:prstGeom prst="triangle">
                <a:avLst/>
              </a:prstGeom>
              <a:noFill/>
              <a:ln w="3175"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  <p:cxnSp>
            <p:nvCxnSpPr>
              <p:cNvPr id="29" name="Straight Connector 28"/>
              <p:cNvCxnSpPr/>
              <p:nvPr/>
            </p:nvCxnSpPr>
            <p:spPr>
              <a:xfrm flipH="1">
                <a:off x="6705600" y="5334000"/>
                <a:ext cx="463084" cy="4572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 flipH="1">
                <a:off x="6705600" y="5048029"/>
                <a:ext cx="367761" cy="36217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flipH="1">
                <a:off x="6705601" y="4762059"/>
                <a:ext cx="268906" cy="26714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 flipH="1">
                <a:off x="6705600" y="4532576"/>
                <a:ext cx="194766" cy="19182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 flipH="1">
                <a:off x="6705600" y="4310154"/>
                <a:ext cx="110034" cy="10944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6242516" y="5334000"/>
                <a:ext cx="463084" cy="4572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6337839" y="5048029"/>
                <a:ext cx="367761" cy="36217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6436693" y="4762059"/>
                <a:ext cx="268906" cy="26714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>
                <a:off x="6510834" y="4532576"/>
                <a:ext cx="194766" cy="19182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/>
            </p:nvCxnSpPr>
            <p:spPr>
              <a:xfrm>
                <a:off x="6595566" y="4310154"/>
                <a:ext cx="110034" cy="10944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Group 13"/>
            <p:cNvGrpSpPr/>
            <p:nvPr/>
          </p:nvGrpSpPr>
          <p:grpSpPr>
            <a:xfrm rot="2700000">
              <a:off x="3817929" y="4635091"/>
              <a:ext cx="197716" cy="286688"/>
              <a:chOff x="5943600" y="3962400"/>
              <a:chExt cx="1524000" cy="2209800"/>
            </a:xfrm>
          </p:grpSpPr>
          <p:cxnSp>
            <p:nvCxnSpPr>
              <p:cNvPr id="15" name="Straight Connector 14"/>
              <p:cNvCxnSpPr/>
              <p:nvPr/>
            </p:nvCxnSpPr>
            <p:spPr>
              <a:xfrm>
                <a:off x="6705600" y="4038600"/>
                <a:ext cx="0" cy="21336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Isosceles Triangle 15"/>
              <p:cNvSpPr/>
              <p:nvPr/>
            </p:nvSpPr>
            <p:spPr>
              <a:xfrm>
                <a:off x="5943600" y="3962400"/>
                <a:ext cx="1524000" cy="2209800"/>
              </a:xfrm>
              <a:prstGeom prst="triangle">
                <a:avLst/>
              </a:prstGeom>
              <a:noFill/>
              <a:ln w="3175"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  <p:cxnSp>
            <p:nvCxnSpPr>
              <p:cNvPr id="17" name="Straight Connector 16"/>
              <p:cNvCxnSpPr/>
              <p:nvPr/>
            </p:nvCxnSpPr>
            <p:spPr>
              <a:xfrm flipH="1">
                <a:off x="6705600" y="5334000"/>
                <a:ext cx="463084" cy="4572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 flipH="1">
                <a:off x="6705600" y="5048029"/>
                <a:ext cx="367761" cy="36217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 flipH="1">
                <a:off x="6705601" y="4762059"/>
                <a:ext cx="268906" cy="26714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 flipH="1">
                <a:off x="6705600" y="4532576"/>
                <a:ext cx="194766" cy="19182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flipH="1">
                <a:off x="6705600" y="4310154"/>
                <a:ext cx="110034" cy="10944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>
                <a:off x="6242516" y="5334000"/>
                <a:ext cx="463084" cy="4572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>
                <a:off x="6337839" y="5048029"/>
                <a:ext cx="367761" cy="36217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6436693" y="4762059"/>
                <a:ext cx="268906" cy="26714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6510834" y="4532576"/>
                <a:ext cx="194766" cy="19182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/>
              <p:cNvCxnSpPr/>
              <p:nvPr/>
            </p:nvCxnSpPr>
            <p:spPr>
              <a:xfrm>
                <a:off x="6595566" y="4310154"/>
                <a:ext cx="110034" cy="10944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75" name="Straight Connector 74"/>
          <p:cNvCxnSpPr/>
          <p:nvPr/>
        </p:nvCxnSpPr>
        <p:spPr>
          <a:xfrm>
            <a:off x="3568252" y="4476750"/>
            <a:ext cx="0" cy="16002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flipH="1">
            <a:off x="3568252" y="5448300"/>
            <a:ext cx="347313" cy="3429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H="1">
            <a:off x="3568253" y="5233822"/>
            <a:ext cx="275821" cy="27162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flipH="1">
            <a:off x="3568253" y="5019345"/>
            <a:ext cx="201680" cy="20035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flipH="1">
            <a:off x="3568252" y="4847232"/>
            <a:ext cx="146075" cy="14386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flipH="1">
            <a:off x="3568252" y="4680415"/>
            <a:ext cx="82526" cy="8208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3220939" y="5448300"/>
            <a:ext cx="347313" cy="3429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>
            <a:off x="3292432" y="5233822"/>
            <a:ext cx="275821" cy="27162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3366572" y="5019345"/>
            <a:ext cx="201680" cy="20035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>
            <a:off x="3422178" y="4847232"/>
            <a:ext cx="146075" cy="14386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3485727" y="4680415"/>
            <a:ext cx="82526" cy="8208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5739952" y="4476750"/>
            <a:ext cx="0" cy="16002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Isosceles Triangle 86"/>
          <p:cNvSpPr/>
          <p:nvPr/>
        </p:nvSpPr>
        <p:spPr>
          <a:xfrm>
            <a:off x="5168452" y="4419600"/>
            <a:ext cx="1143000" cy="1657350"/>
          </a:xfrm>
          <a:prstGeom prst="triangle">
            <a:avLst/>
          </a:prstGeom>
          <a:noFill/>
          <a:ln w="31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pSp>
        <p:nvGrpSpPr>
          <p:cNvPr id="88" name="Group 87"/>
          <p:cNvGrpSpPr/>
          <p:nvPr/>
        </p:nvGrpSpPr>
        <p:grpSpPr>
          <a:xfrm flipH="1">
            <a:off x="5307340" y="4670178"/>
            <a:ext cx="507348" cy="1117115"/>
            <a:chOff x="3714744" y="4451300"/>
            <a:chExt cx="676464" cy="1489486"/>
          </a:xfrm>
        </p:grpSpPr>
        <p:grpSp>
          <p:nvGrpSpPr>
            <p:cNvPr id="89" name="Group 174"/>
            <p:cNvGrpSpPr/>
            <p:nvPr/>
          </p:nvGrpSpPr>
          <p:grpSpPr>
            <a:xfrm rot="2700000">
              <a:off x="3819712" y="5369291"/>
              <a:ext cx="466527" cy="676464"/>
              <a:chOff x="5943600" y="3962400"/>
              <a:chExt cx="1524000" cy="2209800"/>
            </a:xfrm>
          </p:grpSpPr>
          <p:cxnSp>
            <p:nvCxnSpPr>
              <p:cNvPr id="142" name="Straight Connector 141"/>
              <p:cNvCxnSpPr/>
              <p:nvPr/>
            </p:nvCxnSpPr>
            <p:spPr>
              <a:xfrm>
                <a:off x="6705600" y="4038600"/>
                <a:ext cx="0" cy="21336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3" name="Isosceles Triangle 142"/>
              <p:cNvSpPr/>
              <p:nvPr/>
            </p:nvSpPr>
            <p:spPr>
              <a:xfrm>
                <a:off x="5943600" y="3962400"/>
                <a:ext cx="1524000" cy="2209800"/>
              </a:xfrm>
              <a:prstGeom prst="triangle">
                <a:avLst/>
              </a:prstGeom>
              <a:noFill/>
              <a:ln w="3175"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  <p:cxnSp>
            <p:nvCxnSpPr>
              <p:cNvPr id="144" name="Straight Connector 143"/>
              <p:cNvCxnSpPr/>
              <p:nvPr/>
            </p:nvCxnSpPr>
            <p:spPr>
              <a:xfrm flipH="1">
                <a:off x="6705600" y="5334000"/>
                <a:ext cx="463084" cy="4572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4"/>
              <p:cNvCxnSpPr/>
              <p:nvPr/>
            </p:nvCxnSpPr>
            <p:spPr>
              <a:xfrm flipH="1">
                <a:off x="6705600" y="5048029"/>
                <a:ext cx="367761" cy="36217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5"/>
              <p:cNvCxnSpPr/>
              <p:nvPr/>
            </p:nvCxnSpPr>
            <p:spPr>
              <a:xfrm flipH="1">
                <a:off x="6705601" y="4762059"/>
                <a:ext cx="268906" cy="26714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146"/>
              <p:cNvCxnSpPr/>
              <p:nvPr/>
            </p:nvCxnSpPr>
            <p:spPr>
              <a:xfrm flipH="1">
                <a:off x="6705600" y="4532576"/>
                <a:ext cx="194766" cy="19182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147"/>
              <p:cNvCxnSpPr/>
              <p:nvPr/>
            </p:nvCxnSpPr>
            <p:spPr>
              <a:xfrm flipH="1">
                <a:off x="6705600" y="4310154"/>
                <a:ext cx="110034" cy="10944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8"/>
              <p:cNvCxnSpPr/>
              <p:nvPr/>
            </p:nvCxnSpPr>
            <p:spPr>
              <a:xfrm>
                <a:off x="6242516" y="5334000"/>
                <a:ext cx="463084" cy="4572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9"/>
              <p:cNvCxnSpPr/>
              <p:nvPr/>
            </p:nvCxnSpPr>
            <p:spPr>
              <a:xfrm>
                <a:off x="6337839" y="5048029"/>
                <a:ext cx="367761" cy="36217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50"/>
              <p:cNvCxnSpPr/>
              <p:nvPr/>
            </p:nvCxnSpPr>
            <p:spPr>
              <a:xfrm>
                <a:off x="6436693" y="4762059"/>
                <a:ext cx="268906" cy="26714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51"/>
              <p:cNvCxnSpPr/>
              <p:nvPr/>
            </p:nvCxnSpPr>
            <p:spPr>
              <a:xfrm>
                <a:off x="6510834" y="4532576"/>
                <a:ext cx="194766" cy="19182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52"/>
              <p:cNvCxnSpPr/>
              <p:nvPr/>
            </p:nvCxnSpPr>
            <p:spPr>
              <a:xfrm>
                <a:off x="6595566" y="4310154"/>
                <a:ext cx="110034" cy="10944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0" name="Group 175"/>
            <p:cNvGrpSpPr/>
            <p:nvPr/>
          </p:nvGrpSpPr>
          <p:grpSpPr>
            <a:xfrm rot="2700000">
              <a:off x="3821670" y="5100742"/>
              <a:ext cx="373326" cy="541322"/>
              <a:chOff x="5943600" y="3962400"/>
              <a:chExt cx="1524000" cy="2209800"/>
            </a:xfrm>
          </p:grpSpPr>
          <p:cxnSp>
            <p:nvCxnSpPr>
              <p:cNvPr id="130" name="Straight Connector 129"/>
              <p:cNvCxnSpPr/>
              <p:nvPr/>
            </p:nvCxnSpPr>
            <p:spPr>
              <a:xfrm>
                <a:off x="6705600" y="4038600"/>
                <a:ext cx="0" cy="21336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1" name="Isosceles Triangle 130"/>
              <p:cNvSpPr/>
              <p:nvPr/>
            </p:nvSpPr>
            <p:spPr>
              <a:xfrm>
                <a:off x="5943600" y="3962400"/>
                <a:ext cx="1524000" cy="2209800"/>
              </a:xfrm>
              <a:prstGeom prst="triangle">
                <a:avLst/>
              </a:prstGeom>
              <a:noFill/>
              <a:ln w="3175"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  <p:cxnSp>
            <p:nvCxnSpPr>
              <p:cNvPr id="132" name="Straight Connector 131"/>
              <p:cNvCxnSpPr/>
              <p:nvPr/>
            </p:nvCxnSpPr>
            <p:spPr>
              <a:xfrm flipH="1">
                <a:off x="6705600" y="5334000"/>
                <a:ext cx="463084" cy="4572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132"/>
              <p:cNvCxnSpPr/>
              <p:nvPr/>
            </p:nvCxnSpPr>
            <p:spPr>
              <a:xfrm flipH="1">
                <a:off x="6705600" y="5048029"/>
                <a:ext cx="367761" cy="36217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3"/>
              <p:cNvCxnSpPr/>
              <p:nvPr/>
            </p:nvCxnSpPr>
            <p:spPr>
              <a:xfrm flipH="1">
                <a:off x="6705601" y="4762059"/>
                <a:ext cx="268906" cy="26714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4"/>
              <p:cNvCxnSpPr/>
              <p:nvPr/>
            </p:nvCxnSpPr>
            <p:spPr>
              <a:xfrm flipH="1">
                <a:off x="6705600" y="4532576"/>
                <a:ext cx="194766" cy="19182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5"/>
              <p:cNvCxnSpPr/>
              <p:nvPr/>
            </p:nvCxnSpPr>
            <p:spPr>
              <a:xfrm flipH="1">
                <a:off x="6705600" y="4310154"/>
                <a:ext cx="110034" cy="10944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6"/>
              <p:cNvCxnSpPr/>
              <p:nvPr/>
            </p:nvCxnSpPr>
            <p:spPr>
              <a:xfrm>
                <a:off x="6242516" y="5334000"/>
                <a:ext cx="463084" cy="4572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7"/>
              <p:cNvCxnSpPr/>
              <p:nvPr/>
            </p:nvCxnSpPr>
            <p:spPr>
              <a:xfrm>
                <a:off x="6337839" y="5048029"/>
                <a:ext cx="367761" cy="36217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8"/>
              <p:cNvCxnSpPr/>
              <p:nvPr/>
            </p:nvCxnSpPr>
            <p:spPr>
              <a:xfrm>
                <a:off x="6436693" y="4762059"/>
                <a:ext cx="268906" cy="26714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9"/>
              <p:cNvCxnSpPr/>
              <p:nvPr/>
            </p:nvCxnSpPr>
            <p:spPr>
              <a:xfrm>
                <a:off x="6510834" y="4532576"/>
                <a:ext cx="194766" cy="19182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40"/>
              <p:cNvCxnSpPr/>
              <p:nvPr/>
            </p:nvCxnSpPr>
            <p:spPr>
              <a:xfrm>
                <a:off x="6595566" y="4310154"/>
                <a:ext cx="110034" cy="10944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1" name="Group 188"/>
            <p:cNvGrpSpPr/>
            <p:nvPr/>
          </p:nvGrpSpPr>
          <p:grpSpPr>
            <a:xfrm rot="2700000">
              <a:off x="3790895" y="4418621"/>
              <a:ext cx="145238" cy="210595"/>
              <a:chOff x="5943600" y="3962400"/>
              <a:chExt cx="1524000" cy="2209800"/>
            </a:xfrm>
          </p:grpSpPr>
          <p:cxnSp>
            <p:nvCxnSpPr>
              <p:cNvPr id="118" name="Straight Connector 117"/>
              <p:cNvCxnSpPr/>
              <p:nvPr/>
            </p:nvCxnSpPr>
            <p:spPr>
              <a:xfrm>
                <a:off x="6705600" y="4038600"/>
                <a:ext cx="0" cy="21336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9" name="Isosceles Triangle 118"/>
              <p:cNvSpPr/>
              <p:nvPr/>
            </p:nvSpPr>
            <p:spPr>
              <a:xfrm>
                <a:off x="5943600" y="3962400"/>
                <a:ext cx="1524000" cy="2209800"/>
              </a:xfrm>
              <a:prstGeom prst="triangle">
                <a:avLst/>
              </a:prstGeom>
              <a:noFill/>
              <a:ln w="3175"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  <p:cxnSp>
            <p:nvCxnSpPr>
              <p:cNvPr id="120" name="Straight Connector 119"/>
              <p:cNvCxnSpPr/>
              <p:nvPr/>
            </p:nvCxnSpPr>
            <p:spPr>
              <a:xfrm flipH="1">
                <a:off x="6705600" y="5334000"/>
                <a:ext cx="463084" cy="4572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120"/>
              <p:cNvCxnSpPr/>
              <p:nvPr/>
            </p:nvCxnSpPr>
            <p:spPr>
              <a:xfrm flipH="1">
                <a:off x="6705600" y="5048029"/>
                <a:ext cx="367761" cy="36217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/>
              <p:cNvCxnSpPr/>
              <p:nvPr/>
            </p:nvCxnSpPr>
            <p:spPr>
              <a:xfrm flipH="1">
                <a:off x="6705601" y="4762059"/>
                <a:ext cx="268906" cy="26714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122"/>
              <p:cNvCxnSpPr/>
              <p:nvPr/>
            </p:nvCxnSpPr>
            <p:spPr>
              <a:xfrm flipH="1">
                <a:off x="6705600" y="4532576"/>
                <a:ext cx="194766" cy="19182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/>
              <p:cNvCxnSpPr/>
              <p:nvPr/>
            </p:nvCxnSpPr>
            <p:spPr>
              <a:xfrm flipH="1">
                <a:off x="6705600" y="4310154"/>
                <a:ext cx="110034" cy="10944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/>
              <p:cNvCxnSpPr/>
              <p:nvPr/>
            </p:nvCxnSpPr>
            <p:spPr>
              <a:xfrm>
                <a:off x="6242516" y="5334000"/>
                <a:ext cx="463084" cy="4572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125"/>
              <p:cNvCxnSpPr/>
              <p:nvPr/>
            </p:nvCxnSpPr>
            <p:spPr>
              <a:xfrm>
                <a:off x="6337839" y="5048029"/>
                <a:ext cx="367761" cy="36217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126"/>
              <p:cNvCxnSpPr/>
              <p:nvPr/>
            </p:nvCxnSpPr>
            <p:spPr>
              <a:xfrm>
                <a:off x="6436693" y="4762059"/>
                <a:ext cx="268906" cy="26714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127"/>
              <p:cNvCxnSpPr/>
              <p:nvPr/>
            </p:nvCxnSpPr>
            <p:spPr>
              <a:xfrm>
                <a:off x="6510834" y="4532576"/>
                <a:ext cx="194766" cy="19182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128"/>
              <p:cNvCxnSpPr/>
              <p:nvPr/>
            </p:nvCxnSpPr>
            <p:spPr>
              <a:xfrm>
                <a:off x="6595566" y="4310154"/>
                <a:ext cx="110034" cy="10944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2" name="Group 201"/>
            <p:cNvGrpSpPr/>
            <p:nvPr/>
          </p:nvGrpSpPr>
          <p:grpSpPr>
            <a:xfrm rot="2700000">
              <a:off x="3821590" y="4841105"/>
              <a:ext cx="272944" cy="395768"/>
              <a:chOff x="5943600" y="3962400"/>
              <a:chExt cx="1524000" cy="2209800"/>
            </a:xfrm>
          </p:grpSpPr>
          <p:cxnSp>
            <p:nvCxnSpPr>
              <p:cNvPr id="106" name="Straight Connector 105"/>
              <p:cNvCxnSpPr/>
              <p:nvPr/>
            </p:nvCxnSpPr>
            <p:spPr>
              <a:xfrm>
                <a:off x="6705600" y="4038600"/>
                <a:ext cx="0" cy="21336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7" name="Isosceles Triangle 106"/>
              <p:cNvSpPr/>
              <p:nvPr/>
            </p:nvSpPr>
            <p:spPr>
              <a:xfrm>
                <a:off x="5943600" y="3962400"/>
                <a:ext cx="1524000" cy="2209800"/>
              </a:xfrm>
              <a:prstGeom prst="triangle">
                <a:avLst/>
              </a:prstGeom>
              <a:noFill/>
              <a:ln w="3175"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  <p:cxnSp>
            <p:nvCxnSpPr>
              <p:cNvPr id="108" name="Straight Connector 107"/>
              <p:cNvCxnSpPr/>
              <p:nvPr/>
            </p:nvCxnSpPr>
            <p:spPr>
              <a:xfrm flipH="1">
                <a:off x="6705600" y="5334000"/>
                <a:ext cx="463084" cy="4572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Straight Connector 108"/>
              <p:cNvCxnSpPr/>
              <p:nvPr/>
            </p:nvCxnSpPr>
            <p:spPr>
              <a:xfrm flipH="1">
                <a:off x="6705600" y="5048029"/>
                <a:ext cx="367761" cy="36217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Straight Connector 109"/>
              <p:cNvCxnSpPr/>
              <p:nvPr/>
            </p:nvCxnSpPr>
            <p:spPr>
              <a:xfrm flipH="1">
                <a:off x="6705601" y="4762059"/>
                <a:ext cx="268906" cy="26714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Straight Connector 110"/>
              <p:cNvCxnSpPr/>
              <p:nvPr/>
            </p:nvCxnSpPr>
            <p:spPr>
              <a:xfrm flipH="1">
                <a:off x="6705600" y="4532576"/>
                <a:ext cx="194766" cy="19182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Straight Connector 111"/>
              <p:cNvCxnSpPr/>
              <p:nvPr/>
            </p:nvCxnSpPr>
            <p:spPr>
              <a:xfrm flipH="1">
                <a:off x="6705600" y="4310154"/>
                <a:ext cx="110034" cy="10944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112"/>
              <p:cNvCxnSpPr/>
              <p:nvPr/>
            </p:nvCxnSpPr>
            <p:spPr>
              <a:xfrm>
                <a:off x="6242516" y="5334000"/>
                <a:ext cx="463084" cy="4572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Straight Connector 113"/>
              <p:cNvCxnSpPr/>
              <p:nvPr/>
            </p:nvCxnSpPr>
            <p:spPr>
              <a:xfrm>
                <a:off x="6337839" y="5048029"/>
                <a:ext cx="367761" cy="36217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Straight Connector 114"/>
              <p:cNvCxnSpPr/>
              <p:nvPr/>
            </p:nvCxnSpPr>
            <p:spPr>
              <a:xfrm>
                <a:off x="6436693" y="4762059"/>
                <a:ext cx="268906" cy="26714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Connector 115"/>
              <p:cNvCxnSpPr/>
              <p:nvPr/>
            </p:nvCxnSpPr>
            <p:spPr>
              <a:xfrm>
                <a:off x="6510834" y="4532576"/>
                <a:ext cx="194766" cy="19182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/>
              <p:cNvCxnSpPr/>
              <p:nvPr/>
            </p:nvCxnSpPr>
            <p:spPr>
              <a:xfrm>
                <a:off x="6595566" y="4310154"/>
                <a:ext cx="110034" cy="10944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3" name="Group 214"/>
            <p:cNvGrpSpPr/>
            <p:nvPr/>
          </p:nvGrpSpPr>
          <p:grpSpPr>
            <a:xfrm rot="2700000">
              <a:off x="3817929" y="4635091"/>
              <a:ext cx="197716" cy="286688"/>
              <a:chOff x="5943600" y="3962400"/>
              <a:chExt cx="1524000" cy="2209800"/>
            </a:xfrm>
          </p:grpSpPr>
          <p:cxnSp>
            <p:nvCxnSpPr>
              <p:cNvPr id="94" name="Straight Connector 93"/>
              <p:cNvCxnSpPr/>
              <p:nvPr/>
            </p:nvCxnSpPr>
            <p:spPr>
              <a:xfrm>
                <a:off x="6705600" y="4038600"/>
                <a:ext cx="0" cy="21336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5" name="Isosceles Triangle 94"/>
              <p:cNvSpPr/>
              <p:nvPr/>
            </p:nvSpPr>
            <p:spPr>
              <a:xfrm>
                <a:off x="5943600" y="3962400"/>
                <a:ext cx="1524000" cy="2209800"/>
              </a:xfrm>
              <a:prstGeom prst="triangle">
                <a:avLst/>
              </a:prstGeom>
              <a:noFill/>
              <a:ln w="3175"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  <p:cxnSp>
            <p:nvCxnSpPr>
              <p:cNvPr id="96" name="Straight Connector 95"/>
              <p:cNvCxnSpPr/>
              <p:nvPr/>
            </p:nvCxnSpPr>
            <p:spPr>
              <a:xfrm flipH="1">
                <a:off x="6705600" y="5334000"/>
                <a:ext cx="463084" cy="4572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96"/>
              <p:cNvCxnSpPr/>
              <p:nvPr/>
            </p:nvCxnSpPr>
            <p:spPr>
              <a:xfrm flipH="1">
                <a:off x="6705600" y="5048029"/>
                <a:ext cx="367761" cy="36217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Straight Connector 97"/>
              <p:cNvCxnSpPr/>
              <p:nvPr/>
            </p:nvCxnSpPr>
            <p:spPr>
              <a:xfrm flipH="1">
                <a:off x="6705601" y="4762059"/>
                <a:ext cx="268906" cy="26714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Straight Connector 98"/>
              <p:cNvCxnSpPr/>
              <p:nvPr/>
            </p:nvCxnSpPr>
            <p:spPr>
              <a:xfrm flipH="1">
                <a:off x="6705600" y="4532576"/>
                <a:ext cx="194766" cy="19182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Straight Connector 99"/>
              <p:cNvCxnSpPr/>
              <p:nvPr/>
            </p:nvCxnSpPr>
            <p:spPr>
              <a:xfrm flipH="1">
                <a:off x="6705600" y="4310154"/>
                <a:ext cx="110034" cy="10944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/>
              <p:cNvCxnSpPr/>
              <p:nvPr/>
            </p:nvCxnSpPr>
            <p:spPr>
              <a:xfrm>
                <a:off x="6242516" y="5334000"/>
                <a:ext cx="463084" cy="4572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101"/>
              <p:cNvCxnSpPr/>
              <p:nvPr/>
            </p:nvCxnSpPr>
            <p:spPr>
              <a:xfrm>
                <a:off x="6337839" y="5048029"/>
                <a:ext cx="367761" cy="36217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102"/>
              <p:cNvCxnSpPr/>
              <p:nvPr/>
            </p:nvCxnSpPr>
            <p:spPr>
              <a:xfrm>
                <a:off x="6436693" y="4762059"/>
                <a:ext cx="268906" cy="26714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103"/>
              <p:cNvCxnSpPr/>
              <p:nvPr/>
            </p:nvCxnSpPr>
            <p:spPr>
              <a:xfrm>
                <a:off x="6510834" y="4532576"/>
                <a:ext cx="194766" cy="19182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/>
              <p:cNvCxnSpPr/>
              <p:nvPr/>
            </p:nvCxnSpPr>
            <p:spPr>
              <a:xfrm>
                <a:off x="6595566" y="4310154"/>
                <a:ext cx="110034" cy="10944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597567355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55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bg-BG" dirty="0" smtClean="0"/>
              <a:t>Добавяме ъгъл на огъване на всеки фрагмент от стъблото, като това огъване се повтаря и в копията</a:t>
            </a:r>
          </a:p>
          <a:p>
            <a:pPr lvl="1"/>
            <a:endParaRPr lang="bg-BG" dirty="0" smtClean="0"/>
          </a:p>
          <a:p>
            <a:endParaRPr lang="bg-BG" dirty="0"/>
          </a:p>
        </p:txBody>
      </p:sp>
      <p:pic>
        <p:nvPicPr>
          <p:cNvPr id="1638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9087" y="1521617"/>
            <a:ext cx="5485826" cy="34335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Rectangle 6">
            <a:hlinkClick r:id="rId2" action="ppaction://hlinkfile"/>
          </p:cNvPr>
          <p:cNvSpPr/>
          <p:nvPr/>
        </p:nvSpPr>
        <p:spPr>
          <a:xfrm>
            <a:off x="3657600" y="5334000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2502781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56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Широколистно дърво</a:t>
            </a:r>
          </a:p>
          <a:p>
            <a:pPr lvl="1"/>
            <a:r>
              <a:rPr lang="bg-BG" dirty="0" smtClean="0"/>
              <a:t>Използва се за база папратовото листо</a:t>
            </a:r>
          </a:p>
          <a:p>
            <a:pPr lvl="1"/>
            <a:r>
              <a:rPr lang="bg-BG" dirty="0" smtClean="0"/>
              <a:t>Вместо един и същ ъгъл но огъване между фрагментите слагаме случаен ъгъл</a:t>
            </a:r>
            <a:endParaRPr lang="bg-BG" dirty="0"/>
          </a:p>
        </p:txBody>
      </p:sp>
      <p:pic>
        <p:nvPicPr>
          <p:cNvPr id="17411" name="Picture 3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378" y="2286000"/>
            <a:ext cx="4617244" cy="30386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Rectangle 5">
            <a:hlinkClick r:id="rId2" action="ppaction://hlinkfile"/>
          </p:cNvPr>
          <p:cNvSpPr/>
          <p:nvPr/>
        </p:nvSpPr>
        <p:spPr>
          <a:xfrm>
            <a:off x="3657600" y="5730228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0991354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57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Широколистна гора</a:t>
            </a:r>
          </a:p>
          <a:p>
            <a:pPr lvl="1"/>
            <a:r>
              <a:rPr lang="bg-BG" dirty="0" smtClean="0"/>
              <a:t>Генерираме много самостоятелни дървета</a:t>
            </a:r>
          </a:p>
          <a:p>
            <a:pPr lvl="1"/>
            <a:r>
              <a:rPr lang="bg-BG" dirty="0" smtClean="0"/>
              <a:t>Случайни координати на положенията им</a:t>
            </a:r>
          </a:p>
          <a:p>
            <a:pPr lvl="1"/>
            <a:r>
              <a:rPr lang="bg-BG" dirty="0" smtClean="0"/>
              <a:t>Случайни ъгли, за да са различни дървета</a:t>
            </a:r>
          </a:p>
          <a:p>
            <a:pPr lvl="1"/>
            <a:r>
              <a:rPr lang="bg-BG" dirty="0" smtClean="0"/>
              <a:t>Случаен цвят на листата, за да си личат дърветата</a:t>
            </a:r>
            <a:endParaRPr lang="bg-BG" dirty="0"/>
          </a:p>
        </p:txBody>
      </p:sp>
      <p:pic>
        <p:nvPicPr>
          <p:cNvPr id="18435" name="Picture 3">
            <a:hlinkClick r:id="rId2" action="ppaction://hlinkfile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83"/>
          <a:stretch/>
        </p:blipFill>
        <p:spPr bwMode="auto">
          <a:xfrm>
            <a:off x="2173593" y="2819400"/>
            <a:ext cx="4796814" cy="274170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Rectangle 5">
            <a:hlinkClick r:id="rId2" action="ppaction://hlinkfile"/>
          </p:cNvPr>
          <p:cNvSpPr/>
          <p:nvPr/>
        </p:nvSpPr>
        <p:spPr>
          <a:xfrm>
            <a:off x="3657600" y="5867400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7396460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58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</a:t>
            </a:r>
            <a:r>
              <a:rPr lang="bg-BG" dirty="0" err="1" smtClean="0"/>
              <a:t>едуза</a:t>
            </a:r>
            <a:endParaRPr lang="en-US" dirty="0" smtClean="0"/>
          </a:p>
          <a:p>
            <a:pPr lvl="1"/>
            <a:r>
              <a:rPr lang="bg-BG" dirty="0" smtClean="0"/>
              <a:t>Нещо </a:t>
            </a:r>
            <a:r>
              <a:rPr lang="bg-BG" dirty="0"/>
              <a:t>като </a:t>
            </a:r>
            <a:r>
              <a:rPr lang="bg-BG" dirty="0" err="1"/>
              <a:t>биолуминисцентна</a:t>
            </a:r>
            <a:r>
              <a:rPr lang="bg-BG" dirty="0"/>
              <a:t> </a:t>
            </a:r>
            <a:r>
              <a:rPr lang="bg-BG" dirty="0" smtClean="0"/>
              <a:t>медуза с меки </a:t>
            </a:r>
            <a:r>
              <a:rPr lang="bg-BG" dirty="0"/>
              <a:t>пипала с ярки възли в </a:t>
            </a:r>
            <a:r>
              <a:rPr lang="bg-BG" dirty="0" smtClean="0"/>
              <a:t>края</a:t>
            </a:r>
          </a:p>
          <a:p>
            <a:pPr lvl="1"/>
            <a:r>
              <a:rPr lang="bg-BG" dirty="0" smtClean="0"/>
              <a:t>Движи се нагоре-надолу, а пипалата </a:t>
            </a:r>
            <a:r>
              <a:rPr lang="bg-BG" dirty="0"/>
              <a:t>да го следват като че ли плува във вода</a:t>
            </a:r>
          </a:p>
          <a:p>
            <a:pPr lvl="1"/>
            <a:r>
              <a:rPr lang="bg-BG" dirty="0" smtClean="0"/>
              <a:t>Комбиниране на няколко техники в</a:t>
            </a:r>
            <a:br>
              <a:rPr lang="bg-BG" dirty="0" smtClean="0"/>
            </a:br>
            <a:r>
              <a:rPr lang="bg-BG" dirty="0" smtClean="0"/>
              <a:t>пипалата – случайно разпределение</a:t>
            </a:r>
            <a:br>
              <a:rPr lang="bg-BG" dirty="0" smtClean="0"/>
            </a:br>
            <a:r>
              <a:rPr lang="bg-BG" dirty="0" smtClean="0"/>
              <a:t>и огъване като при мрежови графи</a:t>
            </a:r>
            <a:br>
              <a:rPr lang="bg-BG" dirty="0" smtClean="0"/>
            </a:br>
            <a:r>
              <a:rPr lang="bg-BG" dirty="0" smtClean="0"/>
              <a:t>с дъги между възлите</a:t>
            </a:r>
            <a:endParaRPr lang="bg-BG" dirty="0"/>
          </a:p>
        </p:txBody>
      </p:sp>
      <p:cxnSp>
        <p:nvCxnSpPr>
          <p:cNvPr id="5" name="Straight Arrow Connector 4"/>
          <p:cNvCxnSpPr/>
          <p:nvPr/>
        </p:nvCxnSpPr>
        <p:spPr>
          <a:xfrm rot="5400000">
            <a:off x="7253891" y="2628302"/>
            <a:ext cx="0" cy="1244217"/>
          </a:xfrm>
          <a:prstGeom prst="straightConnector1">
            <a:avLst/>
          </a:prstGeom>
          <a:ln w="2857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7258047" y="2371724"/>
            <a:ext cx="0" cy="1821658"/>
          </a:xfrm>
          <a:prstGeom prst="straightConnector1">
            <a:avLst/>
          </a:prstGeom>
          <a:ln w="2857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8041224" y="4610100"/>
            <a:ext cx="0" cy="1821658"/>
          </a:xfrm>
          <a:prstGeom prst="straightConnector1">
            <a:avLst/>
          </a:prstGeom>
          <a:ln w="2857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3543300" y="4179094"/>
            <a:ext cx="2057400" cy="2057400"/>
          </a:xfrm>
          <a:prstGeom prst="ellipse">
            <a:avLst/>
          </a:prstGeom>
          <a:solidFill>
            <a:schemeClr val="accent2">
              <a:alpha val="30196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4" name="Freeform 13"/>
          <p:cNvSpPr/>
          <p:nvPr/>
        </p:nvSpPr>
        <p:spPr>
          <a:xfrm>
            <a:off x="5167312" y="3250405"/>
            <a:ext cx="2886075" cy="2328863"/>
          </a:xfrm>
          <a:custGeom>
            <a:avLst/>
            <a:gdLst>
              <a:gd name="connsiteX0" fmla="*/ 0 w 2371725"/>
              <a:gd name="connsiteY0" fmla="*/ 928688 h 928688"/>
              <a:gd name="connsiteX1" fmla="*/ 1014412 w 2371725"/>
              <a:gd name="connsiteY1" fmla="*/ 0 h 928688"/>
              <a:gd name="connsiteX2" fmla="*/ 2371725 w 2371725"/>
              <a:gd name="connsiteY2" fmla="*/ 357188 h 928688"/>
              <a:gd name="connsiteX0" fmla="*/ 0 w 2886075"/>
              <a:gd name="connsiteY0" fmla="*/ 928688 h 1828800"/>
              <a:gd name="connsiteX1" fmla="*/ 1014412 w 2886075"/>
              <a:gd name="connsiteY1" fmla="*/ 0 h 1828800"/>
              <a:gd name="connsiteX2" fmla="*/ 2886075 w 2886075"/>
              <a:gd name="connsiteY2" fmla="*/ 1828800 h 1828800"/>
              <a:gd name="connsiteX0" fmla="*/ 0 w 2886075"/>
              <a:gd name="connsiteY0" fmla="*/ 1428751 h 2328863"/>
              <a:gd name="connsiteX1" fmla="*/ 2114549 w 2886075"/>
              <a:gd name="connsiteY1" fmla="*/ 0 h 2328863"/>
              <a:gd name="connsiteX2" fmla="*/ 2886075 w 2886075"/>
              <a:gd name="connsiteY2" fmla="*/ 2328863 h 2328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86075" h="2328863">
                <a:moveTo>
                  <a:pt x="0" y="1428751"/>
                </a:moveTo>
                <a:lnTo>
                  <a:pt x="2114549" y="0"/>
                </a:lnTo>
                <a:lnTo>
                  <a:pt x="2886075" y="2328863"/>
                </a:lnTo>
              </a:path>
            </a:pathLst>
          </a:cu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5" name="Freeform 14"/>
          <p:cNvSpPr/>
          <p:nvPr/>
        </p:nvSpPr>
        <p:spPr>
          <a:xfrm>
            <a:off x="5195887" y="3835575"/>
            <a:ext cx="2843214" cy="1686543"/>
          </a:xfrm>
          <a:custGeom>
            <a:avLst/>
            <a:gdLst>
              <a:gd name="connsiteX0" fmla="*/ 0 w 2071688"/>
              <a:gd name="connsiteY0" fmla="*/ 566873 h 981210"/>
              <a:gd name="connsiteX1" fmla="*/ 1285875 w 2071688"/>
              <a:gd name="connsiteY1" fmla="*/ 9660 h 981210"/>
              <a:gd name="connsiteX2" fmla="*/ 2071688 w 2071688"/>
              <a:gd name="connsiteY2" fmla="*/ 981210 h 981210"/>
              <a:gd name="connsiteX0" fmla="*/ 0 w 2714626"/>
              <a:gd name="connsiteY0" fmla="*/ 72700 h 1801487"/>
              <a:gd name="connsiteX1" fmla="*/ 1928813 w 2714626"/>
              <a:gd name="connsiteY1" fmla="*/ 829937 h 1801487"/>
              <a:gd name="connsiteX2" fmla="*/ 2714626 w 2714626"/>
              <a:gd name="connsiteY2" fmla="*/ 1801487 h 1801487"/>
              <a:gd name="connsiteX0" fmla="*/ 0 w 2843214"/>
              <a:gd name="connsiteY0" fmla="*/ 64274 h 935811"/>
              <a:gd name="connsiteX1" fmla="*/ 1928813 w 2843214"/>
              <a:gd name="connsiteY1" fmla="*/ 821511 h 935811"/>
              <a:gd name="connsiteX2" fmla="*/ 2843214 w 2843214"/>
              <a:gd name="connsiteY2" fmla="*/ 935811 h 935811"/>
              <a:gd name="connsiteX0" fmla="*/ 0 w 2843214"/>
              <a:gd name="connsiteY0" fmla="*/ 64274 h 935811"/>
              <a:gd name="connsiteX1" fmla="*/ 1928813 w 2843214"/>
              <a:gd name="connsiteY1" fmla="*/ 821511 h 935811"/>
              <a:gd name="connsiteX2" fmla="*/ 2843214 w 2843214"/>
              <a:gd name="connsiteY2" fmla="*/ 935811 h 935811"/>
              <a:gd name="connsiteX0" fmla="*/ 0 w 2843214"/>
              <a:gd name="connsiteY0" fmla="*/ 133176 h 1004713"/>
              <a:gd name="connsiteX1" fmla="*/ 1928813 w 2843214"/>
              <a:gd name="connsiteY1" fmla="*/ 890413 h 1004713"/>
              <a:gd name="connsiteX2" fmla="*/ 2843214 w 2843214"/>
              <a:gd name="connsiteY2" fmla="*/ 1004713 h 1004713"/>
              <a:gd name="connsiteX0" fmla="*/ 0 w 2843214"/>
              <a:gd name="connsiteY0" fmla="*/ 815006 h 1686543"/>
              <a:gd name="connsiteX1" fmla="*/ 1871663 w 2843214"/>
              <a:gd name="connsiteY1" fmla="*/ 29193 h 1686543"/>
              <a:gd name="connsiteX2" fmla="*/ 2843214 w 2843214"/>
              <a:gd name="connsiteY2" fmla="*/ 1686543 h 1686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43214" h="1686543">
                <a:moveTo>
                  <a:pt x="0" y="815006"/>
                </a:moveTo>
                <a:cubicBezTo>
                  <a:pt x="770335" y="301846"/>
                  <a:pt x="1397794" y="-116063"/>
                  <a:pt x="1871663" y="29193"/>
                </a:cubicBezTo>
                <a:cubicBezTo>
                  <a:pt x="2345532" y="174449"/>
                  <a:pt x="2465786" y="563783"/>
                  <a:pt x="2843214" y="1686543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6" name="Oval 15"/>
          <p:cNvSpPr/>
          <p:nvPr/>
        </p:nvSpPr>
        <p:spPr>
          <a:xfrm>
            <a:off x="5067299" y="4535970"/>
            <a:ext cx="228600" cy="2286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7" name="Oval 16"/>
          <p:cNvSpPr/>
          <p:nvPr/>
        </p:nvSpPr>
        <p:spPr>
          <a:xfrm>
            <a:off x="7143748" y="3136105"/>
            <a:ext cx="228600" cy="2286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8" name="Oval 17"/>
          <p:cNvSpPr/>
          <p:nvPr/>
        </p:nvSpPr>
        <p:spPr>
          <a:xfrm>
            <a:off x="7924799" y="5407818"/>
            <a:ext cx="228600" cy="2286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40134341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59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bg-BG" dirty="0" smtClean="0"/>
              <a:t>На всяко пипало едната точка се движи с медузата, свободният край се движи със закъснение, а контролната точка по средата създава илюзията за гъвкавост и движение във вода</a:t>
            </a:r>
            <a:endParaRPr lang="bg-BG" dirty="0"/>
          </a:p>
        </p:txBody>
      </p:sp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07811"/>
            <a:ext cx="4114800" cy="2757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207812"/>
            <a:ext cx="4114800" cy="2757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hlinkClick r:id="rId2" action="ppaction://hlinkfile"/>
          </p:cNvPr>
          <p:cNvSpPr/>
          <p:nvPr/>
        </p:nvSpPr>
        <p:spPr>
          <a:xfrm>
            <a:off x="3679371" y="5410200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608668"/>
      </p:ext>
    </p:extLst>
  </p:cSld>
  <p:clrMapOvr>
    <a:masterClrMapping/>
  </p:clrMapOvr>
  <p:transition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6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Пример</a:t>
            </a:r>
          </a:p>
          <a:p>
            <a:pPr lvl="1"/>
            <a:r>
              <a:rPr lang="bg-BG" dirty="0" smtClean="0"/>
              <a:t>Движение в случайна посока</a:t>
            </a:r>
          </a:p>
          <a:p>
            <a:pPr lvl="1"/>
            <a:r>
              <a:rPr lang="bg-BG" dirty="0" smtClean="0"/>
              <a:t>Движение със случайна скорост</a:t>
            </a:r>
            <a:endParaRPr lang="bg-BG" dirty="0"/>
          </a:p>
        </p:txBody>
      </p:sp>
      <p:pic>
        <p:nvPicPr>
          <p:cNvPr id="1026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837" y="2057400"/>
            <a:ext cx="4886325" cy="2743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Rectangle 5">
            <a:hlinkClick r:id="rId2"/>
          </p:cNvPr>
          <p:cNvSpPr/>
          <p:nvPr/>
        </p:nvSpPr>
        <p:spPr>
          <a:xfrm>
            <a:off x="3657599" y="5181600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3236182"/>
      </p:ext>
    </p:extLst>
  </p:cSld>
  <p:clrMapOvr>
    <a:masterClrMapping/>
  </p:clrMapOvr>
  <p:transition>
    <p:push dir="u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60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Корал</a:t>
            </a:r>
          </a:p>
          <a:p>
            <a:pPr lvl="1"/>
            <a:r>
              <a:rPr lang="bg-BG" dirty="0" smtClean="0"/>
              <a:t>За база се използва фрактала „Питагорово дърво“</a:t>
            </a:r>
          </a:p>
          <a:p>
            <a:pPr lvl="1"/>
            <a:r>
              <a:rPr lang="bg-BG" dirty="0" smtClean="0"/>
              <a:t>Основата е квадрат, върху който е поставен правоъгълен триъгълник</a:t>
            </a:r>
          </a:p>
          <a:p>
            <a:pPr lvl="1"/>
            <a:r>
              <a:rPr lang="bg-BG" dirty="0" smtClean="0"/>
              <a:t>Върху двата му катета има квадрати, върху тях отново триъгълници и т.н.</a:t>
            </a:r>
            <a:endParaRPr lang="bg-BG" dirty="0"/>
          </a:p>
        </p:txBody>
      </p:sp>
      <p:grpSp>
        <p:nvGrpSpPr>
          <p:cNvPr id="4" name="Group 3"/>
          <p:cNvGrpSpPr/>
          <p:nvPr/>
        </p:nvGrpSpPr>
        <p:grpSpPr>
          <a:xfrm>
            <a:off x="685800" y="4445980"/>
            <a:ext cx="914400" cy="1257300"/>
            <a:chOff x="990600" y="4724400"/>
            <a:chExt cx="1219200" cy="167640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5" name="Freeform 4"/>
            <p:cNvSpPr/>
            <p:nvPr/>
          </p:nvSpPr>
          <p:spPr>
            <a:xfrm>
              <a:off x="990600" y="5257800"/>
              <a:ext cx="1219200" cy="1143000"/>
            </a:xfrm>
            <a:custGeom>
              <a:avLst/>
              <a:gdLst>
                <a:gd name="connsiteX0" fmla="*/ 0 w 4813300"/>
                <a:gd name="connsiteY0" fmla="*/ 1689100 h 1981200"/>
                <a:gd name="connsiteX1" fmla="*/ 1625600 w 4813300"/>
                <a:gd name="connsiteY1" fmla="*/ 0 h 1981200"/>
                <a:gd name="connsiteX2" fmla="*/ 4813300 w 4813300"/>
                <a:gd name="connsiteY2" fmla="*/ 1981200 h 1981200"/>
                <a:gd name="connsiteX3" fmla="*/ 0 w 4813300"/>
                <a:gd name="connsiteY3" fmla="*/ 1689100 h 1981200"/>
                <a:gd name="connsiteX0" fmla="*/ 0 w 4559968"/>
                <a:gd name="connsiteY0" fmla="*/ 1689100 h 1981200"/>
                <a:gd name="connsiteX1" fmla="*/ 1625600 w 4559968"/>
                <a:gd name="connsiteY1" fmla="*/ 0 h 1981200"/>
                <a:gd name="connsiteX2" fmla="*/ 4559968 w 4559968"/>
                <a:gd name="connsiteY2" fmla="*/ 1981200 h 1981200"/>
                <a:gd name="connsiteX3" fmla="*/ 0 w 4559968"/>
                <a:gd name="connsiteY3" fmla="*/ 1689100 h 1981200"/>
                <a:gd name="connsiteX0" fmla="*/ 1245491 w 2934368"/>
                <a:gd name="connsiteY0" fmla="*/ 1981200 h 1981200"/>
                <a:gd name="connsiteX1" fmla="*/ 0 w 2934368"/>
                <a:gd name="connsiteY1" fmla="*/ 0 h 1981200"/>
                <a:gd name="connsiteX2" fmla="*/ 2934368 w 2934368"/>
                <a:gd name="connsiteY2" fmla="*/ 1981200 h 1981200"/>
                <a:gd name="connsiteX3" fmla="*/ 1245491 w 2934368"/>
                <a:gd name="connsiteY3" fmla="*/ 1981200 h 1981200"/>
                <a:gd name="connsiteX0" fmla="*/ 1245491 w 2596593"/>
                <a:gd name="connsiteY0" fmla="*/ 1981200 h 1981200"/>
                <a:gd name="connsiteX1" fmla="*/ 0 w 2596593"/>
                <a:gd name="connsiteY1" fmla="*/ 0 h 1981200"/>
                <a:gd name="connsiteX2" fmla="*/ 2596593 w 2596593"/>
                <a:gd name="connsiteY2" fmla="*/ 1981200 h 1981200"/>
                <a:gd name="connsiteX3" fmla="*/ 1245491 w 2596593"/>
                <a:gd name="connsiteY3" fmla="*/ 1981200 h 1981200"/>
                <a:gd name="connsiteX0" fmla="*/ 0 w 1351102"/>
                <a:gd name="connsiteY0" fmla="*/ 990600 h 990600"/>
                <a:gd name="connsiteX1" fmla="*/ 0 w 1351102"/>
                <a:gd name="connsiteY1" fmla="*/ 0 h 990600"/>
                <a:gd name="connsiteX2" fmla="*/ 1351102 w 1351102"/>
                <a:gd name="connsiteY2" fmla="*/ 990600 h 990600"/>
                <a:gd name="connsiteX3" fmla="*/ 0 w 1351102"/>
                <a:gd name="connsiteY3" fmla="*/ 990600 h 990600"/>
                <a:gd name="connsiteX0" fmla="*/ 0 w 1351102"/>
                <a:gd name="connsiteY0" fmla="*/ 1066800 h 1066800"/>
                <a:gd name="connsiteX1" fmla="*/ 0 w 1351102"/>
                <a:gd name="connsiteY1" fmla="*/ 76200 h 1066800"/>
                <a:gd name="connsiteX2" fmla="*/ 1351102 w 1351102"/>
                <a:gd name="connsiteY2" fmla="*/ 0 h 1066800"/>
                <a:gd name="connsiteX3" fmla="*/ 1351102 w 1351102"/>
                <a:gd name="connsiteY3" fmla="*/ 1066800 h 1066800"/>
                <a:gd name="connsiteX4" fmla="*/ 0 w 1351102"/>
                <a:gd name="connsiteY4" fmla="*/ 1066800 h 10668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7620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1102" h="1143000">
                  <a:moveTo>
                    <a:pt x="0" y="1143000"/>
                  </a:moveTo>
                  <a:lnTo>
                    <a:pt x="0" y="0"/>
                  </a:lnTo>
                  <a:lnTo>
                    <a:pt x="1351102" y="0"/>
                  </a:lnTo>
                  <a:lnTo>
                    <a:pt x="1351102" y="1143000"/>
                  </a:lnTo>
                  <a:lnTo>
                    <a:pt x="0" y="1143000"/>
                  </a:lnTo>
                  <a:close/>
                </a:path>
              </a:pathLst>
            </a:custGeom>
            <a:grp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90600" y="4724400"/>
              <a:ext cx="1219200" cy="533400"/>
            </a:xfrm>
            <a:custGeom>
              <a:avLst/>
              <a:gdLst>
                <a:gd name="connsiteX0" fmla="*/ 0 w 4813300"/>
                <a:gd name="connsiteY0" fmla="*/ 1689100 h 1981200"/>
                <a:gd name="connsiteX1" fmla="*/ 1625600 w 4813300"/>
                <a:gd name="connsiteY1" fmla="*/ 0 h 1981200"/>
                <a:gd name="connsiteX2" fmla="*/ 4813300 w 4813300"/>
                <a:gd name="connsiteY2" fmla="*/ 1981200 h 1981200"/>
                <a:gd name="connsiteX3" fmla="*/ 0 w 4813300"/>
                <a:gd name="connsiteY3" fmla="*/ 1689100 h 1981200"/>
                <a:gd name="connsiteX0" fmla="*/ 0 w 4559968"/>
                <a:gd name="connsiteY0" fmla="*/ 1689100 h 1981200"/>
                <a:gd name="connsiteX1" fmla="*/ 1625600 w 4559968"/>
                <a:gd name="connsiteY1" fmla="*/ 0 h 1981200"/>
                <a:gd name="connsiteX2" fmla="*/ 4559968 w 4559968"/>
                <a:gd name="connsiteY2" fmla="*/ 1981200 h 1981200"/>
                <a:gd name="connsiteX3" fmla="*/ 0 w 4559968"/>
                <a:gd name="connsiteY3" fmla="*/ 1689100 h 1981200"/>
                <a:gd name="connsiteX0" fmla="*/ 1245491 w 2934368"/>
                <a:gd name="connsiteY0" fmla="*/ 1981200 h 1981200"/>
                <a:gd name="connsiteX1" fmla="*/ 0 w 2934368"/>
                <a:gd name="connsiteY1" fmla="*/ 0 h 1981200"/>
                <a:gd name="connsiteX2" fmla="*/ 2934368 w 2934368"/>
                <a:gd name="connsiteY2" fmla="*/ 1981200 h 1981200"/>
                <a:gd name="connsiteX3" fmla="*/ 1245491 w 2934368"/>
                <a:gd name="connsiteY3" fmla="*/ 1981200 h 1981200"/>
                <a:gd name="connsiteX0" fmla="*/ 1245491 w 2596593"/>
                <a:gd name="connsiteY0" fmla="*/ 1981200 h 1981200"/>
                <a:gd name="connsiteX1" fmla="*/ 0 w 2596593"/>
                <a:gd name="connsiteY1" fmla="*/ 0 h 1981200"/>
                <a:gd name="connsiteX2" fmla="*/ 2596593 w 2596593"/>
                <a:gd name="connsiteY2" fmla="*/ 1981200 h 1981200"/>
                <a:gd name="connsiteX3" fmla="*/ 1245491 w 2596593"/>
                <a:gd name="connsiteY3" fmla="*/ 1981200 h 1981200"/>
                <a:gd name="connsiteX0" fmla="*/ 0 w 1351102"/>
                <a:gd name="connsiteY0" fmla="*/ 990600 h 990600"/>
                <a:gd name="connsiteX1" fmla="*/ 0 w 1351102"/>
                <a:gd name="connsiteY1" fmla="*/ 0 h 990600"/>
                <a:gd name="connsiteX2" fmla="*/ 1351102 w 1351102"/>
                <a:gd name="connsiteY2" fmla="*/ 990600 h 990600"/>
                <a:gd name="connsiteX3" fmla="*/ 0 w 1351102"/>
                <a:gd name="connsiteY3" fmla="*/ 990600 h 990600"/>
                <a:gd name="connsiteX0" fmla="*/ 0 w 1351102"/>
                <a:gd name="connsiteY0" fmla="*/ 1066800 h 1066800"/>
                <a:gd name="connsiteX1" fmla="*/ 0 w 1351102"/>
                <a:gd name="connsiteY1" fmla="*/ 76200 h 1066800"/>
                <a:gd name="connsiteX2" fmla="*/ 1351102 w 1351102"/>
                <a:gd name="connsiteY2" fmla="*/ 0 h 1066800"/>
                <a:gd name="connsiteX3" fmla="*/ 1351102 w 1351102"/>
                <a:gd name="connsiteY3" fmla="*/ 1066800 h 1066800"/>
                <a:gd name="connsiteX4" fmla="*/ 0 w 1351102"/>
                <a:gd name="connsiteY4" fmla="*/ 1066800 h 10668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7620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1143000 h 1143000"/>
                <a:gd name="connsiteX3" fmla="*/ 0 w 1351102"/>
                <a:gd name="connsiteY3" fmla="*/ 1143000 h 1143000"/>
                <a:gd name="connsiteX0" fmla="*/ 0 w 1351102"/>
                <a:gd name="connsiteY0" fmla="*/ 533400 h 533400"/>
                <a:gd name="connsiteX1" fmla="*/ 337776 w 1351102"/>
                <a:gd name="connsiteY1" fmla="*/ 0 h 533400"/>
                <a:gd name="connsiteX2" fmla="*/ 1351102 w 1351102"/>
                <a:gd name="connsiteY2" fmla="*/ 533400 h 533400"/>
                <a:gd name="connsiteX3" fmla="*/ 0 w 1351102"/>
                <a:gd name="connsiteY3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1102" h="533400">
                  <a:moveTo>
                    <a:pt x="0" y="533400"/>
                  </a:moveTo>
                  <a:lnTo>
                    <a:pt x="337776" y="0"/>
                  </a:lnTo>
                  <a:lnTo>
                    <a:pt x="1351102" y="533400"/>
                  </a:lnTo>
                  <a:lnTo>
                    <a:pt x="0" y="533400"/>
                  </a:lnTo>
                  <a:close/>
                </a:path>
              </a:pathLst>
            </a:custGeom>
            <a:grp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511734" y="4445980"/>
            <a:ext cx="914400" cy="1257300"/>
            <a:chOff x="990600" y="4724400"/>
            <a:chExt cx="1219200" cy="167640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8" name="Freeform 7"/>
            <p:cNvSpPr/>
            <p:nvPr/>
          </p:nvSpPr>
          <p:spPr>
            <a:xfrm>
              <a:off x="990600" y="5257800"/>
              <a:ext cx="1219200" cy="1143000"/>
            </a:xfrm>
            <a:custGeom>
              <a:avLst/>
              <a:gdLst>
                <a:gd name="connsiteX0" fmla="*/ 0 w 4813300"/>
                <a:gd name="connsiteY0" fmla="*/ 1689100 h 1981200"/>
                <a:gd name="connsiteX1" fmla="*/ 1625600 w 4813300"/>
                <a:gd name="connsiteY1" fmla="*/ 0 h 1981200"/>
                <a:gd name="connsiteX2" fmla="*/ 4813300 w 4813300"/>
                <a:gd name="connsiteY2" fmla="*/ 1981200 h 1981200"/>
                <a:gd name="connsiteX3" fmla="*/ 0 w 4813300"/>
                <a:gd name="connsiteY3" fmla="*/ 1689100 h 1981200"/>
                <a:gd name="connsiteX0" fmla="*/ 0 w 4559968"/>
                <a:gd name="connsiteY0" fmla="*/ 1689100 h 1981200"/>
                <a:gd name="connsiteX1" fmla="*/ 1625600 w 4559968"/>
                <a:gd name="connsiteY1" fmla="*/ 0 h 1981200"/>
                <a:gd name="connsiteX2" fmla="*/ 4559968 w 4559968"/>
                <a:gd name="connsiteY2" fmla="*/ 1981200 h 1981200"/>
                <a:gd name="connsiteX3" fmla="*/ 0 w 4559968"/>
                <a:gd name="connsiteY3" fmla="*/ 1689100 h 1981200"/>
                <a:gd name="connsiteX0" fmla="*/ 1245491 w 2934368"/>
                <a:gd name="connsiteY0" fmla="*/ 1981200 h 1981200"/>
                <a:gd name="connsiteX1" fmla="*/ 0 w 2934368"/>
                <a:gd name="connsiteY1" fmla="*/ 0 h 1981200"/>
                <a:gd name="connsiteX2" fmla="*/ 2934368 w 2934368"/>
                <a:gd name="connsiteY2" fmla="*/ 1981200 h 1981200"/>
                <a:gd name="connsiteX3" fmla="*/ 1245491 w 2934368"/>
                <a:gd name="connsiteY3" fmla="*/ 1981200 h 1981200"/>
                <a:gd name="connsiteX0" fmla="*/ 1245491 w 2596593"/>
                <a:gd name="connsiteY0" fmla="*/ 1981200 h 1981200"/>
                <a:gd name="connsiteX1" fmla="*/ 0 w 2596593"/>
                <a:gd name="connsiteY1" fmla="*/ 0 h 1981200"/>
                <a:gd name="connsiteX2" fmla="*/ 2596593 w 2596593"/>
                <a:gd name="connsiteY2" fmla="*/ 1981200 h 1981200"/>
                <a:gd name="connsiteX3" fmla="*/ 1245491 w 2596593"/>
                <a:gd name="connsiteY3" fmla="*/ 1981200 h 1981200"/>
                <a:gd name="connsiteX0" fmla="*/ 0 w 1351102"/>
                <a:gd name="connsiteY0" fmla="*/ 990600 h 990600"/>
                <a:gd name="connsiteX1" fmla="*/ 0 w 1351102"/>
                <a:gd name="connsiteY1" fmla="*/ 0 h 990600"/>
                <a:gd name="connsiteX2" fmla="*/ 1351102 w 1351102"/>
                <a:gd name="connsiteY2" fmla="*/ 990600 h 990600"/>
                <a:gd name="connsiteX3" fmla="*/ 0 w 1351102"/>
                <a:gd name="connsiteY3" fmla="*/ 990600 h 990600"/>
                <a:gd name="connsiteX0" fmla="*/ 0 w 1351102"/>
                <a:gd name="connsiteY0" fmla="*/ 1066800 h 1066800"/>
                <a:gd name="connsiteX1" fmla="*/ 0 w 1351102"/>
                <a:gd name="connsiteY1" fmla="*/ 76200 h 1066800"/>
                <a:gd name="connsiteX2" fmla="*/ 1351102 w 1351102"/>
                <a:gd name="connsiteY2" fmla="*/ 0 h 1066800"/>
                <a:gd name="connsiteX3" fmla="*/ 1351102 w 1351102"/>
                <a:gd name="connsiteY3" fmla="*/ 1066800 h 1066800"/>
                <a:gd name="connsiteX4" fmla="*/ 0 w 1351102"/>
                <a:gd name="connsiteY4" fmla="*/ 1066800 h 10668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7620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1102" h="1143000">
                  <a:moveTo>
                    <a:pt x="0" y="1143000"/>
                  </a:moveTo>
                  <a:lnTo>
                    <a:pt x="0" y="0"/>
                  </a:lnTo>
                  <a:lnTo>
                    <a:pt x="1351102" y="0"/>
                  </a:lnTo>
                  <a:lnTo>
                    <a:pt x="1351102" y="1143000"/>
                  </a:lnTo>
                  <a:lnTo>
                    <a:pt x="0" y="1143000"/>
                  </a:lnTo>
                  <a:close/>
                </a:path>
              </a:pathLst>
            </a:custGeom>
            <a:grp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990600" y="4724400"/>
              <a:ext cx="1219200" cy="533400"/>
            </a:xfrm>
            <a:custGeom>
              <a:avLst/>
              <a:gdLst>
                <a:gd name="connsiteX0" fmla="*/ 0 w 4813300"/>
                <a:gd name="connsiteY0" fmla="*/ 1689100 h 1981200"/>
                <a:gd name="connsiteX1" fmla="*/ 1625600 w 4813300"/>
                <a:gd name="connsiteY1" fmla="*/ 0 h 1981200"/>
                <a:gd name="connsiteX2" fmla="*/ 4813300 w 4813300"/>
                <a:gd name="connsiteY2" fmla="*/ 1981200 h 1981200"/>
                <a:gd name="connsiteX3" fmla="*/ 0 w 4813300"/>
                <a:gd name="connsiteY3" fmla="*/ 1689100 h 1981200"/>
                <a:gd name="connsiteX0" fmla="*/ 0 w 4559968"/>
                <a:gd name="connsiteY0" fmla="*/ 1689100 h 1981200"/>
                <a:gd name="connsiteX1" fmla="*/ 1625600 w 4559968"/>
                <a:gd name="connsiteY1" fmla="*/ 0 h 1981200"/>
                <a:gd name="connsiteX2" fmla="*/ 4559968 w 4559968"/>
                <a:gd name="connsiteY2" fmla="*/ 1981200 h 1981200"/>
                <a:gd name="connsiteX3" fmla="*/ 0 w 4559968"/>
                <a:gd name="connsiteY3" fmla="*/ 1689100 h 1981200"/>
                <a:gd name="connsiteX0" fmla="*/ 1245491 w 2934368"/>
                <a:gd name="connsiteY0" fmla="*/ 1981200 h 1981200"/>
                <a:gd name="connsiteX1" fmla="*/ 0 w 2934368"/>
                <a:gd name="connsiteY1" fmla="*/ 0 h 1981200"/>
                <a:gd name="connsiteX2" fmla="*/ 2934368 w 2934368"/>
                <a:gd name="connsiteY2" fmla="*/ 1981200 h 1981200"/>
                <a:gd name="connsiteX3" fmla="*/ 1245491 w 2934368"/>
                <a:gd name="connsiteY3" fmla="*/ 1981200 h 1981200"/>
                <a:gd name="connsiteX0" fmla="*/ 1245491 w 2596593"/>
                <a:gd name="connsiteY0" fmla="*/ 1981200 h 1981200"/>
                <a:gd name="connsiteX1" fmla="*/ 0 w 2596593"/>
                <a:gd name="connsiteY1" fmla="*/ 0 h 1981200"/>
                <a:gd name="connsiteX2" fmla="*/ 2596593 w 2596593"/>
                <a:gd name="connsiteY2" fmla="*/ 1981200 h 1981200"/>
                <a:gd name="connsiteX3" fmla="*/ 1245491 w 2596593"/>
                <a:gd name="connsiteY3" fmla="*/ 1981200 h 1981200"/>
                <a:gd name="connsiteX0" fmla="*/ 0 w 1351102"/>
                <a:gd name="connsiteY0" fmla="*/ 990600 h 990600"/>
                <a:gd name="connsiteX1" fmla="*/ 0 w 1351102"/>
                <a:gd name="connsiteY1" fmla="*/ 0 h 990600"/>
                <a:gd name="connsiteX2" fmla="*/ 1351102 w 1351102"/>
                <a:gd name="connsiteY2" fmla="*/ 990600 h 990600"/>
                <a:gd name="connsiteX3" fmla="*/ 0 w 1351102"/>
                <a:gd name="connsiteY3" fmla="*/ 990600 h 990600"/>
                <a:gd name="connsiteX0" fmla="*/ 0 w 1351102"/>
                <a:gd name="connsiteY0" fmla="*/ 1066800 h 1066800"/>
                <a:gd name="connsiteX1" fmla="*/ 0 w 1351102"/>
                <a:gd name="connsiteY1" fmla="*/ 76200 h 1066800"/>
                <a:gd name="connsiteX2" fmla="*/ 1351102 w 1351102"/>
                <a:gd name="connsiteY2" fmla="*/ 0 h 1066800"/>
                <a:gd name="connsiteX3" fmla="*/ 1351102 w 1351102"/>
                <a:gd name="connsiteY3" fmla="*/ 1066800 h 1066800"/>
                <a:gd name="connsiteX4" fmla="*/ 0 w 1351102"/>
                <a:gd name="connsiteY4" fmla="*/ 1066800 h 10668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7620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1143000 h 1143000"/>
                <a:gd name="connsiteX3" fmla="*/ 0 w 1351102"/>
                <a:gd name="connsiteY3" fmla="*/ 1143000 h 1143000"/>
                <a:gd name="connsiteX0" fmla="*/ 0 w 1351102"/>
                <a:gd name="connsiteY0" fmla="*/ 533400 h 533400"/>
                <a:gd name="connsiteX1" fmla="*/ 337776 w 1351102"/>
                <a:gd name="connsiteY1" fmla="*/ 0 h 533400"/>
                <a:gd name="connsiteX2" fmla="*/ 1351102 w 1351102"/>
                <a:gd name="connsiteY2" fmla="*/ 533400 h 533400"/>
                <a:gd name="connsiteX3" fmla="*/ 0 w 1351102"/>
                <a:gd name="connsiteY3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1102" h="533400">
                  <a:moveTo>
                    <a:pt x="0" y="533400"/>
                  </a:moveTo>
                  <a:lnTo>
                    <a:pt x="337776" y="0"/>
                  </a:lnTo>
                  <a:lnTo>
                    <a:pt x="1351102" y="533400"/>
                  </a:lnTo>
                  <a:lnTo>
                    <a:pt x="0" y="533400"/>
                  </a:lnTo>
                  <a:close/>
                </a:path>
              </a:pathLst>
            </a:custGeom>
            <a:grp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 rot="1800000">
            <a:off x="4960983" y="3623901"/>
            <a:ext cx="797243" cy="1096210"/>
            <a:chOff x="990600" y="4724400"/>
            <a:chExt cx="1219200" cy="167640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1" name="Freeform 10"/>
            <p:cNvSpPr/>
            <p:nvPr/>
          </p:nvSpPr>
          <p:spPr>
            <a:xfrm>
              <a:off x="990600" y="5257800"/>
              <a:ext cx="1219200" cy="1143000"/>
            </a:xfrm>
            <a:custGeom>
              <a:avLst/>
              <a:gdLst>
                <a:gd name="connsiteX0" fmla="*/ 0 w 4813300"/>
                <a:gd name="connsiteY0" fmla="*/ 1689100 h 1981200"/>
                <a:gd name="connsiteX1" fmla="*/ 1625600 w 4813300"/>
                <a:gd name="connsiteY1" fmla="*/ 0 h 1981200"/>
                <a:gd name="connsiteX2" fmla="*/ 4813300 w 4813300"/>
                <a:gd name="connsiteY2" fmla="*/ 1981200 h 1981200"/>
                <a:gd name="connsiteX3" fmla="*/ 0 w 4813300"/>
                <a:gd name="connsiteY3" fmla="*/ 1689100 h 1981200"/>
                <a:gd name="connsiteX0" fmla="*/ 0 w 4559968"/>
                <a:gd name="connsiteY0" fmla="*/ 1689100 h 1981200"/>
                <a:gd name="connsiteX1" fmla="*/ 1625600 w 4559968"/>
                <a:gd name="connsiteY1" fmla="*/ 0 h 1981200"/>
                <a:gd name="connsiteX2" fmla="*/ 4559968 w 4559968"/>
                <a:gd name="connsiteY2" fmla="*/ 1981200 h 1981200"/>
                <a:gd name="connsiteX3" fmla="*/ 0 w 4559968"/>
                <a:gd name="connsiteY3" fmla="*/ 1689100 h 1981200"/>
                <a:gd name="connsiteX0" fmla="*/ 1245491 w 2934368"/>
                <a:gd name="connsiteY0" fmla="*/ 1981200 h 1981200"/>
                <a:gd name="connsiteX1" fmla="*/ 0 w 2934368"/>
                <a:gd name="connsiteY1" fmla="*/ 0 h 1981200"/>
                <a:gd name="connsiteX2" fmla="*/ 2934368 w 2934368"/>
                <a:gd name="connsiteY2" fmla="*/ 1981200 h 1981200"/>
                <a:gd name="connsiteX3" fmla="*/ 1245491 w 2934368"/>
                <a:gd name="connsiteY3" fmla="*/ 1981200 h 1981200"/>
                <a:gd name="connsiteX0" fmla="*/ 1245491 w 2596593"/>
                <a:gd name="connsiteY0" fmla="*/ 1981200 h 1981200"/>
                <a:gd name="connsiteX1" fmla="*/ 0 w 2596593"/>
                <a:gd name="connsiteY1" fmla="*/ 0 h 1981200"/>
                <a:gd name="connsiteX2" fmla="*/ 2596593 w 2596593"/>
                <a:gd name="connsiteY2" fmla="*/ 1981200 h 1981200"/>
                <a:gd name="connsiteX3" fmla="*/ 1245491 w 2596593"/>
                <a:gd name="connsiteY3" fmla="*/ 1981200 h 1981200"/>
                <a:gd name="connsiteX0" fmla="*/ 0 w 1351102"/>
                <a:gd name="connsiteY0" fmla="*/ 990600 h 990600"/>
                <a:gd name="connsiteX1" fmla="*/ 0 w 1351102"/>
                <a:gd name="connsiteY1" fmla="*/ 0 h 990600"/>
                <a:gd name="connsiteX2" fmla="*/ 1351102 w 1351102"/>
                <a:gd name="connsiteY2" fmla="*/ 990600 h 990600"/>
                <a:gd name="connsiteX3" fmla="*/ 0 w 1351102"/>
                <a:gd name="connsiteY3" fmla="*/ 990600 h 990600"/>
                <a:gd name="connsiteX0" fmla="*/ 0 w 1351102"/>
                <a:gd name="connsiteY0" fmla="*/ 1066800 h 1066800"/>
                <a:gd name="connsiteX1" fmla="*/ 0 w 1351102"/>
                <a:gd name="connsiteY1" fmla="*/ 76200 h 1066800"/>
                <a:gd name="connsiteX2" fmla="*/ 1351102 w 1351102"/>
                <a:gd name="connsiteY2" fmla="*/ 0 h 1066800"/>
                <a:gd name="connsiteX3" fmla="*/ 1351102 w 1351102"/>
                <a:gd name="connsiteY3" fmla="*/ 1066800 h 1066800"/>
                <a:gd name="connsiteX4" fmla="*/ 0 w 1351102"/>
                <a:gd name="connsiteY4" fmla="*/ 1066800 h 10668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7620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1102" h="1143000">
                  <a:moveTo>
                    <a:pt x="0" y="1143000"/>
                  </a:moveTo>
                  <a:lnTo>
                    <a:pt x="0" y="0"/>
                  </a:lnTo>
                  <a:lnTo>
                    <a:pt x="1351102" y="0"/>
                  </a:lnTo>
                  <a:lnTo>
                    <a:pt x="1351102" y="1143000"/>
                  </a:lnTo>
                  <a:lnTo>
                    <a:pt x="0" y="1143000"/>
                  </a:lnTo>
                  <a:close/>
                </a:path>
              </a:pathLst>
            </a:custGeom>
            <a:grp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990600" y="4724400"/>
              <a:ext cx="1219200" cy="533400"/>
            </a:xfrm>
            <a:custGeom>
              <a:avLst/>
              <a:gdLst>
                <a:gd name="connsiteX0" fmla="*/ 0 w 4813300"/>
                <a:gd name="connsiteY0" fmla="*/ 1689100 h 1981200"/>
                <a:gd name="connsiteX1" fmla="*/ 1625600 w 4813300"/>
                <a:gd name="connsiteY1" fmla="*/ 0 h 1981200"/>
                <a:gd name="connsiteX2" fmla="*/ 4813300 w 4813300"/>
                <a:gd name="connsiteY2" fmla="*/ 1981200 h 1981200"/>
                <a:gd name="connsiteX3" fmla="*/ 0 w 4813300"/>
                <a:gd name="connsiteY3" fmla="*/ 1689100 h 1981200"/>
                <a:gd name="connsiteX0" fmla="*/ 0 w 4559968"/>
                <a:gd name="connsiteY0" fmla="*/ 1689100 h 1981200"/>
                <a:gd name="connsiteX1" fmla="*/ 1625600 w 4559968"/>
                <a:gd name="connsiteY1" fmla="*/ 0 h 1981200"/>
                <a:gd name="connsiteX2" fmla="*/ 4559968 w 4559968"/>
                <a:gd name="connsiteY2" fmla="*/ 1981200 h 1981200"/>
                <a:gd name="connsiteX3" fmla="*/ 0 w 4559968"/>
                <a:gd name="connsiteY3" fmla="*/ 1689100 h 1981200"/>
                <a:gd name="connsiteX0" fmla="*/ 1245491 w 2934368"/>
                <a:gd name="connsiteY0" fmla="*/ 1981200 h 1981200"/>
                <a:gd name="connsiteX1" fmla="*/ 0 w 2934368"/>
                <a:gd name="connsiteY1" fmla="*/ 0 h 1981200"/>
                <a:gd name="connsiteX2" fmla="*/ 2934368 w 2934368"/>
                <a:gd name="connsiteY2" fmla="*/ 1981200 h 1981200"/>
                <a:gd name="connsiteX3" fmla="*/ 1245491 w 2934368"/>
                <a:gd name="connsiteY3" fmla="*/ 1981200 h 1981200"/>
                <a:gd name="connsiteX0" fmla="*/ 1245491 w 2596593"/>
                <a:gd name="connsiteY0" fmla="*/ 1981200 h 1981200"/>
                <a:gd name="connsiteX1" fmla="*/ 0 w 2596593"/>
                <a:gd name="connsiteY1" fmla="*/ 0 h 1981200"/>
                <a:gd name="connsiteX2" fmla="*/ 2596593 w 2596593"/>
                <a:gd name="connsiteY2" fmla="*/ 1981200 h 1981200"/>
                <a:gd name="connsiteX3" fmla="*/ 1245491 w 2596593"/>
                <a:gd name="connsiteY3" fmla="*/ 1981200 h 1981200"/>
                <a:gd name="connsiteX0" fmla="*/ 0 w 1351102"/>
                <a:gd name="connsiteY0" fmla="*/ 990600 h 990600"/>
                <a:gd name="connsiteX1" fmla="*/ 0 w 1351102"/>
                <a:gd name="connsiteY1" fmla="*/ 0 h 990600"/>
                <a:gd name="connsiteX2" fmla="*/ 1351102 w 1351102"/>
                <a:gd name="connsiteY2" fmla="*/ 990600 h 990600"/>
                <a:gd name="connsiteX3" fmla="*/ 0 w 1351102"/>
                <a:gd name="connsiteY3" fmla="*/ 990600 h 990600"/>
                <a:gd name="connsiteX0" fmla="*/ 0 w 1351102"/>
                <a:gd name="connsiteY0" fmla="*/ 1066800 h 1066800"/>
                <a:gd name="connsiteX1" fmla="*/ 0 w 1351102"/>
                <a:gd name="connsiteY1" fmla="*/ 76200 h 1066800"/>
                <a:gd name="connsiteX2" fmla="*/ 1351102 w 1351102"/>
                <a:gd name="connsiteY2" fmla="*/ 0 h 1066800"/>
                <a:gd name="connsiteX3" fmla="*/ 1351102 w 1351102"/>
                <a:gd name="connsiteY3" fmla="*/ 1066800 h 1066800"/>
                <a:gd name="connsiteX4" fmla="*/ 0 w 1351102"/>
                <a:gd name="connsiteY4" fmla="*/ 1066800 h 10668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7620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1143000 h 1143000"/>
                <a:gd name="connsiteX3" fmla="*/ 0 w 1351102"/>
                <a:gd name="connsiteY3" fmla="*/ 1143000 h 1143000"/>
                <a:gd name="connsiteX0" fmla="*/ 0 w 1351102"/>
                <a:gd name="connsiteY0" fmla="*/ 533400 h 533400"/>
                <a:gd name="connsiteX1" fmla="*/ 337776 w 1351102"/>
                <a:gd name="connsiteY1" fmla="*/ 0 h 533400"/>
                <a:gd name="connsiteX2" fmla="*/ 1351102 w 1351102"/>
                <a:gd name="connsiteY2" fmla="*/ 533400 h 533400"/>
                <a:gd name="connsiteX3" fmla="*/ 0 w 1351102"/>
                <a:gd name="connsiteY3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1102" h="533400">
                  <a:moveTo>
                    <a:pt x="0" y="533400"/>
                  </a:moveTo>
                  <a:lnTo>
                    <a:pt x="337776" y="0"/>
                  </a:lnTo>
                  <a:lnTo>
                    <a:pt x="1351102" y="533400"/>
                  </a:lnTo>
                  <a:lnTo>
                    <a:pt x="0" y="533400"/>
                  </a:lnTo>
                  <a:close/>
                </a:path>
              </a:pathLst>
            </a:custGeom>
            <a:grp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 rot="18000000">
            <a:off x="4120822" y="4174700"/>
            <a:ext cx="458672" cy="630674"/>
            <a:chOff x="990600" y="4724400"/>
            <a:chExt cx="1219200" cy="167640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4" name="Freeform 13"/>
            <p:cNvSpPr/>
            <p:nvPr/>
          </p:nvSpPr>
          <p:spPr>
            <a:xfrm>
              <a:off x="990600" y="5257800"/>
              <a:ext cx="1219200" cy="1143000"/>
            </a:xfrm>
            <a:custGeom>
              <a:avLst/>
              <a:gdLst>
                <a:gd name="connsiteX0" fmla="*/ 0 w 4813300"/>
                <a:gd name="connsiteY0" fmla="*/ 1689100 h 1981200"/>
                <a:gd name="connsiteX1" fmla="*/ 1625600 w 4813300"/>
                <a:gd name="connsiteY1" fmla="*/ 0 h 1981200"/>
                <a:gd name="connsiteX2" fmla="*/ 4813300 w 4813300"/>
                <a:gd name="connsiteY2" fmla="*/ 1981200 h 1981200"/>
                <a:gd name="connsiteX3" fmla="*/ 0 w 4813300"/>
                <a:gd name="connsiteY3" fmla="*/ 1689100 h 1981200"/>
                <a:gd name="connsiteX0" fmla="*/ 0 w 4559968"/>
                <a:gd name="connsiteY0" fmla="*/ 1689100 h 1981200"/>
                <a:gd name="connsiteX1" fmla="*/ 1625600 w 4559968"/>
                <a:gd name="connsiteY1" fmla="*/ 0 h 1981200"/>
                <a:gd name="connsiteX2" fmla="*/ 4559968 w 4559968"/>
                <a:gd name="connsiteY2" fmla="*/ 1981200 h 1981200"/>
                <a:gd name="connsiteX3" fmla="*/ 0 w 4559968"/>
                <a:gd name="connsiteY3" fmla="*/ 1689100 h 1981200"/>
                <a:gd name="connsiteX0" fmla="*/ 1245491 w 2934368"/>
                <a:gd name="connsiteY0" fmla="*/ 1981200 h 1981200"/>
                <a:gd name="connsiteX1" fmla="*/ 0 w 2934368"/>
                <a:gd name="connsiteY1" fmla="*/ 0 h 1981200"/>
                <a:gd name="connsiteX2" fmla="*/ 2934368 w 2934368"/>
                <a:gd name="connsiteY2" fmla="*/ 1981200 h 1981200"/>
                <a:gd name="connsiteX3" fmla="*/ 1245491 w 2934368"/>
                <a:gd name="connsiteY3" fmla="*/ 1981200 h 1981200"/>
                <a:gd name="connsiteX0" fmla="*/ 1245491 w 2596593"/>
                <a:gd name="connsiteY0" fmla="*/ 1981200 h 1981200"/>
                <a:gd name="connsiteX1" fmla="*/ 0 w 2596593"/>
                <a:gd name="connsiteY1" fmla="*/ 0 h 1981200"/>
                <a:gd name="connsiteX2" fmla="*/ 2596593 w 2596593"/>
                <a:gd name="connsiteY2" fmla="*/ 1981200 h 1981200"/>
                <a:gd name="connsiteX3" fmla="*/ 1245491 w 2596593"/>
                <a:gd name="connsiteY3" fmla="*/ 1981200 h 1981200"/>
                <a:gd name="connsiteX0" fmla="*/ 0 w 1351102"/>
                <a:gd name="connsiteY0" fmla="*/ 990600 h 990600"/>
                <a:gd name="connsiteX1" fmla="*/ 0 w 1351102"/>
                <a:gd name="connsiteY1" fmla="*/ 0 h 990600"/>
                <a:gd name="connsiteX2" fmla="*/ 1351102 w 1351102"/>
                <a:gd name="connsiteY2" fmla="*/ 990600 h 990600"/>
                <a:gd name="connsiteX3" fmla="*/ 0 w 1351102"/>
                <a:gd name="connsiteY3" fmla="*/ 990600 h 990600"/>
                <a:gd name="connsiteX0" fmla="*/ 0 w 1351102"/>
                <a:gd name="connsiteY0" fmla="*/ 1066800 h 1066800"/>
                <a:gd name="connsiteX1" fmla="*/ 0 w 1351102"/>
                <a:gd name="connsiteY1" fmla="*/ 76200 h 1066800"/>
                <a:gd name="connsiteX2" fmla="*/ 1351102 w 1351102"/>
                <a:gd name="connsiteY2" fmla="*/ 0 h 1066800"/>
                <a:gd name="connsiteX3" fmla="*/ 1351102 w 1351102"/>
                <a:gd name="connsiteY3" fmla="*/ 1066800 h 1066800"/>
                <a:gd name="connsiteX4" fmla="*/ 0 w 1351102"/>
                <a:gd name="connsiteY4" fmla="*/ 1066800 h 10668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7620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1102" h="1143000">
                  <a:moveTo>
                    <a:pt x="0" y="1143000"/>
                  </a:moveTo>
                  <a:lnTo>
                    <a:pt x="0" y="0"/>
                  </a:lnTo>
                  <a:lnTo>
                    <a:pt x="1351102" y="0"/>
                  </a:lnTo>
                  <a:lnTo>
                    <a:pt x="1351102" y="1143000"/>
                  </a:lnTo>
                  <a:lnTo>
                    <a:pt x="0" y="1143000"/>
                  </a:lnTo>
                  <a:close/>
                </a:path>
              </a:pathLst>
            </a:custGeom>
            <a:grp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990600" y="4724400"/>
              <a:ext cx="1219200" cy="533400"/>
            </a:xfrm>
            <a:custGeom>
              <a:avLst/>
              <a:gdLst>
                <a:gd name="connsiteX0" fmla="*/ 0 w 4813300"/>
                <a:gd name="connsiteY0" fmla="*/ 1689100 h 1981200"/>
                <a:gd name="connsiteX1" fmla="*/ 1625600 w 4813300"/>
                <a:gd name="connsiteY1" fmla="*/ 0 h 1981200"/>
                <a:gd name="connsiteX2" fmla="*/ 4813300 w 4813300"/>
                <a:gd name="connsiteY2" fmla="*/ 1981200 h 1981200"/>
                <a:gd name="connsiteX3" fmla="*/ 0 w 4813300"/>
                <a:gd name="connsiteY3" fmla="*/ 1689100 h 1981200"/>
                <a:gd name="connsiteX0" fmla="*/ 0 w 4559968"/>
                <a:gd name="connsiteY0" fmla="*/ 1689100 h 1981200"/>
                <a:gd name="connsiteX1" fmla="*/ 1625600 w 4559968"/>
                <a:gd name="connsiteY1" fmla="*/ 0 h 1981200"/>
                <a:gd name="connsiteX2" fmla="*/ 4559968 w 4559968"/>
                <a:gd name="connsiteY2" fmla="*/ 1981200 h 1981200"/>
                <a:gd name="connsiteX3" fmla="*/ 0 w 4559968"/>
                <a:gd name="connsiteY3" fmla="*/ 1689100 h 1981200"/>
                <a:gd name="connsiteX0" fmla="*/ 1245491 w 2934368"/>
                <a:gd name="connsiteY0" fmla="*/ 1981200 h 1981200"/>
                <a:gd name="connsiteX1" fmla="*/ 0 w 2934368"/>
                <a:gd name="connsiteY1" fmla="*/ 0 h 1981200"/>
                <a:gd name="connsiteX2" fmla="*/ 2934368 w 2934368"/>
                <a:gd name="connsiteY2" fmla="*/ 1981200 h 1981200"/>
                <a:gd name="connsiteX3" fmla="*/ 1245491 w 2934368"/>
                <a:gd name="connsiteY3" fmla="*/ 1981200 h 1981200"/>
                <a:gd name="connsiteX0" fmla="*/ 1245491 w 2596593"/>
                <a:gd name="connsiteY0" fmla="*/ 1981200 h 1981200"/>
                <a:gd name="connsiteX1" fmla="*/ 0 w 2596593"/>
                <a:gd name="connsiteY1" fmla="*/ 0 h 1981200"/>
                <a:gd name="connsiteX2" fmla="*/ 2596593 w 2596593"/>
                <a:gd name="connsiteY2" fmla="*/ 1981200 h 1981200"/>
                <a:gd name="connsiteX3" fmla="*/ 1245491 w 2596593"/>
                <a:gd name="connsiteY3" fmla="*/ 1981200 h 1981200"/>
                <a:gd name="connsiteX0" fmla="*/ 0 w 1351102"/>
                <a:gd name="connsiteY0" fmla="*/ 990600 h 990600"/>
                <a:gd name="connsiteX1" fmla="*/ 0 w 1351102"/>
                <a:gd name="connsiteY1" fmla="*/ 0 h 990600"/>
                <a:gd name="connsiteX2" fmla="*/ 1351102 w 1351102"/>
                <a:gd name="connsiteY2" fmla="*/ 990600 h 990600"/>
                <a:gd name="connsiteX3" fmla="*/ 0 w 1351102"/>
                <a:gd name="connsiteY3" fmla="*/ 990600 h 990600"/>
                <a:gd name="connsiteX0" fmla="*/ 0 w 1351102"/>
                <a:gd name="connsiteY0" fmla="*/ 1066800 h 1066800"/>
                <a:gd name="connsiteX1" fmla="*/ 0 w 1351102"/>
                <a:gd name="connsiteY1" fmla="*/ 76200 h 1066800"/>
                <a:gd name="connsiteX2" fmla="*/ 1351102 w 1351102"/>
                <a:gd name="connsiteY2" fmla="*/ 0 h 1066800"/>
                <a:gd name="connsiteX3" fmla="*/ 1351102 w 1351102"/>
                <a:gd name="connsiteY3" fmla="*/ 1066800 h 1066800"/>
                <a:gd name="connsiteX4" fmla="*/ 0 w 1351102"/>
                <a:gd name="connsiteY4" fmla="*/ 1066800 h 10668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7620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1143000 h 1143000"/>
                <a:gd name="connsiteX3" fmla="*/ 0 w 1351102"/>
                <a:gd name="connsiteY3" fmla="*/ 1143000 h 1143000"/>
                <a:gd name="connsiteX0" fmla="*/ 0 w 1351102"/>
                <a:gd name="connsiteY0" fmla="*/ 533400 h 533400"/>
                <a:gd name="connsiteX1" fmla="*/ 337776 w 1351102"/>
                <a:gd name="connsiteY1" fmla="*/ 0 h 533400"/>
                <a:gd name="connsiteX2" fmla="*/ 1351102 w 1351102"/>
                <a:gd name="connsiteY2" fmla="*/ 533400 h 533400"/>
                <a:gd name="connsiteX3" fmla="*/ 0 w 1351102"/>
                <a:gd name="connsiteY3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1102" h="533400">
                  <a:moveTo>
                    <a:pt x="0" y="533400"/>
                  </a:moveTo>
                  <a:lnTo>
                    <a:pt x="337776" y="0"/>
                  </a:lnTo>
                  <a:lnTo>
                    <a:pt x="1351102" y="533400"/>
                  </a:lnTo>
                  <a:lnTo>
                    <a:pt x="0" y="533400"/>
                  </a:lnTo>
                  <a:close/>
                </a:path>
              </a:pathLst>
            </a:custGeom>
            <a:grp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961172" y="4445980"/>
            <a:ext cx="914400" cy="1257300"/>
            <a:chOff x="990600" y="4724400"/>
            <a:chExt cx="1219200" cy="167640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7" name="Freeform 16"/>
            <p:cNvSpPr/>
            <p:nvPr/>
          </p:nvSpPr>
          <p:spPr>
            <a:xfrm>
              <a:off x="990600" y="5257800"/>
              <a:ext cx="1219200" cy="1143000"/>
            </a:xfrm>
            <a:custGeom>
              <a:avLst/>
              <a:gdLst>
                <a:gd name="connsiteX0" fmla="*/ 0 w 4813300"/>
                <a:gd name="connsiteY0" fmla="*/ 1689100 h 1981200"/>
                <a:gd name="connsiteX1" fmla="*/ 1625600 w 4813300"/>
                <a:gd name="connsiteY1" fmla="*/ 0 h 1981200"/>
                <a:gd name="connsiteX2" fmla="*/ 4813300 w 4813300"/>
                <a:gd name="connsiteY2" fmla="*/ 1981200 h 1981200"/>
                <a:gd name="connsiteX3" fmla="*/ 0 w 4813300"/>
                <a:gd name="connsiteY3" fmla="*/ 1689100 h 1981200"/>
                <a:gd name="connsiteX0" fmla="*/ 0 w 4559968"/>
                <a:gd name="connsiteY0" fmla="*/ 1689100 h 1981200"/>
                <a:gd name="connsiteX1" fmla="*/ 1625600 w 4559968"/>
                <a:gd name="connsiteY1" fmla="*/ 0 h 1981200"/>
                <a:gd name="connsiteX2" fmla="*/ 4559968 w 4559968"/>
                <a:gd name="connsiteY2" fmla="*/ 1981200 h 1981200"/>
                <a:gd name="connsiteX3" fmla="*/ 0 w 4559968"/>
                <a:gd name="connsiteY3" fmla="*/ 1689100 h 1981200"/>
                <a:gd name="connsiteX0" fmla="*/ 1245491 w 2934368"/>
                <a:gd name="connsiteY0" fmla="*/ 1981200 h 1981200"/>
                <a:gd name="connsiteX1" fmla="*/ 0 w 2934368"/>
                <a:gd name="connsiteY1" fmla="*/ 0 h 1981200"/>
                <a:gd name="connsiteX2" fmla="*/ 2934368 w 2934368"/>
                <a:gd name="connsiteY2" fmla="*/ 1981200 h 1981200"/>
                <a:gd name="connsiteX3" fmla="*/ 1245491 w 2934368"/>
                <a:gd name="connsiteY3" fmla="*/ 1981200 h 1981200"/>
                <a:gd name="connsiteX0" fmla="*/ 1245491 w 2596593"/>
                <a:gd name="connsiteY0" fmla="*/ 1981200 h 1981200"/>
                <a:gd name="connsiteX1" fmla="*/ 0 w 2596593"/>
                <a:gd name="connsiteY1" fmla="*/ 0 h 1981200"/>
                <a:gd name="connsiteX2" fmla="*/ 2596593 w 2596593"/>
                <a:gd name="connsiteY2" fmla="*/ 1981200 h 1981200"/>
                <a:gd name="connsiteX3" fmla="*/ 1245491 w 2596593"/>
                <a:gd name="connsiteY3" fmla="*/ 1981200 h 1981200"/>
                <a:gd name="connsiteX0" fmla="*/ 0 w 1351102"/>
                <a:gd name="connsiteY0" fmla="*/ 990600 h 990600"/>
                <a:gd name="connsiteX1" fmla="*/ 0 w 1351102"/>
                <a:gd name="connsiteY1" fmla="*/ 0 h 990600"/>
                <a:gd name="connsiteX2" fmla="*/ 1351102 w 1351102"/>
                <a:gd name="connsiteY2" fmla="*/ 990600 h 990600"/>
                <a:gd name="connsiteX3" fmla="*/ 0 w 1351102"/>
                <a:gd name="connsiteY3" fmla="*/ 990600 h 990600"/>
                <a:gd name="connsiteX0" fmla="*/ 0 w 1351102"/>
                <a:gd name="connsiteY0" fmla="*/ 1066800 h 1066800"/>
                <a:gd name="connsiteX1" fmla="*/ 0 w 1351102"/>
                <a:gd name="connsiteY1" fmla="*/ 76200 h 1066800"/>
                <a:gd name="connsiteX2" fmla="*/ 1351102 w 1351102"/>
                <a:gd name="connsiteY2" fmla="*/ 0 h 1066800"/>
                <a:gd name="connsiteX3" fmla="*/ 1351102 w 1351102"/>
                <a:gd name="connsiteY3" fmla="*/ 1066800 h 1066800"/>
                <a:gd name="connsiteX4" fmla="*/ 0 w 1351102"/>
                <a:gd name="connsiteY4" fmla="*/ 1066800 h 10668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7620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1102" h="1143000">
                  <a:moveTo>
                    <a:pt x="0" y="1143000"/>
                  </a:moveTo>
                  <a:lnTo>
                    <a:pt x="0" y="0"/>
                  </a:lnTo>
                  <a:lnTo>
                    <a:pt x="1351102" y="0"/>
                  </a:lnTo>
                  <a:lnTo>
                    <a:pt x="1351102" y="1143000"/>
                  </a:lnTo>
                  <a:lnTo>
                    <a:pt x="0" y="1143000"/>
                  </a:lnTo>
                  <a:close/>
                </a:path>
              </a:pathLst>
            </a:custGeom>
            <a:grp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990600" y="4724400"/>
              <a:ext cx="1219200" cy="533400"/>
            </a:xfrm>
            <a:custGeom>
              <a:avLst/>
              <a:gdLst>
                <a:gd name="connsiteX0" fmla="*/ 0 w 4813300"/>
                <a:gd name="connsiteY0" fmla="*/ 1689100 h 1981200"/>
                <a:gd name="connsiteX1" fmla="*/ 1625600 w 4813300"/>
                <a:gd name="connsiteY1" fmla="*/ 0 h 1981200"/>
                <a:gd name="connsiteX2" fmla="*/ 4813300 w 4813300"/>
                <a:gd name="connsiteY2" fmla="*/ 1981200 h 1981200"/>
                <a:gd name="connsiteX3" fmla="*/ 0 w 4813300"/>
                <a:gd name="connsiteY3" fmla="*/ 1689100 h 1981200"/>
                <a:gd name="connsiteX0" fmla="*/ 0 w 4559968"/>
                <a:gd name="connsiteY0" fmla="*/ 1689100 h 1981200"/>
                <a:gd name="connsiteX1" fmla="*/ 1625600 w 4559968"/>
                <a:gd name="connsiteY1" fmla="*/ 0 h 1981200"/>
                <a:gd name="connsiteX2" fmla="*/ 4559968 w 4559968"/>
                <a:gd name="connsiteY2" fmla="*/ 1981200 h 1981200"/>
                <a:gd name="connsiteX3" fmla="*/ 0 w 4559968"/>
                <a:gd name="connsiteY3" fmla="*/ 1689100 h 1981200"/>
                <a:gd name="connsiteX0" fmla="*/ 1245491 w 2934368"/>
                <a:gd name="connsiteY0" fmla="*/ 1981200 h 1981200"/>
                <a:gd name="connsiteX1" fmla="*/ 0 w 2934368"/>
                <a:gd name="connsiteY1" fmla="*/ 0 h 1981200"/>
                <a:gd name="connsiteX2" fmla="*/ 2934368 w 2934368"/>
                <a:gd name="connsiteY2" fmla="*/ 1981200 h 1981200"/>
                <a:gd name="connsiteX3" fmla="*/ 1245491 w 2934368"/>
                <a:gd name="connsiteY3" fmla="*/ 1981200 h 1981200"/>
                <a:gd name="connsiteX0" fmla="*/ 1245491 w 2596593"/>
                <a:gd name="connsiteY0" fmla="*/ 1981200 h 1981200"/>
                <a:gd name="connsiteX1" fmla="*/ 0 w 2596593"/>
                <a:gd name="connsiteY1" fmla="*/ 0 h 1981200"/>
                <a:gd name="connsiteX2" fmla="*/ 2596593 w 2596593"/>
                <a:gd name="connsiteY2" fmla="*/ 1981200 h 1981200"/>
                <a:gd name="connsiteX3" fmla="*/ 1245491 w 2596593"/>
                <a:gd name="connsiteY3" fmla="*/ 1981200 h 1981200"/>
                <a:gd name="connsiteX0" fmla="*/ 0 w 1351102"/>
                <a:gd name="connsiteY0" fmla="*/ 990600 h 990600"/>
                <a:gd name="connsiteX1" fmla="*/ 0 w 1351102"/>
                <a:gd name="connsiteY1" fmla="*/ 0 h 990600"/>
                <a:gd name="connsiteX2" fmla="*/ 1351102 w 1351102"/>
                <a:gd name="connsiteY2" fmla="*/ 990600 h 990600"/>
                <a:gd name="connsiteX3" fmla="*/ 0 w 1351102"/>
                <a:gd name="connsiteY3" fmla="*/ 990600 h 990600"/>
                <a:gd name="connsiteX0" fmla="*/ 0 w 1351102"/>
                <a:gd name="connsiteY0" fmla="*/ 1066800 h 1066800"/>
                <a:gd name="connsiteX1" fmla="*/ 0 w 1351102"/>
                <a:gd name="connsiteY1" fmla="*/ 76200 h 1066800"/>
                <a:gd name="connsiteX2" fmla="*/ 1351102 w 1351102"/>
                <a:gd name="connsiteY2" fmla="*/ 0 h 1066800"/>
                <a:gd name="connsiteX3" fmla="*/ 1351102 w 1351102"/>
                <a:gd name="connsiteY3" fmla="*/ 1066800 h 1066800"/>
                <a:gd name="connsiteX4" fmla="*/ 0 w 1351102"/>
                <a:gd name="connsiteY4" fmla="*/ 1066800 h 10668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7620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1143000 h 1143000"/>
                <a:gd name="connsiteX3" fmla="*/ 0 w 1351102"/>
                <a:gd name="connsiteY3" fmla="*/ 1143000 h 1143000"/>
                <a:gd name="connsiteX0" fmla="*/ 0 w 1351102"/>
                <a:gd name="connsiteY0" fmla="*/ 533400 h 533400"/>
                <a:gd name="connsiteX1" fmla="*/ 337776 w 1351102"/>
                <a:gd name="connsiteY1" fmla="*/ 0 h 533400"/>
                <a:gd name="connsiteX2" fmla="*/ 1351102 w 1351102"/>
                <a:gd name="connsiteY2" fmla="*/ 533400 h 533400"/>
                <a:gd name="connsiteX3" fmla="*/ 0 w 1351102"/>
                <a:gd name="connsiteY3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1102" h="533400">
                  <a:moveTo>
                    <a:pt x="0" y="533400"/>
                  </a:moveTo>
                  <a:lnTo>
                    <a:pt x="337776" y="0"/>
                  </a:lnTo>
                  <a:lnTo>
                    <a:pt x="1351102" y="533400"/>
                  </a:lnTo>
                  <a:lnTo>
                    <a:pt x="0" y="533400"/>
                  </a:lnTo>
                  <a:close/>
                </a:path>
              </a:pathLst>
            </a:custGeom>
            <a:grp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 rot="1800000">
            <a:off x="7410421" y="3623901"/>
            <a:ext cx="797243" cy="1096210"/>
            <a:chOff x="990600" y="4724400"/>
            <a:chExt cx="1219200" cy="167640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0" name="Freeform 19"/>
            <p:cNvSpPr/>
            <p:nvPr/>
          </p:nvSpPr>
          <p:spPr>
            <a:xfrm>
              <a:off x="990600" y="5257800"/>
              <a:ext cx="1219200" cy="1143000"/>
            </a:xfrm>
            <a:custGeom>
              <a:avLst/>
              <a:gdLst>
                <a:gd name="connsiteX0" fmla="*/ 0 w 4813300"/>
                <a:gd name="connsiteY0" fmla="*/ 1689100 h 1981200"/>
                <a:gd name="connsiteX1" fmla="*/ 1625600 w 4813300"/>
                <a:gd name="connsiteY1" fmla="*/ 0 h 1981200"/>
                <a:gd name="connsiteX2" fmla="*/ 4813300 w 4813300"/>
                <a:gd name="connsiteY2" fmla="*/ 1981200 h 1981200"/>
                <a:gd name="connsiteX3" fmla="*/ 0 w 4813300"/>
                <a:gd name="connsiteY3" fmla="*/ 1689100 h 1981200"/>
                <a:gd name="connsiteX0" fmla="*/ 0 w 4559968"/>
                <a:gd name="connsiteY0" fmla="*/ 1689100 h 1981200"/>
                <a:gd name="connsiteX1" fmla="*/ 1625600 w 4559968"/>
                <a:gd name="connsiteY1" fmla="*/ 0 h 1981200"/>
                <a:gd name="connsiteX2" fmla="*/ 4559968 w 4559968"/>
                <a:gd name="connsiteY2" fmla="*/ 1981200 h 1981200"/>
                <a:gd name="connsiteX3" fmla="*/ 0 w 4559968"/>
                <a:gd name="connsiteY3" fmla="*/ 1689100 h 1981200"/>
                <a:gd name="connsiteX0" fmla="*/ 1245491 w 2934368"/>
                <a:gd name="connsiteY0" fmla="*/ 1981200 h 1981200"/>
                <a:gd name="connsiteX1" fmla="*/ 0 w 2934368"/>
                <a:gd name="connsiteY1" fmla="*/ 0 h 1981200"/>
                <a:gd name="connsiteX2" fmla="*/ 2934368 w 2934368"/>
                <a:gd name="connsiteY2" fmla="*/ 1981200 h 1981200"/>
                <a:gd name="connsiteX3" fmla="*/ 1245491 w 2934368"/>
                <a:gd name="connsiteY3" fmla="*/ 1981200 h 1981200"/>
                <a:gd name="connsiteX0" fmla="*/ 1245491 w 2596593"/>
                <a:gd name="connsiteY0" fmla="*/ 1981200 h 1981200"/>
                <a:gd name="connsiteX1" fmla="*/ 0 w 2596593"/>
                <a:gd name="connsiteY1" fmla="*/ 0 h 1981200"/>
                <a:gd name="connsiteX2" fmla="*/ 2596593 w 2596593"/>
                <a:gd name="connsiteY2" fmla="*/ 1981200 h 1981200"/>
                <a:gd name="connsiteX3" fmla="*/ 1245491 w 2596593"/>
                <a:gd name="connsiteY3" fmla="*/ 1981200 h 1981200"/>
                <a:gd name="connsiteX0" fmla="*/ 0 w 1351102"/>
                <a:gd name="connsiteY0" fmla="*/ 990600 h 990600"/>
                <a:gd name="connsiteX1" fmla="*/ 0 w 1351102"/>
                <a:gd name="connsiteY1" fmla="*/ 0 h 990600"/>
                <a:gd name="connsiteX2" fmla="*/ 1351102 w 1351102"/>
                <a:gd name="connsiteY2" fmla="*/ 990600 h 990600"/>
                <a:gd name="connsiteX3" fmla="*/ 0 w 1351102"/>
                <a:gd name="connsiteY3" fmla="*/ 990600 h 990600"/>
                <a:gd name="connsiteX0" fmla="*/ 0 w 1351102"/>
                <a:gd name="connsiteY0" fmla="*/ 1066800 h 1066800"/>
                <a:gd name="connsiteX1" fmla="*/ 0 w 1351102"/>
                <a:gd name="connsiteY1" fmla="*/ 76200 h 1066800"/>
                <a:gd name="connsiteX2" fmla="*/ 1351102 w 1351102"/>
                <a:gd name="connsiteY2" fmla="*/ 0 h 1066800"/>
                <a:gd name="connsiteX3" fmla="*/ 1351102 w 1351102"/>
                <a:gd name="connsiteY3" fmla="*/ 1066800 h 1066800"/>
                <a:gd name="connsiteX4" fmla="*/ 0 w 1351102"/>
                <a:gd name="connsiteY4" fmla="*/ 1066800 h 10668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7620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1102" h="1143000">
                  <a:moveTo>
                    <a:pt x="0" y="1143000"/>
                  </a:moveTo>
                  <a:lnTo>
                    <a:pt x="0" y="0"/>
                  </a:lnTo>
                  <a:lnTo>
                    <a:pt x="1351102" y="0"/>
                  </a:lnTo>
                  <a:lnTo>
                    <a:pt x="1351102" y="1143000"/>
                  </a:lnTo>
                  <a:lnTo>
                    <a:pt x="0" y="1143000"/>
                  </a:lnTo>
                  <a:close/>
                </a:path>
              </a:pathLst>
            </a:custGeom>
            <a:grp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990600" y="4724400"/>
              <a:ext cx="1219200" cy="533400"/>
            </a:xfrm>
            <a:custGeom>
              <a:avLst/>
              <a:gdLst>
                <a:gd name="connsiteX0" fmla="*/ 0 w 4813300"/>
                <a:gd name="connsiteY0" fmla="*/ 1689100 h 1981200"/>
                <a:gd name="connsiteX1" fmla="*/ 1625600 w 4813300"/>
                <a:gd name="connsiteY1" fmla="*/ 0 h 1981200"/>
                <a:gd name="connsiteX2" fmla="*/ 4813300 w 4813300"/>
                <a:gd name="connsiteY2" fmla="*/ 1981200 h 1981200"/>
                <a:gd name="connsiteX3" fmla="*/ 0 w 4813300"/>
                <a:gd name="connsiteY3" fmla="*/ 1689100 h 1981200"/>
                <a:gd name="connsiteX0" fmla="*/ 0 w 4559968"/>
                <a:gd name="connsiteY0" fmla="*/ 1689100 h 1981200"/>
                <a:gd name="connsiteX1" fmla="*/ 1625600 w 4559968"/>
                <a:gd name="connsiteY1" fmla="*/ 0 h 1981200"/>
                <a:gd name="connsiteX2" fmla="*/ 4559968 w 4559968"/>
                <a:gd name="connsiteY2" fmla="*/ 1981200 h 1981200"/>
                <a:gd name="connsiteX3" fmla="*/ 0 w 4559968"/>
                <a:gd name="connsiteY3" fmla="*/ 1689100 h 1981200"/>
                <a:gd name="connsiteX0" fmla="*/ 1245491 w 2934368"/>
                <a:gd name="connsiteY0" fmla="*/ 1981200 h 1981200"/>
                <a:gd name="connsiteX1" fmla="*/ 0 w 2934368"/>
                <a:gd name="connsiteY1" fmla="*/ 0 h 1981200"/>
                <a:gd name="connsiteX2" fmla="*/ 2934368 w 2934368"/>
                <a:gd name="connsiteY2" fmla="*/ 1981200 h 1981200"/>
                <a:gd name="connsiteX3" fmla="*/ 1245491 w 2934368"/>
                <a:gd name="connsiteY3" fmla="*/ 1981200 h 1981200"/>
                <a:gd name="connsiteX0" fmla="*/ 1245491 w 2596593"/>
                <a:gd name="connsiteY0" fmla="*/ 1981200 h 1981200"/>
                <a:gd name="connsiteX1" fmla="*/ 0 w 2596593"/>
                <a:gd name="connsiteY1" fmla="*/ 0 h 1981200"/>
                <a:gd name="connsiteX2" fmla="*/ 2596593 w 2596593"/>
                <a:gd name="connsiteY2" fmla="*/ 1981200 h 1981200"/>
                <a:gd name="connsiteX3" fmla="*/ 1245491 w 2596593"/>
                <a:gd name="connsiteY3" fmla="*/ 1981200 h 1981200"/>
                <a:gd name="connsiteX0" fmla="*/ 0 w 1351102"/>
                <a:gd name="connsiteY0" fmla="*/ 990600 h 990600"/>
                <a:gd name="connsiteX1" fmla="*/ 0 w 1351102"/>
                <a:gd name="connsiteY1" fmla="*/ 0 h 990600"/>
                <a:gd name="connsiteX2" fmla="*/ 1351102 w 1351102"/>
                <a:gd name="connsiteY2" fmla="*/ 990600 h 990600"/>
                <a:gd name="connsiteX3" fmla="*/ 0 w 1351102"/>
                <a:gd name="connsiteY3" fmla="*/ 990600 h 990600"/>
                <a:gd name="connsiteX0" fmla="*/ 0 w 1351102"/>
                <a:gd name="connsiteY0" fmla="*/ 1066800 h 1066800"/>
                <a:gd name="connsiteX1" fmla="*/ 0 w 1351102"/>
                <a:gd name="connsiteY1" fmla="*/ 76200 h 1066800"/>
                <a:gd name="connsiteX2" fmla="*/ 1351102 w 1351102"/>
                <a:gd name="connsiteY2" fmla="*/ 0 h 1066800"/>
                <a:gd name="connsiteX3" fmla="*/ 1351102 w 1351102"/>
                <a:gd name="connsiteY3" fmla="*/ 1066800 h 1066800"/>
                <a:gd name="connsiteX4" fmla="*/ 0 w 1351102"/>
                <a:gd name="connsiteY4" fmla="*/ 1066800 h 10668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7620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1143000 h 1143000"/>
                <a:gd name="connsiteX3" fmla="*/ 0 w 1351102"/>
                <a:gd name="connsiteY3" fmla="*/ 1143000 h 1143000"/>
                <a:gd name="connsiteX0" fmla="*/ 0 w 1351102"/>
                <a:gd name="connsiteY0" fmla="*/ 533400 h 533400"/>
                <a:gd name="connsiteX1" fmla="*/ 337776 w 1351102"/>
                <a:gd name="connsiteY1" fmla="*/ 0 h 533400"/>
                <a:gd name="connsiteX2" fmla="*/ 1351102 w 1351102"/>
                <a:gd name="connsiteY2" fmla="*/ 533400 h 533400"/>
                <a:gd name="connsiteX3" fmla="*/ 0 w 1351102"/>
                <a:gd name="connsiteY3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1102" h="533400">
                  <a:moveTo>
                    <a:pt x="0" y="533400"/>
                  </a:moveTo>
                  <a:lnTo>
                    <a:pt x="337776" y="0"/>
                  </a:lnTo>
                  <a:lnTo>
                    <a:pt x="1351102" y="533400"/>
                  </a:lnTo>
                  <a:lnTo>
                    <a:pt x="0" y="533400"/>
                  </a:lnTo>
                  <a:close/>
                </a:path>
              </a:pathLst>
            </a:custGeom>
            <a:grp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 rot="18000000">
            <a:off x="6570260" y="4174700"/>
            <a:ext cx="458672" cy="630674"/>
            <a:chOff x="990600" y="4724400"/>
            <a:chExt cx="1219200" cy="167640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3" name="Freeform 22"/>
            <p:cNvSpPr/>
            <p:nvPr/>
          </p:nvSpPr>
          <p:spPr>
            <a:xfrm>
              <a:off x="990600" y="5257800"/>
              <a:ext cx="1219200" cy="1143000"/>
            </a:xfrm>
            <a:custGeom>
              <a:avLst/>
              <a:gdLst>
                <a:gd name="connsiteX0" fmla="*/ 0 w 4813300"/>
                <a:gd name="connsiteY0" fmla="*/ 1689100 h 1981200"/>
                <a:gd name="connsiteX1" fmla="*/ 1625600 w 4813300"/>
                <a:gd name="connsiteY1" fmla="*/ 0 h 1981200"/>
                <a:gd name="connsiteX2" fmla="*/ 4813300 w 4813300"/>
                <a:gd name="connsiteY2" fmla="*/ 1981200 h 1981200"/>
                <a:gd name="connsiteX3" fmla="*/ 0 w 4813300"/>
                <a:gd name="connsiteY3" fmla="*/ 1689100 h 1981200"/>
                <a:gd name="connsiteX0" fmla="*/ 0 w 4559968"/>
                <a:gd name="connsiteY0" fmla="*/ 1689100 h 1981200"/>
                <a:gd name="connsiteX1" fmla="*/ 1625600 w 4559968"/>
                <a:gd name="connsiteY1" fmla="*/ 0 h 1981200"/>
                <a:gd name="connsiteX2" fmla="*/ 4559968 w 4559968"/>
                <a:gd name="connsiteY2" fmla="*/ 1981200 h 1981200"/>
                <a:gd name="connsiteX3" fmla="*/ 0 w 4559968"/>
                <a:gd name="connsiteY3" fmla="*/ 1689100 h 1981200"/>
                <a:gd name="connsiteX0" fmla="*/ 1245491 w 2934368"/>
                <a:gd name="connsiteY0" fmla="*/ 1981200 h 1981200"/>
                <a:gd name="connsiteX1" fmla="*/ 0 w 2934368"/>
                <a:gd name="connsiteY1" fmla="*/ 0 h 1981200"/>
                <a:gd name="connsiteX2" fmla="*/ 2934368 w 2934368"/>
                <a:gd name="connsiteY2" fmla="*/ 1981200 h 1981200"/>
                <a:gd name="connsiteX3" fmla="*/ 1245491 w 2934368"/>
                <a:gd name="connsiteY3" fmla="*/ 1981200 h 1981200"/>
                <a:gd name="connsiteX0" fmla="*/ 1245491 w 2596593"/>
                <a:gd name="connsiteY0" fmla="*/ 1981200 h 1981200"/>
                <a:gd name="connsiteX1" fmla="*/ 0 w 2596593"/>
                <a:gd name="connsiteY1" fmla="*/ 0 h 1981200"/>
                <a:gd name="connsiteX2" fmla="*/ 2596593 w 2596593"/>
                <a:gd name="connsiteY2" fmla="*/ 1981200 h 1981200"/>
                <a:gd name="connsiteX3" fmla="*/ 1245491 w 2596593"/>
                <a:gd name="connsiteY3" fmla="*/ 1981200 h 1981200"/>
                <a:gd name="connsiteX0" fmla="*/ 0 w 1351102"/>
                <a:gd name="connsiteY0" fmla="*/ 990600 h 990600"/>
                <a:gd name="connsiteX1" fmla="*/ 0 w 1351102"/>
                <a:gd name="connsiteY1" fmla="*/ 0 h 990600"/>
                <a:gd name="connsiteX2" fmla="*/ 1351102 w 1351102"/>
                <a:gd name="connsiteY2" fmla="*/ 990600 h 990600"/>
                <a:gd name="connsiteX3" fmla="*/ 0 w 1351102"/>
                <a:gd name="connsiteY3" fmla="*/ 990600 h 990600"/>
                <a:gd name="connsiteX0" fmla="*/ 0 w 1351102"/>
                <a:gd name="connsiteY0" fmla="*/ 1066800 h 1066800"/>
                <a:gd name="connsiteX1" fmla="*/ 0 w 1351102"/>
                <a:gd name="connsiteY1" fmla="*/ 76200 h 1066800"/>
                <a:gd name="connsiteX2" fmla="*/ 1351102 w 1351102"/>
                <a:gd name="connsiteY2" fmla="*/ 0 h 1066800"/>
                <a:gd name="connsiteX3" fmla="*/ 1351102 w 1351102"/>
                <a:gd name="connsiteY3" fmla="*/ 1066800 h 1066800"/>
                <a:gd name="connsiteX4" fmla="*/ 0 w 1351102"/>
                <a:gd name="connsiteY4" fmla="*/ 1066800 h 10668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7620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1102" h="1143000">
                  <a:moveTo>
                    <a:pt x="0" y="1143000"/>
                  </a:moveTo>
                  <a:lnTo>
                    <a:pt x="0" y="0"/>
                  </a:lnTo>
                  <a:lnTo>
                    <a:pt x="1351102" y="0"/>
                  </a:lnTo>
                  <a:lnTo>
                    <a:pt x="1351102" y="1143000"/>
                  </a:lnTo>
                  <a:lnTo>
                    <a:pt x="0" y="1143000"/>
                  </a:lnTo>
                  <a:close/>
                </a:path>
              </a:pathLst>
            </a:custGeom>
            <a:grp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990600" y="4724400"/>
              <a:ext cx="1219200" cy="533400"/>
            </a:xfrm>
            <a:custGeom>
              <a:avLst/>
              <a:gdLst>
                <a:gd name="connsiteX0" fmla="*/ 0 w 4813300"/>
                <a:gd name="connsiteY0" fmla="*/ 1689100 h 1981200"/>
                <a:gd name="connsiteX1" fmla="*/ 1625600 w 4813300"/>
                <a:gd name="connsiteY1" fmla="*/ 0 h 1981200"/>
                <a:gd name="connsiteX2" fmla="*/ 4813300 w 4813300"/>
                <a:gd name="connsiteY2" fmla="*/ 1981200 h 1981200"/>
                <a:gd name="connsiteX3" fmla="*/ 0 w 4813300"/>
                <a:gd name="connsiteY3" fmla="*/ 1689100 h 1981200"/>
                <a:gd name="connsiteX0" fmla="*/ 0 w 4559968"/>
                <a:gd name="connsiteY0" fmla="*/ 1689100 h 1981200"/>
                <a:gd name="connsiteX1" fmla="*/ 1625600 w 4559968"/>
                <a:gd name="connsiteY1" fmla="*/ 0 h 1981200"/>
                <a:gd name="connsiteX2" fmla="*/ 4559968 w 4559968"/>
                <a:gd name="connsiteY2" fmla="*/ 1981200 h 1981200"/>
                <a:gd name="connsiteX3" fmla="*/ 0 w 4559968"/>
                <a:gd name="connsiteY3" fmla="*/ 1689100 h 1981200"/>
                <a:gd name="connsiteX0" fmla="*/ 1245491 w 2934368"/>
                <a:gd name="connsiteY0" fmla="*/ 1981200 h 1981200"/>
                <a:gd name="connsiteX1" fmla="*/ 0 w 2934368"/>
                <a:gd name="connsiteY1" fmla="*/ 0 h 1981200"/>
                <a:gd name="connsiteX2" fmla="*/ 2934368 w 2934368"/>
                <a:gd name="connsiteY2" fmla="*/ 1981200 h 1981200"/>
                <a:gd name="connsiteX3" fmla="*/ 1245491 w 2934368"/>
                <a:gd name="connsiteY3" fmla="*/ 1981200 h 1981200"/>
                <a:gd name="connsiteX0" fmla="*/ 1245491 w 2596593"/>
                <a:gd name="connsiteY0" fmla="*/ 1981200 h 1981200"/>
                <a:gd name="connsiteX1" fmla="*/ 0 w 2596593"/>
                <a:gd name="connsiteY1" fmla="*/ 0 h 1981200"/>
                <a:gd name="connsiteX2" fmla="*/ 2596593 w 2596593"/>
                <a:gd name="connsiteY2" fmla="*/ 1981200 h 1981200"/>
                <a:gd name="connsiteX3" fmla="*/ 1245491 w 2596593"/>
                <a:gd name="connsiteY3" fmla="*/ 1981200 h 1981200"/>
                <a:gd name="connsiteX0" fmla="*/ 0 w 1351102"/>
                <a:gd name="connsiteY0" fmla="*/ 990600 h 990600"/>
                <a:gd name="connsiteX1" fmla="*/ 0 w 1351102"/>
                <a:gd name="connsiteY1" fmla="*/ 0 h 990600"/>
                <a:gd name="connsiteX2" fmla="*/ 1351102 w 1351102"/>
                <a:gd name="connsiteY2" fmla="*/ 990600 h 990600"/>
                <a:gd name="connsiteX3" fmla="*/ 0 w 1351102"/>
                <a:gd name="connsiteY3" fmla="*/ 990600 h 990600"/>
                <a:gd name="connsiteX0" fmla="*/ 0 w 1351102"/>
                <a:gd name="connsiteY0" fmla="*/ 1066800 h 1066800"/>
                <a:gd name="connsiteX1" fmla="*/ 0 w 1351102"/>
                <a:gd name="connsiteY1" fmla="*/ 76200 h 1066800"/>
                <a:gd name="connsiteX2" fmla="*/ 1351102 w 1351102"/>
                <a:gd name="connsiteY2" fmla="*/ 0 h 1066800"/>
                <a:gd name="connsiteX3" fmla="*/ 1351102 w 1351102"/>
                <a:gd name="connsiteY3" fmla="*/ 1066800 h 1066800"/>
                <a:gd name="connsiteX4" fmla="*/ 0 w 1351102"/>
                <a:gd name="connsiteY4" fmla="*/ 1066800 h 10668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7620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1143000 h 1143000"/>
                <a:gd name="connsiteX3" fmla="*/ 0 w 1351102"/>
                <a:gd name="connsiteY3" fmla="*/ 1143000 h 1143000"/>
                <a:gd name="connsiteX0" fmla="*/ 0 w 1351102"/>
                <a:gd name="connsiteY0" fmla="*/ 533400 h 533400"/>
                <a:gd name="connsiteX1" fmla="*/ 337776 w 1351102"/>
                <a:gd name="connsiteY1" fmla="*/ 0 h 533400"/>
                <a:gd name="connsiteX2" fmla="*/ 1351102 w 1351102"/>
                <a:gd name="connsiteY2" fmla="*/ 533400 h 533400"/>
                <a:gd name="connsiteX3" fmla="*/ 0 w 1351102"/>
                <a:gd name="connsiteY3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1102" h="533400">
                  <a:moveTo>
                    <a:pt x="0" y="533400"/>
                  </a:moveTo>
                  <a:lnTo>
                    <a:pt x="337776" y="0"/>
                  </a:lnTo>
                  <a:lnTo>
                    <a:pt x="1351102" y="533400"/>
                  </a:lnTo>
                  <a:lnTo>
                    <a:pt x="0" y="533400"/>
                  </a:lnTo>
                  <a:close/>
                </a:path>
              </a:pathLst>
            </a:custGeom>
            <a:grp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 rot="3600000">
            <a:off x="8144984" y="3189243"/>
            <a:ext cx="685908" cy="943124"/>
            <a:chOff x="990600" y="4724400"/>
            <a:chExt cx="1219200" cy="167640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6" name="Freeform 25"/>
            <p:cNvSpPr/>
            <p:nvPr/>
          </p:nvSpPr>
          <p:spPr>
            <a:xfrm>
              <a:off x="990600" y="5257800"/>
              <a:ext cx="1219200" cy="1143000"/>
            </a:xfrm>
            <a:custGeom>
              <a:avLst/>
              <a:gdLst>
                <a:gd name="connsiteX0" fmla="*/ 0 w 4813300"/>
                <a:gd name="connsiteY0" fmla="*/ 1689100 h 1981200"/>
                <a:gd name="connsiteX1" fmla="*/ 1625600 w 4813300"/>
                <a:gd name="connsiteY1" fmla="*/ 0 h 1981200"/>
                <a:gd name="connsiteX2" fmla="*/ 4813300 w 4813300"/>
                <a:gd name="connsiteY2" fmla="*/ 1981200 h 1981200"/>
                <a:gd name="connsiteX3" fmla="*/ 0 w 4813300"/>
                <a:gd name="connsiteY3" fmla="*/ 1689100 h 1981200"/>
                <a:gd name="connsiteX0" fmla="*/ 0 w 4559968"/>
                <a:gd name="connsiteY0" fmla="*/ 1689100 h 1981200"/>
                <a:gd name="connsiteX1" fmla="*/ 1625600 w 4559968"/>
                <a:gd name="connsiteY1" fmla="*/ 0 h 1981200"/>
                <a:gd name="connsiteX2" fmla="*/ 4559968 w 4559968"/>
                <a:gd name="connsiteY2" fmla="*/ 1981200 h 1981200"/>
                <a:gd name="connsiteX3" fmla="*/ 0 w 4559968"/>
                <a:gd name="connsiteY3" fmla="*/ 1689100 h 1981200"/>
                <a:gd name="connsiteX0" fmla="*/ 1245491 w 2934368"/>
                <a:gd name="connsiteY0" fmla="*/ 1981200 h 1981200"/>
                <a:gd name="connsiteX1" fmla="*/ 0 w 2934368"/>
                <a:gd name="connsiteY1" fmla="*/ 0 h 1981200"/>
                <a:gd name="connsiteX2" fmla="*/ 2934368 w 2934368"/>
                <a:gd name="connsiteY2" fmla="*/ 1981200 h 1981200"/>
                <a:gd name="connsiteX3" fmla="*/ 1245491 w 2934368"/>
                <a:gd name="connsiteY3" fmla="*/ 1981200 h 1981200"/>
                <a:gd name="connsiteX0" fmla="*/ 1245491 w 2596593"/>
                <a:gd name="connsiteY0" fmla="*/ 1981200 h 1981200"/>
                <a:gd name="connsiteX1" fmla="*/ 0 w 2596593"/>
                <a:gd name="connsiteY1" fmla="*/ 0 h 1981200"/>
                <a:gd name="connsiteX2" fmla="*/ 2596593 w 2596593"/>
                <a:gd name="connsiteY2" fmla="*/ 1981200 h 1981200"/>
                <a:gd name="connsiteX3" fmla="*/ 1245491 w 2596593"/>
                <a:gd name="connsiteY3" fmla="*/ 1981200 h 1981200"/>
                <a:gd name="connsiteX0" fmla="*/ 0 w 1351102"/>
                <a:gd name="connsiteY0" fmla="*/ 990600 h 990600"/>
                <a:gd name="connsiteX1" fmla="*/ 0 w 1351102"/>
                <a:gd name="connsiteY1" fmla="*/ 0 h 990600"/>
                <a:gd name="connsiteX2" fmla="*/ 1351102 w 1351102"/>
                <a:gd name="connsiteY2" fmla="*/ 990600 h 990600"/>
                <a:gd name="connsiteX3" fmla="*/ 0 w 1351102"/>
                <a:gd name="connsiteY3" fmla="*/ 990600 h 990600"/>
                <a:gd name="connsiteX0" fmla="*/ 0 w 1351102"/>
                <a:gd name="connsiteY0" fmla="*/ 1066800 h 1066800"/>
                <a:gd name="connsiteX1" fmla="*/ 0 w 1351102"/>
                <a:gd name="connsiteY1" fmla="*/ 76200 h 1066800"/>
                <a:gd name="connsiteX2" fmla="*/ 1351102 w 1351102"/>
                <a:gd name="connsiteY2" fmla="*/ 0 h 1066800"/>
                <a:gd name="connsiteX3" fmla="*/ 1351102 w 1351102"/>
                <a:gd name="connsiteY3" fmla="*/ 1066800 h 1066800"/>
                <a:gd name="connsiteX4" fmla="*/ 0 w 1351102"/>
                <a:gd name="connsiteY4" fmla="*/ 1066800 h 10668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7620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1102" h="1143000">
                  <a:moveTo>
                    <a:pt x="0" y="1143000"/>
                  </a:moveTo>
                  <a:lnTo>
                    <a:pt x="0" y="0"/>
                  </a:lnTo>
                  <a:lnTo>
                    <a:pt x="1351102" y="0"/>
                  </a:lnTo>
                  <a:lnTo>
                    <a:pt x="1351102" y="1143000"/>
                  </a:lnTo>
                  <a:lnTo>
                    <a:pt x="0" y="1143000"/>
                  </a:lnTo>
                  <a:close/>
                </a:path>
              </a:pathLst>
            </a:custGeom>
            <a:grp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990600" y="4724400"/>
              <a:ext cx="1219200" cy="533400"/>
            </a:xfrm>
            <a:custGeom>
              <a:avLst/>
              <a:gdLst>
                <a:gd name="connsiteX0" fmla="*/ 0 w 4813300"/>
                <a:gd name="connsiteY0" fmla="*/ 1689100 h 1981200"/>
                <a:gd name="connsiteX1" fmla="*/ 1625600 w 4813300"/>
                <a:gd name="connsiteY1" fmla="*/ 0 h 1981200"/>
                <a:gd name="connsiteX2" fmla="*/ 4813300 w 4813300"/>
                <a:gd name="connsiteY2" fmla="*/ 1981200 h 1981200"/>
                <a:gd name="connsiteX3" fmla="*/ 0 w 4813300"/>
                <a:gd name="connsiteY3" fmla="*/ 1689100 h 1981200"/>
                <a:gd name="connsiteX0" fmla="*/ 0 w 4559968"/>
                <a:gd name="connsiteY0" fmla="*/ 1689100 h 1981200"/>
                <a:gd name="connsiteX1" fmla="*/ 1625600 w 4559968"/>
                <a:gd name="connsiteY1" fmla="*/ 0 h 1981200"/>
                <a:gd name="connsiteX2" fmla="*/ 4559968 w 4559968"/>
                <a:gd name="connsiteY2" fmla="*/ 1981200 h 1981200"/>
                <a:gd name="connsiteX3" fmla="*/ 0 w 4559968"/>
                <a:gd name="connsiteY3" fmla="*/ 1689100 h 1981200"/>
                <a:gd name="connsiteX0" fmla="*/ 1245491 w 2934368"/>
                <a:gd name="connsiteY0" fmla="*/ 1981200 h 1981200"/>
                <a:gd name="connsiteX1" fmla="*/ 0 w 2934368"/>
                <a:gd name="connsiteY1" fmla="*/ 0 h 1981200"/>
                <a:gd name="connsiteX2" fmla="*/ 2934368 w 2934368"/>
                <a:gd name="connsiteY2" fmla="*/ 1981200 h 1981200"/>
                <a:gd name="connsiteX3" fmla="*/ 1245491 w 2934368"/>
                <a:gd name="connsiteY3" fmla="*/ 1981200 h 1981200"/>
                <a:gd name="connsiteX0" fmla="*/ 1245491 w 2596593"/>
                <a:gd name="connsiteY0" fmla="*/ 1981200 h 1981200"/>
                <a:gd name="connsiteX1" fmla="*/ 0 w 2596593"/>
                <a:gd name="connsiteY1" fmla="*/ 0 h 1981200"/>
                <a:gd name="connsiteX2" fmla="*/ 2596593 w 2596593"/>
                <a:gd name="connsiteY2" fmla="*/ 1981200 h 1981200"/>
                <a:gd name="connsiteX3" fmla="*/ 1245491 w 2596593"/>
                <a:gd name="connsiteY3" fmla="*/ 1981200 h 1981200"/>
                <a:gd name="connsiteX0" fmla="*/ 0 w 1351102"/>
                <a:gd name="connsiteY0" fmla="*/ 990600 h 990600"/>
                <a:gd name="connsiteX1" fmla="*/ 0 w 1351102"/>
                <a:gd name="connsiteY1" fmla="*/ 0 h 990600"/>
                <a:gd name="connsiteX2" fmla="*/ 1351102 w 1351102"/>
                <a:gd name="connsiteY2" fmla="*/ 990600 h 990600"/>
                <a:gd name="connsiteX3" fmla="*/ 0 w 1351102"/>
                <a:gd name="connsiteY3" fmla="*/ 990600 h 990600"/>
                <a:gd name="connsiteX0" fmla="*/ 0 w 1351102"/>
                <a:gd name="connsiteY0" fmla="*/ 1066800 h 1066800"/>
                <a:gd name="connsiteX1" fmla="*/ 0 w 1351102"/>
                <a:gd name="connsiteY1" fmla="*/ 76200 h 1066800"/>
                <a:gd name="connsiteX2" fmla="*/ 1351102 w 1351102"/>
                <a:gd name="connsiteY2" fmla="*/ 0 h 1066800"/>
                <a:gd name="connsiteX3" fmla="*/ 1351102 w 1351102"/>
                <a:gd name="connsiteY3" fmla="*/ 1066800 h 1066800"/>
                <a:gd name="connsiteX4" fmla="*/ 0 w 1351102"/>
                <a:gd name="connsiteY4" fmla="*/ 1066800 h 10668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7620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1143000 h 1143000"/>
                <a:gd name="connsiteX3" fmla="*/ 0 w 1351102"/>
                <a:gd name="connsiteY3" fmla="*/ 1143000 h 1143000"/>
                <a:gd name="connsiteX0" fmla="*/ 0 w 1351102"/>
                <a:gd name="connsiteY0" fmla="*/ 533400 h 533400"/>
                <a:gd name="connsiteX1" fmla="*/ 337776 w 1351102"/>
                <a:gd name="connsiteY1" fmla="*/ 0 h 533400"/>
                <a:gd name="connsiteX2" fmla="*/ 1351102 w 1351102"/>
                <a:gd name="connsiteY2" fmla="*/ 533400 h 533400"/>
                <a:gd name="connsiteX3" fmla="*/ 0 w 1351102"/>
                <a:gd name="connsiteY3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1102" h="533400">
                  <a:moveTo>
                    <a:pt x="0" y="533400"/>
                  </a:moveTo>
                  <a:lnTo>
                    <a:pt x="337776" y="0"/>
                  </a:lnTo>
                  <a:lnTo>
                    <a:pt x="1351102" y="533400"/>
                  </a:lnTo>
                  <a:lnTo>
                    <a:pt x="0" y="533400"/>
                  </a:lnTo>
                  <a:close/>
                </a:path>
              </a:pathLst>
            </a:custGeom>
            <a:grp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 rot="19800000">
            <a:off x="7399059" y="3186988"/>
            <a:ext cx="397659" cy="546781"/>
            <a:chOff x="990600" y="4724400"/>
            <a:chExt cx="1219200" cy="167640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9" name="Freeform 28"/>
            <p:cNvSpPr/>
            <p:nvPr/>
          </p:nvSpPr>
          <p:spPr>
            <a:xfrm>
              <a:off x="990600" y="5257800"/>
              <a:ext cx="1219200" cy="1143000"/>
            </a:xfrm>
            <a:custGeom>
              <a:avLst/>
              <a:gdLst>
                <a:gd name="connsiteX0" fmla="*/ 0 w 4813300"/>
                <a:gd name="connsiteY0" fmla="*/ 1689100 h 1981200"/>
                <a:gd name="connsiteX1" fmla="*/ 1625600 w 4813300"/>
                <a:gd name="connsiteY1" fmla="*/ 0 h 1981200"/>
                <a:gd name="connsiteX2" fmla="*/ 4813300 w 4813300"/>
                <a:gd name="connsiteY2" fmla="*/ 1981200 h 1981200"/>
                <a:gd name="connsiteX3" fmla="*/ 0 w 4813300"/>
                <a:gd name="connsiteY3" fmla="*/ 1689100 h 1981200"/>
                <a:gd name="connsiteX0" fmla="*/ 0 w 4559968"/>
                <a:gd name="connsiteY0" fmla="*/ 1689100 h 1981200"/>
                <a:gd name="connsiteX1" fmla="*/ 1625600 w 4559968"/>
                <a:gd name="connsiteY1" fmla="*/ 0 h 1981200"/>
                <a:gd name="connsiteX2" fmla="*/ 4559968 w 4559968"/>
                <a:gd name="connsiteY2" fmla="*/ 1981200 h 1981200"/>
                <a:gd name="connsiteX3" fmla="*/ 0 w 4559968"/>
                <a:gd name="connsiteY3" fmla="*/ 1689100 h 1981200"/>
                <a:gd name="connsiteX0" fmla="*/ 1245491 w 2934368"/>
                <a:gd name="connsiteY0" fmla="*/ 1981200 h 1981200"/>
                <a:gd name="connsiteX1" fmla="*/ 0 w 2934368"/>
                <a:gd name="connsiteY1" fmla="*/ 0 h 1981200"/>
                <a:gd name="connsiteX2" fmla="*/ 2934368 w 2934368"/>
                <a:gd name="connsiteY2" fmla="*/ 1981200 h 1981200"/>
                <a:gd name="connsiteX3" fmla="*/ 1245491 w 2934368"/>
                <a:gd name="connsiteY3" fmla="*/ 1981200 h 1981200"/>
                <a:gd name="connsiteX0" fmla="*/ 1245491 w 2596593"/>
                <a:gd name="connsiteY0" fmla="*/ 1981200 h 1981200"/>
                <a:gd name="connsiteX1" fmla="*/ 0 w 2596593"/>
                <a:gd name="connsiteY1" fmla="*/ 0 h 1981200"/>
                <a:gd name="connsiteX2" fmla="*/ 2596593 w 2596593"/>
                <a:gd name="connsiteY2" fmla="*/ 1981200 h 1981200"/>
                <a:gd name="connsiteX3" fmla="*/ 1245491 w 2596593"/>
                <a:gd name="connsiteY3" fmla="*/ 1981200 h 1981200"/>
                <a:gd name="connsiteX0" fmla="*/ 0 w 1351102"/>
                <a:gd name="connsiteY0" fmla="*/ 990600 h 990600"/>
                <a:gd name="connsiteX1" fmla="*/ 0 w 1351102"/>
                <a:gd name="connsiteY1" fmla="*/ 0 h 990600"/>
                <a:gd name="connsiteX2" fmla="*/ 1351102 w 1351102"/>
                <a:gd name="connsiteY2" fmla="*/ 990600 h 990600"/>
                <a:gd name="connsiteX3" fmla="*/ 0 w 1351102"/>
                <a:gd name="connsiteY3" fmla="*/ 990600 h 990600"/>
                <a:gd name="connsiteX0" fmla="*/ 0 w 1351102"/>
                <a:gd name="connsiteY0" fmla="*/ 1066800 h 1066800"/>
                <a:gd name="connsiteX1" fmla="*/ 0 w 1351102"/>
                <a:gd name="connsiteY1" fmla="*/ 76200 h 1066800"/>
                <a:gd name="connsiteX2" fmla="*/ 1351102 w 1351102"/>
                <a:gd name="connsiteY2" fmla="*/ 0 h 1066800"/>
                <a:gd name="connsiteX3" fmla="*/ 1351102 w 1351102"/>
                <a:gd name="connsiteY3" fmla="*/ 1066800 h 1066800"/>
                <a:gd name="connsiteX4" fmla="*/ 0 w 1351102"/>
                <a:gd name="connsiteY4" fmla="*/ 1066800 h 10668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7620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1102" h="1143000">
                  <a:moveTo>
                    <a:pt x="0" y="1143000"/>
                  </a:moveTo>
                  <a:lnTo>
                    <a:pt x="0" y="0"/>
                  </a:lnTo>
                  <a:lnTo>
                    <a:pt x="1351102" y="0"/>
                  </a:lnTo>
                  <a:lnTo>
                    <a:pt x="1351102" y="1143000"/>
                  </a:lnTo>
                  <a:lnTo>
                    <a:pt x="0" y="1143000"/>
                  </a:lnTo>
                  <a:close/>
                </a:path>
              </a:pathLst>
            </a:custGeom>
            <a:grp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990600" y="4724400"/>
              <a:ext cx="1219200" cy="533400"/>
            </a:xfrm>
            <a:custGeom>
              <a:avLst/>
              <a:gdLst>
                <a:gd name="connsiteX0" fmla="*/ 0 w 4813300"/>
                <a:gd name="connsiteY0" fmla="*/ 1689100 h 1981200"/>
                <a:gd name="connsiteX1" fmla="*/ 1625600 w 4813300"/>
                <a:gd name="connsiteY1" fmla="*/ 0 h 1981200"/>
                <a:gd name="connsiteX2" fmla="*/ 4813300 w 4813300"/>
                <a:gd name="connsiteY2" fmla="*/ 1981200 h 1981200"/>
                <a:gd name="connsiteX3" fmla="*/ 0 w 4813300"/>
                <a:gd name="connsiteY3" fmla="*/ 1689100 h 1981200"/>
                <a:gd name="connsiteX0" fmla="*/ 0 w 4559968"/>
                <a:gd name="connsiteY0" fmla="*/ 1689100 h 1981200"/>
                <a:gd name="connsiteX1" fmla="*/ 1625600 w 4559968"/>
                <a:gd name="connsiteY1" fmla="*/ 0 h 1981200"/>
                <a:gd name="connsiteX2" fmla="*/ 4559968 w 4559968"/>
                <a:gd name="connsiteY2" fmla="*/ 1981200 h 1981200"/>
                <a:gd name="connsiteX3" fmla="*/ 0 w 4559968"/>
                <a:gd name="connsiteY3" fmla="*/ 1689100 h 1981200"/>
                <a:gd name="connsiteX0" fmla="*/ 1245491 w 2934368"/>
                <a:gd name="connsiteY0" fmla="*/ 1981200 h 1981200"/>
                <a:gd name="connsiteX1" fmla="*/ 0 w 2934368"/>
                <a:gd name="connsiteY1" fmla="*/ 0 h 1981200"/>
                <a:gd name="connsiteX2" fmla="*/ 2934368 w 2934368"/>
                <a:gd name="connsiteY2" fmla="*/ 1981200 h 1981200"/>
                <a:gd name="connsiteX3" fmla="*/ 1245491 w 2934368"/>
                <a:gd name="connsiteY3" fmla="*/ 1981200 h 1981200"/>
                <a:gd name="connsiteX0" fmla="*/ 1245491 w 2596593"/>
                <a:gd name="connsiteY0" fmla="*/ 1981200 h 1981200"/>
                <a:gd name="connsiteX1" fmla="*/ 0 w 2596593"/>
                <a:gd name="connsiteY1" fmla="*/ 0 h 1981200"/>
                <a:gd name="connsiteX2" fmla="*/ 2596593 w 2596593"/>
                <a:gd name="connsiteY2" fmla="*/ 1981200 h 1981200"/>
                <a:gd name="connsiteX3" fmla="*/ 1245491 w 2596593"/>
                <a:gd name="connsiteY3" fmla="*/ 1981200 h 1981200"/>
                <a:gd name="connsiteX0" fmla="*/ 0 w 1351102"/>
                <a:gd name="connsiteY0" fmla="*/ 990600 h 990600"/>
                <a:gd name="connsiteX1" fmla="*/ 0 w 1351102"/>
                <a:gd name="connsiteY1" fmla="*/ 0 h 990600"/>
                <a:gd name="connsiteX2" fmla="*/ 1351102 w 1351102"/>
                <a:gd name="connsiteY2" fmla="*/ 990600 h 990600"/>
                <a:gd name="connsiteX3" fmla="*/ 0 w 1351102"/>
                <a:gd name="connsiteY3" fmla="*/ 990600 h 990600"/>
                <a:gd name="connsiteX0" fmla="*/ 0 w 1351102"/>
                <a:gd name="connsiteY0" fmla="*/ 1066800 h 1066800"/>
                <a:gd name="connsiteX1" fmla="*/ 0 w 1351102"/>
                <a:gd name="connsiteY1" fmla="*/ 76200 h 1066800"/>
                <a:gd name="connsiteX2" fmla="*/ 1351102 w 1351102"/>
                <a:gd name="connsiteY2" fmla="*/ 0 h 1066800"/>
                <a:gd name="connsiteX3" fmla="*/ 1351102 w 1351102"/>
                <a:gd name="connsiteY3" fmla="*/ 1066800 h 1066800"/>
                <a:gd name="connsiteX4" fmla="*/ 0 w 1351102"/>
                <a:gd name="connsiteY4" fmla="*/ 1066800 h 10668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7620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1143000 h 1143000"/>
                <a:gd name="connsiteX3" fmla="*/ 0 w 1351102"/>
                <a:gd name="connsiteY3" fmla="*/ 1143000 h 1143000"/>
                <a:gd name="connsiteX0" fmla="*/ 0 w 1351102"/>
                <a:gd name="connsiteY0" fmla="*/ 533400 h 533400"/>
                <a:gd name="connsiteX1" fmla="*/ 337776 w 1351102"/>
                <a:gd name="connsiteY1" fmla="*/ 0 h 533400"/>
                <a:gd name="connsiteX2" fmla="*/ 1351102 w 1351102"/>
                <a:gd name="connsiteY2" fmla="*/ 533400 h 533400"/>
                <a:gd name="connsiteX3" fmla="*/ 0 w 1351102"/>
                <a:gd name="connsiteY3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1102" h="533400">
                  <a:moveTo>
                    <a:pt x="0" y="533400"/>
                  </a:moveTo>
                  <a:lnTo>
                    <a:pt x="337776" y="0"/>
                  </a:lnTo>
                  <a:lnTo>
                    <a:pt x="1351102" y="533400"/>
                  </a:lnTo>
                  <a:lnTo>
                    <a:pt x="0" y="533400"/>
                  </a:lnTo>
                  <a:close/>
                </a:path>
              </a:pathLst>
            </a:custGeom>
            <a:grp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 rot="19800000">
            <a:off x="6302845" y="3822968"/>
            <a:ext cx="397659" cy="546781"/>
            <a:chOff x="990600" y="4724400"/>
            <a:chExt cx="1219200" cy="167640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2" name="Freeform 31"/>
            <p:cNvSpPr/>
            <p:nvPr/>
          </p:nvSpPr>
          <p:spPr>
            <a:xfrm>
              <a:off x="990600" y="5257800"/>
              <a:ext cx="1219200" cy="1143000"/>
            </a:xfrm>
            <a:custGeom>
              <a:avLst/>
              <a:gdLst>
                <a:gd name="connsiteX0" fmla="*/ 0 w 4813300"/>
                <a:gd name="connsiteY0" fmla="*/ 1689100 h 1981200"/>
                <a:gd name="connsiteX1" fmla="*/ 1625600 w 4813300"/>
                <a:gd name="connsiteY1" fmla="*/ 0 h 1981200"/>
                <a:gd name="connsiteX2" fmla="*/ 4813300 w 4813300"/>
                <a:gd name="connsiteY2" fmla="*/ 1981200 h 1981200"/>
                <a:gd name="connsiteX3" fmla="*/ 0 w 4813300"/>
                <a:gd name="connsiteY3" fmla="*/ 1689100 h 1981200"/>
                <a:gd name="connsiteX0" fmla="*/ 0 w 4559968"/>
                <a:gd name="connsiteY0" fmla="*/ 1689100 h 1981200"/>
                <a:gd name="connsiteX1" fmla="*/ 1625600 w 4559968"/>
                <a:gd name="connsiteY1" fmla="*/ 0 h 1981200"/>
                <a:gd name="connsiteX2" fmla="*/ 4559968 w 4559968"/>
                <a:gd name="connsiteY2" fmla="*/ 1981200 h 1981200"/>
                <a:gd name="connsiteX3" fmla="*/ 0 w 4559968"/>
                <a:gd name="connsiteY3" fmla="*/ 1689100 h 1981200"/>
                <a:gd name="connsiteX0" fmla="*/ 1245491 w 2934368"/>
                <a:gd name="connsiteY0" fmla="*/ 1981200 h 1981200"/>
                <a:gd name="connsiteX1" fmla="*/ 0 w 2934368"/>
                <a:gd name="connsiteY1" fmla="*/ 0 h 1981200"/>
                <a:gd name="connsiteX2" fmla="*/ 2934368 w 2934368"/>
                <a:gd name="connsiteY2" fmla="*/ 1981200 h 1981200"/>
                <a:gd name="connsiteX3" fmla="*/ 1245491 w 2934368"/>
                <a:gd name="connsiteY3" fmla="*/ 1981200 h 1981200"/>
                <a:gd name="connsiteX0" fmla="*/ 1245491 w 2596593"/>
                <a:gd name="connsiteY0" fmla="*/ 1981200 h 1981200"/>
                <a:gd name="connsiteX1" fmla="*/ 0 w 2596593"/>
                <a:gd name="connsiteY1" fmla="*/ 0 h 1981200"/>
                <a:gd name="connsiteX2" fmla="*/ 2596593 w 2596593"/>
                <a:gd name="connsiteY2" fmla="*/ 1981200 h 1981200"/>
                <a:gd name="connsiteX3" fmla="*/ 1245491 w 2596593"/>
                <a:gd name="connsiteY3" fmla="*/ 1981200 h 1981200"/>
                <a:gd name="connsiteX0" fmla="*/ 0 w 1351102"/>
                <a:gd name="connsiteY0" fmla="*/ 990600 h 990600"/>
                <a:gd name="connsiteX1" fmla="*/ 0 w 1351102"/>
                <a:gd name="connsiteY1" fmla="*/ 0 h 990600"/>
                <a:gd name="connsiteX2" fmla="*/ 1351102 w 1351102"/>
                <a:gd name="connsiteY2" fmla="*/ 990600 h 990600"/>
                <a:gd name="connsiteX3" fmla="*/ 0 w 1351102"/>
                <a:gd name="connsiteY3" fmla="*/ 990600 h 990600"/>
                <a:gd name="connsiteX0" fmla="*/ 0 w 1351102"/>
                <a:gd name="connsiteY0" fmla="*/ 1066800 h 1066800"/>
                <a:gd name="connsiteX1" fmla="*/ 0 w 1351102"/>
                <a:gd name="connsiteY1" fmla="*/ 76200 h 1066800"/>
                <a:gd name="connsiteX2" fmla="*/ 1351102 w 1351102"/>
                <a:gd name="connsiteY2" fmla="*/ 0 h 1066800"/>
                <a:gd name="connsiteX3" fmla="*/ 1351102 w 1351102"/>
                <a:gd name="connsiteY3" fmla="*/ 1066800 h 1066800"/>
                <a:gd name="connsiteX4" fmla="*/ 0 w 1351102"/>
                <a:gd name="connsiteY4" fmla="*/ 1066800 h 10668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7620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1102" h="1143000">
                  <a:moveTo>
                    <a:pt x="0" y="1143000"/>
                  </a:moveTo>
                  <a:lnTo>
                    <a:pt x="0" y="0"/>
                  </a:lnTo>
                  <a:lnTo>
                    <a:pt x="1351102" y="0"/>
                  </a:lnTo>
                  <a:lnTo>
                    <a:pt x="1351102" y="1143000"/>
                  </a:lnTo>
                  <a:lnTo>
                    <a:pt x="0" y="1143000"/>
                  </a:lnTo>
                  <a:close/>
                </a:path>
              </a:pathLst>
            </a:custGeom>
            <a:grp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90600" y="4724400"/>
              <a:ext cx="1219200" cy="533400"/>
            </a:xfrm>
            <a:custGeom>
              <a:avLst/>
              <a:gdLst>
                <a:gd name="connsiteX0" fmla="*/ 0 w 4813300"/>
                <a:gd name="connsiteY0" fmla="*/ 1689100 h 1981200"/>
                <a:gd name="connsiteX1" fmla="*/ 1625600 w 4813300"/>
                <a:gd name="connsiteY1" fmla="*/ 0 h 1981200"/>
                <a:gd name="connsiteX2" fmla="*/ 4813300 w 4813300"/>
                <a:gd name="connsiteY2" fmla="*/ 1981200 h 1981200"/>
                <a:gd name="connsiteX3" fmla="*/ 0 w 4813300"/>
                <a:gd name="connsiteY3" fmla="*/ 1689100 h 1981200"/>
                <a:gd name="connsiteX0" fmla="*/ 0 w 4559968"/>
                <a:gd name="connsiteY0" fmla="*/ 1689100 h 1981200"/>
                <a:gd name="connsiteX1" fmla="*/ 1625600 w 4559968"/>
                <a:gd name="connsiteY1" fmla="*/ 0 h 1981200"/>
                <a:gd name="connsiteX2" fmla="*/ 4559968 w 4559968"/>
                <a:gd name="connsiteY2" fmla="*/ 1981200 h 1981200"/>
                <a:gd name="connsiteX3" fmla="*/ 0 w 4559968"/>
                <a:gd name="connsiteY3" fmla="*/ 1689100 h 1981200"/>
                <a:gd name="connsiteX0" fmla="*/ 1245491 w 2934368"/>
                <a:gd name="connsiteY0" fmla="*/ 1981200 h 1981200"/>
                <a:gd name="connsiteX1" fmla="*/ 0 w 2934368"/>
                <a:gd name="connsiteY1" fmla="*/ 0 h 1981200"/>
                <a:gd name="connsiteX2" fmla="*/ 2934368 w 2934368"/>
                <a:gd name="connsiteY2" fmla="*/ 1981200 h 1981200"/>
                <a:gd name="connsiteX3" fmla="*/ 1245491 w 2934368"/>
                <a:gd name="connsiteY3" fmla="*/ 1981200 h 1981200"/>
                <a:gd name="connsiteX0" fmla="*/ 1245491 w 2596593"/>
                <a:gd name="connsiteY0" fmla="*/ 1981200 h 1981200"/>
                <a:gd name="connsiteX1" fmla="*/ 0 w 2596593"/>
                <a:gd name="connsiteY1" fmla="*/ 0 h 1981200"/>
                <a:gd name="connsiteX2" fmla="*/ 2596593 w 2596593"/>
                <a:gd name="connsiteY2" fmla="*/ 1981200 h 1981200"/>
                <a:gd name="connsiteX3" fmla="*/ 1245491 w 2596593"/>
                <a:gd name="connsiteY3" fmla="*/ 1981200 h 1981200"/>
                <a:gd name="connsiteX0" fmla="*/ 0 w 1351102"/>
                <a:gd name="connsiteY0" fmla="*/ 990600 h 990600"/>
                <a:gd name="connsiteX1" fmla="*/ 0 w 1351102"/>
                <a:gd name="connsiteY1" fmla="*/ 0 h 990600"/>
                <a:gd name="connsiteX2" fmla="*/ 1351102 w 1351102"/>
                <a:gd name="connsiteY2" fmla="*/ 990600 h 990600"/>
                <a:gd name="connsiteX3" fmla="*/ 0 w 1351102"/>
                <a:gd name="connsiteY3" fmla="*/ 990600 h 990600"/>
                <a:gd name="connsiteX0" fmla="*/ 0 w 1351102"/>
                <a:gd name="connsiteY0" fmla="*/ 1066800 h 1066800"/>
                <a:gd name="connsiteX1" fmla="*/ 0 w 1351102"/>
                <a:gd name="connsiteY1" fmla="*/ 76200 h 1066800"/>
                <a:gd name="connsiteX2" fmla="*/ 1351102 w 1351102"/>
                <a:gd name="connsiteY2" fmla="*/ 0 h 1066800"/>
                <a:gd name="connsiteX3" fmla="*/ 1351102 w 1351102"/>
                <a:gd name="connsiteY3" fmla="*/ 1066800 h 1066800"/>
                <a:gd name="connsiteX4" fmla="*/ 0 w 1351102"/>
                <a:gd name="connsiteY4" fmla="*/ 1066800 h 10668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7620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1143000 h 1143000"/>
                <a:gd name="connsiteX3" fmla="*/ 0 w 1351102"/>
                <a:gd name="connsiteY3" fmla="*/ 1143000 h 1143000"/>
                <a:gd name="connsiteX0" fmla="*/ 0 w 1351102"/>
                <a:gd name="connsiteY0" fmla="*/ 533400 h 533400"/>
                <a:gd name="connsiteX1" fmla="*/ 337776 w 1351102"/>
                <a:gd name="connsiteY1" fmla="*/ 0 h 533400"/>
                <a:gd name="connsiteX2" fmla="*/ 1351102 w 1351102"/>
                <a:gd name="connsiteY2" fmla="*/ 533400 h 533400"/>
                <a:gd name="connsiteX3" fmla="*/ 0 w 1351102"/>
                <a:gd name="connsiteY3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1102" h="533400">
                  <a:moveTo>
                    <a:pt x="0" y="533400"/>
                  </a:moveTo>
                  <a:lnTo>
                    <a:pt x="337776" y="0"/>
                  </a:lnTo>
                  <a:lnTo>
                    <a:pt x="1351102" y="533400"/>
                  </a:lnTo>
                  <a:lnTo>
                    <a:pt x="0" y="533400"/>
                  </a:lnTo>
                  <a:close/>
                </a:path>
              </a:pathLst>
            </a:custGeom>
            <a:grp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 rot="14400000">
            <a:off x="6267589" y="4448927"/>
            <a:ext cx="236271" cy="324872"/>
            <a:chOff x="990600" y="4724400"/>
            <a:chExt cx="1219200" cy="167640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5" name="Freeform 34"/>
            <p:cNvSpPr/>
            <p:nvPr/>
          </p:nvSpPr>
          <p:spPr>
            <a:xfrm>
              <a:off x="990600" y="5257800"/>
              <a:ext cx="1219200" cy="1143000"/>
            </a:xfrm>
            <a:custGeom>
              <a:avLst/>
              <a:gdLst>
                <a:gd name="connsiteX0" fmla="*/ 0 w 4813300"/>
                <a:gd name="connsiteY0" fmla="*/ 1689100 h 1981200"/>
                <a:gd name="connsiteX1" fmla="*/ 1625600 w 4813300"/>
                <a:gd name="connsiteY1" fmla="*/ 0 h 1981200"/>
                <a:gd name="connsiteX2" fmla="*/ 4813300 w 4813300"/>
                <a:gd name="connsiteY2" fmla="*/ 1981200 h 1981200"/>
                <a:gd name="connsiteX3" fmla="*/ 0 w 4813300"/>
                <a:gd name="connsiteY3" fmla="*/ 1689100 h 1981200"/>
                <a:gd name="connsiteX0" fmla="*/ 0 w 4559968"/>
                <a:gd name="connsiteY0" fmla="*/ 1689100 h 1981200"/>
                <a:gd name="connsiteX1" fmla="*/ 1625600 w 4559968"/>
                <a:gd name="connsiteY1" fmla="*/ 0 h 1981200"/>
                <a:gd name="connsiteX2" fmla="*/ 4559968 w 4559968"/>
                <a:gd name="connsiteY2" fmla="*/ 1981200 h 1981200"/>
                <a:gd name="connsiteX3" fmla="*/ 0 w 4559968"/>
                <a:gd name="connsiteY3" fmla="*/ 1689100 h 1981200"/>
                <a:gd name="connsiteX0" fmla="*/ 1245491 w 2934368"/>
                <a:gd name="connsiteY0" fmla="*/ 1981200 h 1981200"/>
                <a:gd name="connsiteX1" fmla="*/ 0 w 2934368"/>
                <a:gd name="connsiteY1" fmla="*/ 0 h 1981200"/>
                <a:gd name="connsiteX2" fmla="*/ 2934368 w 2934368"/>
                <a:gd name="connsiteY2" fmla="*/ 1981200 h 1981200"/>
                <a:gd name="connsiteX3" fmla="*/ 1245491 w 2934368"/>
                <a:gd name="connsiteY3" fmla="*/ 1981200 h 1981200"/>
                <a:gd name="connsiteX0" fmla="*/ 1245491 w 2596593"/>
                <a:gd name="connsiteY0" fmla="*/ 1981200 h 1981200"/>
                <a:gd name="connsiteX1" fmla="*/ 0 w 2596593"/>
                <a:gd name="connsiteY1" fmla="*/ 0 h 1981200"/>
                <a:gd name="connsiteX2" fmla="*/ 2596593 w 2596593"/>
                <a:gd name="connsiteY2" fmla="*/ 1981200 h 1981200"/>
                <a:gd name="connsiteX3" fmla="*/ 1245491 w 2596593"/>
                <a:gd name="connsiteY3" fmla="*/ 1981200 h 1981200"/>
                <a:gd name="connsiteX0" fmla="*/ 0 w 1351102"/>
                <a:gd name="connsiteY0" fmla="*/ 990600 h 990600"/>
                <a:gd name="connsiteX1" fmla="*/ 0 w 1351102"/>
                <a:gd name="connsiteY1" fmla="*/ 0 h 990600"/>
                <a:gd name="connsiteX2" fmla="*/ 1351102 w 1351102"/>
                <a:gd name="connsiteY2" fmla="*/ 990600 h 990600"/>
                <a:gd name="connsiteX3" fmla="*/ 0 w 1351102"/>
                <a:gd name="connsiteY3" fmla="*/ 990600 h 990600"/>
                <a:gd name="connsiteX0" fmla="*/ 0 w 1351102"/>
                <a:gd name="connsiteY0" fmla="*/ 1066800 h 1066800"/>
                <a:gd name="connsiteX1" fmla="*/ 0 w 1351102"/>
                <a:gd name="connsiteY1" fmla="*/ 76200 h 1066800"/>
                <a:gd name="connsiteX2" fmla="*/ 1351102 w 1351102"/>
                <a:gd name="connsiteY2" fmla="*/ 0 h 1066800"/>
                <a:gd name="connsiteX3" fmla="*/ 1351102 w 1351102"/>
                <a:gd name="connsiteY3" fmla="*/ 1066800 h 1066800"/>
                <a:gd name="connsiteX4" fmla="*/ 0 w 1351102"/>
                <a:gd name="connsiteY4" fmla="*/ 1066800 h 10668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7620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1102" h="1143000">
                  <a:moveTo>
                    <a:pt x="0" y="1143000"/>
                  </a:moveTo>
                  <a:lnTo>
                    <a:pt x="0" y="0"/>
                  </a:lnTo>
                  <a:lnTo>
                    <a:pt x="1351102" y="0"/>
                  </a:lnTo>
                  <a:lnTo>
                    <a:pt x="1351102" y="1143000"/>
                  </a:lnTo>
                  <a:lnTo>
                    <a:pt x="0" y="1143000"/>
                  </a:lnTo>
                  <a:close/>
                </a:path>
              </a:pathLst>
            </a:custGeom>
            <a:grp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90600" y="4724400"/>
              <a:ext cx="1219200" cy="533400"/>
            </a:xfrm>
            <a:custGeom>
              <a:avLst/>
              <a:gdLst>
                <a:gd name="connsiteX0" fmla="*/ 0 w 4813300"/>
                <a:gd name="connsiteY0" fmla="*/ 1689100 h 1981200"/>
                <a:gd name="connsiteX1" fmla="*/ 1625600 w 4813300"/>
                <a:gd name="connsiteY1" fmla="*/ 0 h 1981200"/>
                <a:gd name="connsiteX2" fmla="*/ 4813300 w 4813300"/>
                <a:gd name="connsiteY2" fmla="*/ 1981200 h 1981200"/>
                <a:gd name="connsiteX3" fmla="*/ 0 w 4813300"/>
                <a:gd name="connsiteY3" fmla="*/ 1689100 h 1981200"/>
                <a:gd name="connsiteX0" fmla="*/ 0 w 4559968"/>
                <a:gd name="connsiteY0" fmla="*/ 1689100 h 1981200"/>
                <a:gd name="connsiteX1" fmla="*/ 1625600 w 4559968"/>
                <a:gd name="connsiteY1" fmla="*/ 0 h 1981200"/>
                <a:gd name="connsiteX2" fmla="*/ 4559968 w 4559968"/>
                <a:gd name="connsiteY2" fmla="*/ 1981200 h 1981200"/>
                <a:gd name="connsiteX3" fmla="*/ 0 w 4559968"/>
                <a:gd name="connsiteY3" fmla="*/ 1689100 h 1981200"/>
                <a:gd name="connsiteX0" fmla="*/ 1245491 w 2934368"/>
                <a:gd name="connsiteY0" fmla="*/ 1981200 h 1981200"/>
                <a:gd name="connsiteX1" fmla="*/ 0 w 2934368"/>
                <a:gd name="connsiteY1" fmla="*/ 0 h 1981200"/>
                <a:gd name="connsiteX2" fmla="*/ 2934368 w 2934368"/>
                <a:gd name="connsiteY2" fmla="*/ 1981200 h 1981200"/>
                <a:gd name="connsiteX3" fmla="*/ 1245491 w 2934368"/>
                <a:gd name="connsiteY3" fmla="*/ 1981200 h 1981200"/>
                <a:gd name="connsiteX0" fmla="*/ 1245491 w 2596593"/>
                <a:gd name="connsiteY0" fmla="*/ 1981200 h 1981200"/>
                <a:gd name="connsiteX1" fmla="*/ 0 w 2596593"/>
                <a:gd name="connsiteY1" fmla="*/ 0 h 1981200"/>
                <a:gd name="connsiteX2" fmla="*/ 2596593 w 2596593"/>
                <a:gd name="connsiteY2" fmla="*/ 1981200 h 1981200"/>
                <a:gd name="connsiteX3" fmla="*/ 1245491 w 2596593"/>
                <a:gd name="connsiteY3" fmla="*/ 1981200 h 1981200"/>
                <a:gd name="connsiteX0" fmla="*/ 0 w 1351102"/>
                <a:gd name="connsiteY0" fmla="*/ 990600 h 990600"/>
                <a:gd name="connsiteX1" fmla="*/ 0 w 1351102"/>
                <a:gd name="connsiteY1" fmla="*/ 0 h 990600"/>
                <a:gd name="connsiteX2" fmla="*/ 1351102 w 1351102"/>
                <a:gd name="connsiteY2" fmla="*/ 990600 h 990600"/>
                <a:gd name="connsiteX3" fmla="*/ 0 w 1351102"/>
                <a:gd name="connsiteY3" fmla="*/ 990600 h 990600"/>
                <a:gd name="connsiteX0" fmla="*/ 0 w 1351102"/>
                <a:gd name="connsiteY0" fmla="*/ 1066800 h 1066800"/>
                <a:gd name="connsiteX1" fmla="*/ 0 w 1351102"/>
                <a:gd name="connsiteY1" fmla="*/ 76200 h 1066800"/>
                <a:gd name="connsiteX2" fmla="*/ 1351102 w 1351102"/>
                <a:gd name="connsiteY2" fmla="*/ 0 h 1066800"/>
                <a:gd name="connsiteX3" fmla="*/ 1351102 w 1351102"/>
                <a:gd name="connsiteY3" fmla="*/ 1066800 h 1066800"/>
                <a:gd name="connsiteX4" fmla="*/ 0 w 1351102"/>
                <a:gd name="connsiteY4" fmla="*/ 1066800 h 10668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7620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1143000 h 1143000"/>
                <a:gd name="connsiteX3" fmla="*/ 0 w 1351102"/>
                <a:gd name="connsiteY3" fmla="*/ 1143000 h 1143000"/>
                <a:gd name="connsiteX0" fmla="*/ 0 w 1351102"/>
                <a:gd name="connsiteY0" fmla="*/ 533400 h 533400"/>
                <a:gd name="connsiteX1" fmla="*/ 337776 w 1351102"/>
                <a:gd name="connsiteY1" fmla="*/ 0 h 533400"/>
                <a:gd name="connsiteX2" fmla="*/ 1351102 w 1351102"/>
                <a:gd name="connsiteY2" fmla="*/ 533400 h 533400"/>
                <a:gd name="connsiteX3" fmla="*/ 0 w 1351102"/>
                <a:gd name="connsiteY3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1102" h="533400">
                  <a:moveTo>
                    <a:pt x="0" y="533400"/>
                  </a:moveTo>
                  <a:lnTo>
                    <a:pt x="337776" y="0"/>
                  </a:lnTo>
                  <a:lnTo>
                    <a:pt x="1351102" y="533400"/>
                  </a:lnTo>
                  <a:lnTo>
                    <a:pt x="0" y="533400"/>
                  </a:lnTo>
                  <a:close/>
                </a:path>
              </a:pathLst>
            </a:custGeom>
            <a:grp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2454334" y="4451621"/>
            <a:ext cx="914400" cy="1257300"/>
            <a:chOff x="990600" y="4724400"/>
            <a:chExt cx="1219200" cy="167640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8" name="Freeform 37"/>
            <p:cNvSpPr/>
            <p:nvPr/>
          </p:nvSpPr>
          <p:spPr>
            <a:xfrm>
              <a:off x="990600" y="5257800"/>
              <a:ext cx="1219200" cy="1143000"/>
            </a:xfrm>
            <a:custGeom>
              <a:avLst/>
              <a:gdLst>
                <a:gd name="connsiteX0" fmla="*/ 0 w 4813300"/>
                <a:gd name="connsiteY0" fmla="*/ 1689100 h 1981200"/>
                <a:gd name="connsiteX1" fmla="*/ 1625600 w 4813300"/>
                <a:gd name="connsiteY1" fmla="*/ 0 h 1981200"/>
                <a:gd name="connsiteX2" fmla="*/ 4813300 w 4813300"/>
                <a:gd name="connsiteY2" fmla="*/ 1981200 h 1981200"/>
                <a:gd name="connsiteX3" fmla="*/ 0 w 4813300"/>
                <a:gd name="connsiteY3" fmla="*/ 1689100 h 1981200"/>
                <a:gd name="connsiteX0" fmla="*/ 0 w 4559968"/>
                <a:gd name="connsiteY0" fmla="*/ 1689100 h 1981200"/>
                <a:gd name="connsiteX1" fmla="*/ 1625600 w 4559968"/>
                <a:gd name="connsiteY1" fmla="*/ 0 h 1981200"/>
                <a:gd name="connsiteX2" fmla="*/ 4559968 w 4559968"/>
                <a:gd name="connsiteY2" fmla="*/ 1981200 h 1981200"/>
                <a:gd name="connsiteX3" fmla="*/ 0 w 4559968"/>
                <a:gd name="connsiteY3" fmla="*/ 1689100 h 1981200"/>
                <a:gd name="connsiteX0" fmla="*/ 1245491 w 2934368"/>
                <a:gd name="connsiteY0" fmla="*/ 1981200 h 1981200"/>
                <a:gd name="connsiteX1" fmla="*/ 0 w 2934368"/>
                <a:gd name="connsiteY1" fmla="*/ 0 h 1981200"/>
                <a:gd name="connsiteX2" fmla="*/ 2934368 w 2934368"/>
                <a:gd name="connsiteY2" fmla="*/ 1981200 h 1981200"/>
                <a:gd name="connsiteX3" fmla="*/ 1245491 w 2934368"/>
                <a:gd name="connsiteY3" fmla="*/ 1981200 h 1981200"/>
                <a:gd name="connsiteX0" fmla="*/ 1245491 w 2596593"/>
                <a:gd name="connsiteY0" fmla="*/ 1981200 h 1981200"/>
                <a:gd name="connsiteX1" fmla="*/ 0 w 2596593"/>
                <a:gd name="connsiteY1" fmla="*/ 0 h 1981200"/>
                <a:gd name="connsiteX2" fmla="*/ 2596593 w 2596593"/>
                <a:gd name="connsiteY2" fmla="*/ 1981200 h 1981200"/>
                <a:gd name="connsiteX3" fmla="*/ 1245491 w 2596593"/>
                <a:gd name="connsiteY3" fmla="*/ 1981200 h 1981200"/>
                <a:gd name="connsiteX0" fmla="*/ 0 w 1351102"/>
                <a:gd name="connsiteY0" fmla="*/ 990600 h 990600"/>
                <a:gd name="connsiteX1" fmla="*/ 0 w 1351102"/>
                <a:gd name="connsiteY1" fmla="*/ 0 h 990600"/>
                <a:gd name="connsiteX2" fmla="*/ 1351102 w 1351102"/>
                <a:gd name="connsiteY2" fmla="*/ 990600 h 990600"/>
                <a:gd name="connsiteX3" fmla="*/ 0 w 1351102"/>
                <a:gd name="connsiteY3" fmla="*/ 990600 h 990600"/>
                <a:gd name="connsiteX0" fmla="*/ 0 w 1351102"/>
                <a:gd name="connsiteY0" fmla="*/ 1066800 h 1066800"/>
                <a:gd name="connsiteX1" fmla="*/ 0 w 1351102"/>
                <a:gd name="connsiteY1" fmla="*/ 76200 h 1066800"/>
                <a:gd name="connsiteX2" fmla="*/ 1351102 w 1351102"/>
                <a:gd name="connsiteY2" fmla="*/ 0 h 1066800"/>
                <a:gd name="connsiteX3" fmla="*/ 1351102 w 1351102"/>
                <a:gd name="connsiteY3" fmla="*/ 1066800 h 1066800"/>
                <a:gd name="connsiteX4" fmla="*/ 0 w 1351102"/>
                <a:gd name="connsiteY4" fmla="*/ 1066800 h 10668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7620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1102" h="1143000">
                  <a:moveTo>
                    <a:pt x="0" y="1143000"/>
                  </a:moveTo>
                  <a:lnTo>
                    <a:pt x="0" y="0"/>
                  </a:lnTo>
                  <a:lnTo>
                    <a:pt x="1351102" y="0"/>
                  </a:lnTo>
                  <a:lnTo>
                    <a:pt x="1351102" y="1143000"/>
                  </a:lnTo>
                  <a:lnTo>
                    <a:pt x="0" y="1143000"/>
                  </a:lnTo>
                  <a:close/>
                </a:path>
              </a:pathLst>
            </a:custGeom>
            <a:grp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90600" y="4724400"/>
              <a:ext cx="1219200" cy="533400"/>
            </a:xfrm>
            <a:custGeom>
              <a:avLst/>
              <a:gdLst>
                <a:gd name="connsiteX0" fmla="*/ 0 w 4813300"/>
                <a:gd name="connsiteY0" fmla="*/ 1689100 h 1981200"/>
                <a:gd name="connsiteX1" fmla="*/ 1625600 w 4813300"/>
                <a:gd name="connsiteY1" fmla="*/ 0 h 1981200"/>
                <a:gd name="connsiteX2" fmla="*/ 4813300 w 4813300"/>
                <a:gd name="connsiteY2" fmla="*/ 1981200 h 1981200"/>
                <a:gd name="connsiteX3" fmla="*/ 0 w 4813300"/>
                <a:gd name="connsiteY3" fmla="*/ 1689100 h 1981200"/>
                <a:gd name="connsiteX0" fmla="*/ 0 w 4559968"/>
                <a:gd name="connsiteY0" fmla="*/ 1689100 h 1981200"/>
                <a:gd name="connsiteX1" fmla="*/ 1625600 w 4559968"/>
                <a:gd name="connsiteY1" fmla="*/ 0 h 1981200"/>
                <a:gd name="connsiteX2" fmla="*/ 4559968 w 4559968"/>
                <a:gd name="connsiteY2" fmla="*/ 1981200 h 1981200"/>
                <a:gd name="connsiteX3" fmla="*/ 0 w 4559968"/>
                <a:gd name="connsiteY3" fmla="*/ 1689100 h 1981200"/>
                <a:gd name="connsiteX0" fmla="*/ 1245491 w 2934368"/>
                <a:gd name="connsiteY0" fmla="*/ 1981200 h 1981200"/>
                <a:gd name="connsiteX1" fmla="*/ 0 w 2934368"/>
                <a:gd name="connsiteY1" fmla="*/ 0 h 1981200"/>
                <a:gd name="connsiteX2" fmla="*/ 2934368 w 2934368"/>
                <a:gd name="connsiteY2" fmla="*/ 1981200 h 1981200"/>
                <a:gd name="connsiteX3" fmla="*/ 1245491 w 2934368"/>
                <a:gd name="connsiteY3" fmla="*/ 1981200 h 1981200"/>
                <a:gd name="connsiteX0" fmla="*/ 1245491 w 2596593"/>
                <a:gd name="connsiteY0" fmla="*/ 1981200 h 1981200"/>
                <a:gd name="connsiteX1" fmla="*/ 0 w 2596593"/>
                <a:gd name="connsiteY1" fmla="*/ 0 h 1981200"/>
                <a:gd name="connsiteX2" fmla="*/ 2596593 w 2596593"/>
                <a:gd name="connsiteY2" fmla="*/ 1981200 h 1981200"/>
                <a:gd name="connsiteX3" fmla="*/ 1245491 w 2596593"/>
                <a:gd name="connsiteY3" fmla="*/ 1981200 h 1981200"/>
                <a:gd name="connsiteX0" fmla="*/ 0 w 1351102"/>
                <a:gd name="connsiteY0" fmla="*/ 990600 h 990600"/>
                <a:gd name="connsiteX1" fmla="*/ 0 w 1351102"/>
                <a:gd name="connsiteY1" fmla="*/ 0 h 990600"/>
                <a:gd name="connsiteX2" fmla="*/ 1351102 w 1351102"/>
                <a:gd name="connsiteY2" fmla="*/ 990600 h 990600"/>
                <a:gd name="connsiteX3" fmla="*/ 0 w 1351102"/>
                <a:gd name="connsiteY3" fmla="*/ 990600 h 990600"/>
                <a:gd name="connsiteX0" fmla="*/ 0 w 1351102"/>
                <a:gd name="connsiteY0" fmla="*/ 1066800 h 1066800"/>
                <a:gd name="connsiteX1" fmla="*/ 0 w 1351102"/>
                <a:gd name="connsiteY1" fmla="*/ 76200 h 1066800"/>
                <a:gd name="connsiteX2" fmla="*/ 1351102 w 1351102"/>
                <a:gd name="connsiteY2" fmla="*/ 0 h 1066800"/>
                <a:gd name="connsiteX3" fmla="*/ 1351102 w 1351102"/>
                <a:gd name="connsiteY3" fmla="*/ 1066800 h 1066800"/>
                <a:gd name="connsiteX4" fmla="*/ 0 w 1351102"/>
                <a:gd name="connsiteY4" fmla="*/ 1066800 h 10668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7620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0 h 1143000"/>
                <a:gd name="connsiteX3" fmla="*/ 1351102 w 1351102"/>
                <a:gd name="connsiteY3" fmla="*/ 1143000 h 1143000"/>
                <a:gd name="connsiteX4" fmla="*/ 0 w 1351102"/>
                <a:gd name="connsiteY4" fmla="*/ 1143000 h 1143000"/>
                <a:gd name="connsiteX0" fmla="*/ 0 w 1351102"/>
                <a:gd name="connsiteY0" fmla="*/ 1143000 h 1143000"/>
                <a:gd name="connsiteX1" fmla="*/ 0 w 1351102"/>
                <a:gd name="connsiteY1" fmla="*/ 0 h 1143000"/>
                <a:gd name="connsiteX2" fmla="*/ 1351102 w 1351102"/>
                <a:gd name="connsiteY2" fmla="*/ 1143000 h 1143000"/>
                <a:gd name="connsiteX3" fmla="*/ 0 w 1351102"/>
                <a:gd name="connsiteY3" fmla="*/ 1143000 h 1143000"/>
                <a:gd name="connsiteX0" fmla="*/ 0 w 1351102"/>
                <a:gd name="connsiteY0" fmla="*/ 533400 h 533400"/>
                <a:gd name="connsiteX1" fmla="*/ 337776 w 1351102"/>
                <a:gd name="connsiteY1" fmla="*/ 0 h 533400"/>
                <a:gd name="connsiteX2" fmla="*/ 1351102 w 1351102"/>
                <a:gd name="connsiteY2" fmla="*/ 533400 h 533400"/>
                <a:gd name="connsiteX3" fmla="*/ 0 w 1351102"/>
                <a:gd name="connsiteY3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1102" h="533400">
                  <a:moveTo>
                    <a:pt x="0" y="533400"/>
                  </a:moveTo>
                  <a:lnTo>
                    <a:pt x="337776" y="0"/>
                  </a:lnTo>
                  <a:lnTo>
                    <a:pt x="1351102" y="533400"/>
                  </a:lnTo>
                  <a:lnTo>
                    <a:pt x="0" y="533400"/>
                  </a:lnTo>
                  <a:close/>
                </a:path>
              </a:pathLst>
            </a:custGeom>
            <a:grp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Freeform 39"/>
          <p:cNvSpPr/>
          <p:nvPr/>
        </p:nvSpPr>
        <p:spPr>
          <a:xfrm rot="1800000">
            <a:off x="2816384" y="3954972"/>
            <a:ext cx="797243" cy="747416"/>
          </a:xfrm>
          <a:custGeom>
            <a:avLst/>
            <a:gdLst>
              <a:gd name="connsiteX0" fmla="*/ 0 w 4813300"/>
              <a:gd name="connsiteY0" fmla="*/ 1689100 h 1981200"/>
              <a:gd name="connsiteX1" fmla="*/ 1625600 w 4813300"/>
              <a:gd name="connsiteY1" fmla="*/ 0 h 1981200"/>
              <a:gd name="connsiteX2" fmla="*/ 4813300 w 4813300"/>
              <a:gd name="connsiteY2" fmla="*/ 1981200 h 1981200"/>
              <a:gd name="connsiteX3" fmla="*/ 0 w 4813300"/>
              <a:gd name="connsiteY3" fmla="*/ 1689100 h 1981200"/>
              <a:gd name="connsiteX0" fmla="*/ 0 w 4559968"/>
              <a:gd name="connsiteY0" fmla="*/ 1689100 h 1981200"/>
              <a:gd name="connsiteX1" fmla="*/ 1625600 w 4559968"/>
              <a:gd name="connsiteY1" fmla="*/ 0 h 1981200"/>
              <a:gd name="connsiteX2" fmla="*/ 4559968 w 4559968"/>
              <a:gd name="connsiteY2" fmla="*/ 1981200 h 1981200"/>
              <a:gd name="connsiteX3" fmla="*/ 0 w 4559968"/>
              <a:gd name="connsiteY3" fmla="*/ 1689100 h 1981200"/>
              <a:gd name="connsiteX0" fmla="*/ 1245491 w 2934368"/>
              <a:gd name="connsiteY0" fmla="*/ 1981200 h 1981200"/>
              <a:gd name="connsiteX1" fmla="*/ 0 w 2934368"/>
              <a:gd name="connsiteY1" fmla="*/ 0 h 1981200"/>
              <a:gd name="connsiteX2" fmla="*/ 2934368 w 2934368"/>
              <a:gd name="connsiteY2" fmla="*/ 1981200 h 1981200"/>
              <a:gd name="connsiteX3" fmla="*/ 1245491 w 2934368"/>
              <a:gd name="connsiteY3" fmla="*/ 1981200 h 1981200"/>
              <a:gd name="connsiteX0" fmla="*/ 1245491 w 2596593"/>
              <a:gd name="connsiteY0" fmla="*/ 1981200 h 1981200"/>
              <a:gd name="connsiteX1" fmla="*/ 0 w 2596593"/>
              <a:gd name="connsiteY1" fmla="*/ 0 h 1981200"/>
              <a:gd name="connsiteX2" fmla="*/ 2596593 w 2596593"/>
              <a:gd name="connsiteY2" fmla="*/ 1981200 h 1981200"/>
              <a:gd name="connsiteX3" fmla="*/ 1245491 w 2596593"/>
              <a:gd name="connsiteY3" fmla="*/ 1981200 h 1981200"/>
              <a:gd name="connsiteX0" fmla="*/ 0 w 1351102"/>
              <a:gd name="connsiteY0" fmla="*/ 990600 h 990600"/>
              <a:gd name="connsiteX1" fmla="*/ 0 w 1351102"/>
              <a:gd name="connsiteY1" fmla="*/ 0 h 990600"/>
              <a:gd name="connsiteX2" fmla="*/ 1351102 w 1351102"/>
              <a:gd name="connsiteY2" fmla="*/ 990600 h 990600"/>
              <a:gd name="connsiteX3" fmla="*/ 0 w 1351102"/>
              <a:gd name="connsiteY3" fmla="*/ 990600 h 990600"/>
              <a:gd name="connsiteX0" fmla="*/ 0 w 1351102"/>
              <a:gd name="connsiteY0" fmla="*/ 1066800 h 1066800"/>
              <a:gd name="connsiteX1" fmla="*/ 0 w 1351102"/>
              <a:gd name="connsiteY1" fmla="*/ 76200 h 1066800"/>
              <a:gd name="connsiteX2" fmla="*/ 1351102 w 1351102"/>
              <a:gd name="connsiteY2" fmla="*/ 0 h 1066800"/>
              <a:gd name="connsiteX3" fmla="*/ 1351102 w 1351102"/>
              <a:gd name="connsiteY3" fmla="*/ 1066800 h 1066800"/>
              <a:gd name="connsiteX4" fmla="*/ 0 w 1351102"/>
              <a:gd name="connsiteY4" fmla="*/ 1066800 h 1066800"/>
              <a:gd name="connsiteX0" fmla="*/ 0 w 1351102"/>
              <a:gd name="connsiteY0" fmla="*/ 1143000 h 1143000"/>
              <a:gd name="connsiteX1" fmla="*/ 0 w 1351102"/>
              <a:gd name="connsiteY1" fmla="*/ 0 h 1143000"/>
              <a:gd name="connsiteX2" fmla="*/ 1351102 w 1351102"/>
              <a:gd name="connsiteY2" fmla="*/ 76200 h 1143000"/>
              <a:gd name="connsiteX3" fmla="*/ 1351102 w 1351102"/>
              <a:gd name="connsiteY3" fmla="*/ 1143000 h 1143000"/>
              <a:gd name="connsiteX4" fmla="*/ 0 w 1351102"/>
              <a:gd name="connsiteY4" fmla="*/ 1143000 h 1143000"/>
              <a:gd name="connsiteX0" fmla="*/ 0 w 1351102"/>
              <a:gd name="connsiteY0" fmla="*/ 1143000 h 1143000"/>
              <a:gd name="connsiteX1" fmla="*/ 0 w 1351102"/>
              <a:gd name="connsiteY1" fmla="*/ 0 h 1143000"/>
              <a:gd name="connsiteX2" fmla="*/ 1351102 w 1351102"/>
              <a:gd name="connsiteY2" fmla="*/ 0 h 1143000"/>
              <a:gd name="connsiteX3" fmla="*/ 1351102 w 1351102"/>
              <a:gd name="connsiteY3" fmla="*/ 1143000 h 1143000"/>
              <a:gd name="connsiteX4" fmla="*/ 0 w 1351102"/>
              <a:gd name="connsiteY4" fmla="*/ 114300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1102" h="1143000">
                <a:moveTo>
                  <a:pt x="0" y="1143000"/>
                </a:moveTo>
                <a:lnTo>
                  <a:pt x="0" y="0"/>
                </a:lnTo>
                <a:lnTo>
                  <a:pt x="1351102" y="0"/>
                </a:lnTo>
                <a:lnTo>
                  <a:pt x="1351102" y="1143000"/>
                </a:lnTo>
                <a:lnTo>
                  <a:pt x="0" y="1143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 rot="18000000">
            <a:off x="2150314" y="4330843"/>
            <a:ext cx="458672" cy="430005"/>
          </a:xfrm>
          <a:custGeom>
            <a:avLst/>
            <a:gdLst>
              <a:gd name="connsiteX0" fmla="*/ 0 w 4813300"/>
              <a:gd name="connsiteY0" fmla="*/ 1689100 h 1981200"/>
              <a:gd name="connsiteX1" fmla="*/ 1625600 w 4813300"/>
              <a:gd name="connsiteY1" fmla="*/ 0 h 1981200"/>
              <a:gd name="connsiteX2" fmla="*/ 4813300 w 4813300"/>
              <a:gd name="connsiteY2" fmla="*/ 1981200 h 1981200"/>
              <a:gd name="connsiteX3" fmla="*/ 0 w 4813300"/>
              <a:gd name="connsiteY3" fmla="*/ 1689100 h 1981200"/>
              <a:gd name="connsiteX0" fmla="*/ 0 w 4559968"/>
              <a:gd name="connsiteY0" fmla="*/ 1689100 h 1981200"/>
              <a:gd name="connsiteX1" fmla="*/ 1625600 w 4559968"/>
              <a:gd name="connsiteY1" fmla="*/ 0 h 1981200"/>
              <a:gd name="connsiteX2" fmla="*/ 4559968 w 4559968"/>
              <a:gd name="connsiteY2" fmla="*/ 1981200 h 1981200"/>
              <a:gd name="connsiteX3" fmla="*/ 0 w 4559968"/>
              <a:gd name="connsiteY3" fmla="*/ 1689100 h 1981200"/>
              <a:gd name="connsiteX0" fmla="*/ 1245491 w 2934368"/>
              <a:gd name="connsiteY0" fmla="*/ 1981200 h 1981200"/>
              <a:gd name="connsiteX1" fmla="*/ 0 w 2934368"/>
              <a:gd name="connsiteY1" fmla="*/ 0 h 1981200"/>
              <a:gd name="connsiteX2" fmla="*/ 2934368 w 2934368"/>
              <a:gd name="connsiteY2" fmla="*/ 1981200 h 1981200"/>
              <a:gd name="connsiteX3" fmla="*/ 1245491 w 2934368"/>
              <a:gd name="connsiteY3" fmla="*/ 1981200 h 1981200"/>
              <a:gd name="connsiteX0" fmla="*/ 1245491 w 2596593"/>
              <a:gd name="connsiteY0" fmla="*/ 1981200 h 1981200"/>
              <a:gd name="connsiteX1" fmla="*/ 0 w 2596593"/>
              <a:gd name="connsiteY1" fmla="*/ 0 h 1981200"/>
              <a:gd name="connsiteX2" fmla="*/ 2596593 w 2596593"/>
              <a:gd name="connsiteY2" fmla="*/ 1981200 h 1981200"/>
              <a:gd name="connsiteX3" fmla="*/ 1245491 w 2596593"/>
              <a:gd name="connsiteY3" fmla="*/ 1981200 h 1981200"/>
              <a:gd name="connsiteX0" fmla="*/ 0 w 1351102"/>
              <a:gd name="connsiteY0" fmla="*/ 990600 h 990600"/>
              <a:gd name="connsiteX1" fmla="*/ 0 w 1351102"/>
              <a:gd name="connsiteY1" fmla="*/ 0 h 990600"/>
              <a:gd name="connsiteX2" fmla="*/ 1351102 w 1351102"/>
              <a:gd name="connsiteY2" fmla="*/ 990600 h 990600"/>
              <a:gd name="connsiteX3" fmla="*/ 0 w 1351102"/>
              <a:gd name="connsiteY3" fmla="*/ 990600 h 990600"/>
              <a:gd name="connsiteX0" fmla="*/ 0 w 1351102"/>
              <a:gd name="connsiteY0" fmla="*/ 1066800 h 1066800"/>
              <a:gd name="connsiteX1" fmla="*/ 0 w 1351102"/>
              <a:gd name="connsiteY1" fmla="*/ 76200 h 1066800"/>
              <a:gd name="connsiteX2" fmla="*/ 1351102 w 1351102"/>
              <a:gd name="connsiteY2" fmla="*/ 0 h 1066800"/>
              <a:gd name="connsiteX3" fmla="*/ 1351102 w 1351102"/>
              <a:gd name="connsiteY3" fmla="*/ 1066800 h 1066800"/>
              <a:gd name="connsiteX4" fmla="*/ 0 w 1351102"/>
              <a:gd name="connsiteY4" fmla="*/ 1066800 h 1066800"/>
              <a:gd name="connsiteX0" fmla="*/ 0 w 1351102"/>
              <a:gd name="connsiteY0" fmla="*/ 1143000 h 1143000"/>
              <a:gd name="connsiteX1" fmla="*/ 0 w 1351102"/>
              <a:gd name="connsiteY1" fmla="*/ 0 h 1143000"/>
              <a:gd name="connsiteX2" fmla="*/ 1351102 w 1351102"/>
              <a:gd name="connsiteY2" fmla="*/ 76200 h 1143000"/>
              <a:gd name="connsiteX3" fmla="*/ 1351102 w 1351102"/>
              <a:gd name="connsiteY3" fmla="*/ 1143000 h 1143000"/>
              <a:gd name="connsiteX4" fmla="*/ 0 w 1351102"/>
              <a:gd name="connsiteY4" fmla="*/ 1143000 h 1143000"/>
              <a:gd name="connsiteX0" fmla="*/ 0 w 1351102"/>
              <a:gd name="connsiteY0" fmla="*/ 1143000 h 1143000"/>
              <a:gd name="connsiteX1" fmla="*/ 0 w 1351102"/>
              <a:gd name="connsiteY1" fmla="*/ 0 h 1143000"/>
              <a:gd name="connsiteX2" fmla="*/ 1351102 w 1351102"/>
              <a:gd name="connsiteY2" fmla="*/ 0 h 1143000"/>
              <a:gd name="connsiteX3" fmla="*/ 1351102 w 1351102"/>
              <a:gd name="connsiteY3" fmla="*/ 1143000 h 1143000"/>
              <a:gd name="connsiteX4" fmla="*/ 0 w 1351102"/>
              <a:gd name="connsiteY4" fmla="*/ 114300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1102" h="1143000">
                <a:moveTo>
                  <a:pt x="0" y="1143000"/>
                </a:moveTo>
                <a:lnTo>
                  <a:pt x="0" y="0"/>
                </a:lnTo>
                <a:lnTo>
                  <a:pt x="1351102" y="0"/>
                </a:lnTo>
                <a:lnTo>
                  <a:pt x="1351102" y="1143000"/>
                </a:lnTo>
                <a:lnTo>
                  <a:pt x="0" y="1143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46290"/>
      </p:ext>
    </p:extLst>
  </p:cSld>
  <p:clrMapOvr>
    <a:masterClrMapping/>
  </p:clrMapOvr>
  <p:transition>
    <p:push dir="u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61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bg-BG" dirty="0" smtClean="0"/>
              <a:t>Питагорово дърво – генерира се с рекурсия от корена към клоните, като краят може да е по брой нива или по краен размер на квадрат</a:t>
            </a:r>
          </a:p>
          <a:p>
            <a:pPr lvl="1"/>
            <a:r>
              <a:rPr lang="bg-BG" dirty="0" smtClean="0"/>
              <a:t>Реализация на корал – всички триъгълници са с различни ъгли, за да се получи неправилна форма</a:t>
            </a:r>
            <a:endParaRPr lang="bg-BG" dirty="0"/>
          </a:p>
        </p:txBody>
      </p:sp>
      <p:pic>
        <p:nvPicPr>
          <p:cNvPr id="2050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658275"/>
            <a:ext cx="3657600" cy="2675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658275"/>
            <a:ext cx="3657600" cy="2675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Rectangle 5">
            <a:hlinkClick r:id="rId4" action="ppaction://hlinkfile"/>
          </p:cNvPr>
          <p:cNvSpPr/>
          <p:nvPr/>
        </p:nvSpPr>
        <p:spPr>
          <a:xfrm>
            <a:off x="1676400" y="5671694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  <p:sp>
        <p:nvSpPr>
          <p:cNvPr id="7" name="Rectangle 6">
            <a:hlinkClick r:id="rId2" action="ppaction://hlinkfile"/>
          </p:cNvPr>
          <p:cNvSpPr/>
          <p:nvPr/>
        </p:nvSpPr>
        <p:spPr>
          <a:xfrm>
            <a:off x="5638800" y="5671693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1931229"/>
      </p:ext>
    </p:extLst>
  </p:cSld>
  <p:clrMapOvr>
    <a:masterClrMapping/>
  </p:clrMapOvr>
  <p:transition>
    <p:push dir="u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smtClean="0"/>
              <a:t>Въпроси?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smtClean="0"/>
              <a:t>Към днешната тема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018699864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smtClean="0"/>
              <a:t>Край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dirty="0" smtClean="0"/>
              <a:t>Алгоритми – тема </a:t>
            </a:r>
            <a:r>
              <a:rPr lang="bg-BG" dirty="0" smtClean="0"/>
              <a:t>№15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570693564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7</a:t>
            </a:fld>
            <a:endParaRPr lang="bg-BG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bg-BG" dirty="0" smtClean="0"/>
                  <a:t>Движение до друга точка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b="1" i="1" dirty="0" smtClean="0">
                            <a:latin typeface="Cambria Math"/>
                          </a:rPr>
                        </m:ctrlPr>
                      </m:accPr>
                      <m:e>
                        <m:r>
                          <a:rPr lang="en-US" i="1" dirty="0" smtClean="0">
                            <a:latin typeface="Cambria Math"/>
                          </a:rPr>
                          <m:t>𝑄</m:t>
                        </m:r>
                      </m:e>
                    </m:acc>
                  </m:oMath>
                </a14:m>
                <a:endParaRPr lang="bg-BG" dirty="0" smtClean="0"/>
              </a:p>
              <a:p>
                <a:pPr lvl="1"/>
                <a:r>
                  <a:rPr lang="bg-BG" dirty="0" smtClean="0"/>
                  <a:t>Вариант №1 с вектор </a:t>
                </a:r>
                <a:r>
                  <a:rPr lang="bg-BG" dirty="0"/>
                  <a:t>на </a:t>
                </a:r>
                <a:r>
                  <a:rPr lang="bg-BG" dirty="0" smtClean="0"/>
                  <a:t>скоростта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b="0" i="1" smtClean="0">
                            <a:latin typeface="Cambria Math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/>
                          </a:rPr>
                          <m:t>𝑣</m:t>
                        </m:r>
                      </m:e>
                    </m:acc>
                    <m:r>
                      <a:rPr lang="en-US" b="0" i="1" dirty="0" smtClean="0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b="0" i="1" dirty="0" smtClean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b="0" i="1" dirty="0" smtClean="0">
                                <a:latin typeface="Cambria Math"/>
                              </a:rPr>
                              <m:t>𝑄</m:t>
                            </m:r>
                          </m:e>
                        </m:acc>
                        <m:r>
                          <a:rPr lang="en-US" b="0" i="1" dirty="0" smtClean="0">
                            <a:latin typeface="Cambria Math"/>
                          </a:rPr>
                          <m:t>−</m:t>
                        </m:r>
                        <m:acc>
                          <m:accPr>
                            <m:chr m:val="⃗"/>
                            <m:ctrlPr>
                              <a:rPr lang="en-US" b="0" i="1" dirty="0" smtClean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b="0" i="1" dirty="0" smtClean="0">
                                <a:latin typeface="Cambria Math"/>
                              </a:rPr>
                              <m:t>𝑃</m:t>
                            </m:r>
                          </m:e>
                        </m:acc>
                      </m:e>
                    </m:d>
                    <m:f>
                      <m:fPr>
                        <m:ctrlPr>
                          <a:rPr lang="en-US" i="1" dirty="0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dirty="0">
                            <a:latin typeface="Cambria Math"/>
                          </a:rPr>
                          <m:t>Δ</m:t>
                        </m:r>
                        <m:r>
                          <a:rPr lang="en-US" i="1" dirty="0">
                            <a:latin typeface="Cambria Math"/>
                          </a:rPr>
                          <m:t>𝑡</m:t>
                        </m:r>
                      </m:num>
                      <m:den>
                        <m:r>
                          <a:rPr lang="en-US" i="1" dirty="0">
                            <a:latin typeface="Cambria Math"/>
                          </a:rPr>
                          <m:t>𝑇</m:t>
                        </m:r>
                      </m:den>
                    </m:f>
                  </m:oMath>
                </a14:m>
                <a:r>
                  <a:rPr lang="en-US" dirty="0" smtClean="0"/>
                  <a:t>, </a:t>
                </a:r>
                <a:r>
                  <a:rPr lang="bg-BG" dirty="0" smtClean="0"/>
                  <a:t>където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𝑇</m:t>
                    </m:r>
                  </m:oMath>
                </a14:m>
                <a:r>
                  <a:rPr lang="bg-BG" dirty="0" smtClean="0"/>
                  <a:t> е общото време за движение</a:t>
                </a:r>
                <a:endParaRPr lang="en-US" dirty="0" smtClean="0"/>
              </a:p>
              <a:p>
                <a:pPr lvl="1"/>
                <a:r>
                  <a:rPr lang="bg-BG" dirty="0" smtClean="0"/>
                  <a:t>Вариант №2 с </a:t>
                </a:r>
                <a:r>
                  <a:rPr lang="bg-BG" dirty="0"/>
                  <a:t>линейна </a:t>
                </a:r>
                <a:r>
                  <a:rPr lang="bg-BG" dirty="0" smtClean="0"/>
                  <a:t>комбинация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0" i="0" dirty="0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dirty="0" smtClean="0">
                            <a:latin typeface="Cambria Math"/>
                          </a:rPr>
                          <m:t>1−</m:t>
                        </m:r>
                        <m:r>
                          <a:rPr lang="en-US" b="0" i="1" dirty="0" smtClean="0">
                            <a:latin typeface="Cambria Math"/>
                          </a:rPr>
                          <m:t>𝑘</m:t>
                        </m:r>
                      </m:e>
                    </m:d>
                    <m:acc>
                      <m:accPr>
                        <m:chr m:val="⃗"/>
                        <m:ctrlPr>
                          <a:rPr lang="en-US" b="0" i="1" dirty="0" smtClean="0">
                            <a:latin typeface="Cambria Math"/>
                          </a:rPr>
                        </m:ctrlPr>
                      </m:accPr>
                      <m:e>
                        <m:r>
                          <a:rPr lang="en-US" i="1" dirty="0" smtClean="0">
                            <a:latin typeface="Cambria Math"/>
                          </a:rPr>
                          <m:t>𝑃</m:t>
                        </m:r>
                      </m:e>
                    </m:acc>
                    <m:r>
                      <a:rPr lang="en-US" b="0" i="1" dirty="0" smtClean="0">
                        <a:latin typeface="Cambria Math"/>
                      </a:rPr>
                      <m:t>+</m:t>
                    </m:r>
                    <m:r>
                      <a:rPr lang="en-US" b="0" i="1" dirty="0" smtClean="0">
                        <a:latin typeface="Cambria Math"/>
                      </a:rPr>
                      <m:t>𝑘</m:t>
                    </m:r>
                    <m:acc>
                      <m:accPr>
                        <m:chr m:val="⃗"/>
                        <m:ctrlPr>
                          <a:rPr lang="en-US" b="0" i="1" dirty="0" smtClean="0">
                            <a:latin typeface="Cambria Math"/>
                          </a:rPr>
                        </m:ctrlPr>
                      </m:accPr>
                      <m:e>
                        <m:r>
                          <a:rPr lang="en-US" b="0" i="1" dirty="0" smtClean="0">
                            <a:latin typeface="Cambria Math"/>
                          </a:rPr>
                          <m:t>𝑄</m:t>
                        </m:r>
                      </m:e>
                    </m:acc>
                  </m:oMath>
                </a14:m>
                <a:r>
                  <a:rPr lang="bg-BG" dirty="0" smtClean="0"/>
                  <a:t>, където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𝑘</m:t>
                    </m:r>
                    <m:r>
                      <a:rPr lang="en-US" b="0" i="1" smtClean="0">
                        <a:latin typeface="Cambria Math"/>
                      </a:rPr>
                      <m:t>∈</m:t>
                    </m:r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0,1</m:t>
                        </m:r>
                      </m:e>
                    </m:d>
                  </m:oMath>
                </a14:m>
                <a:endParaRPr lang="bg-BG" dirty="0"/>
              </a:p>
              <a:p>
                <a:pPr lvl="1"/>
                <a:endParaRPr lang="bg-BG" dirty="0"/>
              </a:p>
              <a:p>
                <a:endParaRPr lang="bg-BG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55" t="-100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9229" y="2971800"/>
            <a:ext cx="4071938" cy="2387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2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4400" y="2971800"/>
            <a:ext cx="4071938" cy="2387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Rectangle 5">
            <a:hlinkClick r:id="rId3"/>
          </p:cNvPr>
          <p:cNvSpPr/>
          <p:nvPr/>
        </p:nvSpPr>
        <p:spPr>
          <a:xfrm>
            <a:off x="1480798" y="5707981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  <p:sp>
        <p:nvSpPr>
          <p:cNvPr id="7" name="Rectangle 6">
            <a:hlinkClick r:id="rId5"/>
          </p:cNvPr>
          <p:cNvSpPr/>
          <p:nvPr/>
        </p:nvSpPr>
        <p:spPr>
          <a:xfrm>
            <a:off x="5845969" y="5707981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089300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8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bg-BG" dirty="0" smtClean="0"/>
              <a:t>Линейната комбинация позволява движение между подвижни крайни точки</a:t>
            </a:r>
          </a:p>
          <a:p>
            <a:pPr lvl="1"/>
            <a:r>
              <a:rPr lang="bg-BG" dirty="0" smtClean="0"/>
              <a:t>Пример – тенис </a:t>
            </a:r>
            <a:r>
              <a:rPr lang="bg-BG" dirty="0"/>
              <a:t>топче се движи напред-назад между две </a:t>
            </a:r>
            <a:r>
              <a:rPr lang="bg-BG" dirty="0" smtClean="0"/>
              <a:t>подвижни хилки</a:t>
            </a:r>
            <a:endParaRPr lang="bg-BG" dirty="0"/>
          </a:p>
        </p:txBody>
      </p:sp>
      <p:pic>
        <p:nvPicPr>
          <p:cNvPr id="4" name="Picture 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40581" y="2362200"/>
            <a:ext cx="4071938" cy="2387600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Rectangle 4">
            <a:hlinkClick r:id="rId2"/>
          </p:cNvPr>
          <p:cNvSpPr/>
          <p:nvPr/>
        </p:nvSpPr>
        <p:spPr>
          <a:xfrm>
            <a:off x="3662150" y="5105400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554600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Кръгово движение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9</a:t>
            </a:fld>
            <a:endParaRPr lang="bg-BG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Content Placeholder 3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bg-BG" dirty="0" smtClean="0"/>
                  <a:t>Движение по окръжност</a:t>
                </a:r>
              </a:p>
              <a:p>
                <a:pPr lvl="1"/>
                <a:r>
                  <a:rPr lang="bg-BG" dirty="0" smtClean="0"/>
                  <a:t>Най-удобно </a:t>
                </a:r>
                <a:r>
                  <a:rPr lang="bg-BG" dirty="0"/>
                  <a:t>с полярни </a:t>
                </a:r>
                <a:r>
                  <a:rPr lang="bg-BG" dirty="0" smtClean="0"/>
                  <a:t>координати </a:t>
                </a:r>
                <a14:m>
                  <m:oMath xmlns:m="http://schemas.openxmlformats.org/officeDocument/2006/math">
                    <m:r>
                      <a:rPr lang="bg-BG" i="1" dirty="0" smtClean="0">
                        <a:latin typeface="Cambria Math"/>
                      </a:rPr>
                      <m:t>(</m:t>
                    </m:r>
                    <m:r>
                      <a:rPr lang="en-US" b="0" i="1" dirty="0" smtClean="0">
                        <a:latin typeface="Cambria Math"/>
                      </a:rPr>
                      <m:t>𝑟</m:t>
                    </m:r>
                    <m:r>
                      <a:rPr lang="en-US" b="0" i="1" dirty="0" smtClean="0">
                        <a:latin typeface="Cambria Math"/>
                      </a:rPr>
                      <m:t>,</m:t>
                    </m:r>
                    <m:r>
                      <a:rPr lang="en-US" b="0" i="1" dirty="0" smtClean="0">
                        <a:latin typeface="Cambria Math"/>
                      </a:rPr>
                      <m:t>𝛼</m:t>
                    </m:r>
                    <m:r>
                      <a:rPr lang="en-US" b="0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bg-BG" dirty="0" smtClean="0"/>
                  <a:t>, като преходът до декартови е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𝑥</m:t>
                    </m:r>
                    <m:r>
                      <a:rPr lang="en-US" b="0" i="1" smtClean="0">
                        <a:latin typeface="Cambria Math"/>
                      </a:rPr>
                      <m:t>=</m:t>
                    </m:r>
                    <m:r>
                      <a:rPr lang="en-US" b="0" i="1" smtClean="0">
                        <a:latin typeface="Cambria Math"/>
                      </a:rPr>
                      <m:t>𝑟</m:t>
                    </m:r>
                    <m:func>
                      <m:funcPr>
                        <m:ctrlPr>
                          <a:rPr lang="en-US" b="0" i="1" smtClean="0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/>
                          </a:rPr>
                          <m:t>cos</m:t>
                        </m:r>
                      </m:fName>
                      <m:e>
                        <m:r>
                          <a:rPr lang="en-US" b="0" i="1" smtClean="0">
                            <a:latin typeface="Cambria Math"/>
                          </a:rPr>
                          <m:t>𝛼</m:t>
                        </m:r>
                      </m:e>
                    </m:func>
                  </m:oMath>
                </a14:m>
                <a:r>
                  <a:rPr lang="en-US" dirty="0" smtClean="0"/>
                  <a:t> </a:t>
                </a:r>
                <a:r>
                  <a:rPr lang="bg-BG" dirty="0" smtClean="0"/>
                  <a:t>и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𝑦</m:t>
                    </m:r>
                    <m:r>
                      <a:rPr lang="en-US" b="0" i="1" smtClean="0">
                        <a:latin typeface="Cambria Math"/>
                      </a:rPr>
                      <m:t>=</m:t>
                    </m:r>
                    <m:r>
                      <a:rPr lang="en-US" b="0" i="1" smtClean="0">
                        <a:latin typeface="Cambria Math"/>
                      </a:rPr>
                      <m:t>𝑟</m:t>
                    </m:r>
                    <m:func>
                      <m:funcPr>
                        <m:ctrlPr>
                          <a:rPr lang="en-US" b="0" i="1" smtClean="0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/>
                          </a:rPr>
                          <m:t>sin</m:t>
                        </m:r>
                      </m:fName>
                      <m:e>
                        <m:r>
                          <a:rPr lang="en-US" b="0" i="1" smtClean="0">
                            <a:latin typeface="Cambria Math"/>
                          </a:rPr>
                          <m:t>𝛼</m:t>
                        </m:r>
                      </m:e>
                    </m:func>
                  </m:oMath>
                </a14:m>
                <a:endParaRPr lang="en-US" dirty="0" smtClean="0"/>
              </a:p>
              <a:p>
                <a:pPr lvl="1"/>
                <a:r>
                  <a:rPr lang="bg-BG" dirty="0" smtClean="0"/>
                  <a:t>Радиусът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𝑟</m:t>
                    </m:r>
                    <m:r>
                      <a:rPr lang="en-US" b="0" i="1" dirty="0" smtClean="0">
                        <a:latin typeface="Cambria Math"/>
                      </a:rPr>
                      <m:t>=</m:t>
                    </m:r>
                    <m:r>
                      <a:rPr lang="en-US" b="0" i="1" dirty="0" smtClean="0">
                        <a:latin typeface="Cambria Math"/>
                      </a:rPr>
                      <m:t>𝑐𝑜𝑛𝑠𝑡</m:t>
                    </m:r>
                  </m:oMath>
                </a14:m>
                <a:r>
                  <a:rPr lang="bg-BG" dirty="0" smtClean="0"/>
                  <a:t>, а ъгълът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𝛼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𝑡</m:t>
                        </m:r>
                      </m:e>
                    </m:d>
                  </m:oMath>
                </a14:m>
                <a:r>
                  <a:rPr lang="en-US" dirty="0" smtClean="0"/>
                  <a:t> </a:t>
                </a:r>
                <a:r>
                  <a:rPr lang="bg-BG" dirty="0" smtClean="0"/>
                  <a:t>зависи от времето</a:t>
                </a:r>
                <a:endParaRPr lang="bg-BG" dirty="0"/>
              </a:p>
              <a:p>
                <a:endParaRPr lang="bg-BG" dirty="0"/>
              </a:p>
            </p:txBody>
          </p:sp>
        </mc:Choice>
        <mc:Fallback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55" t="-1176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5486" y="3200400"/>
            <a:ext cx="4071938" cy="2387600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Rectangle 5">
            <a:hlinkClick r:id="rId3"/>
          </p:cNvPr>
          <p:cNvSpPr/>
          <p:nvPr/>
        </p:nvSpPr>
        <p:spPr>
          <a:xfrm>
            <a:off x="3636750" y="5867400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762186"/>
      </p:ext>
    </p:extLst>
  </p:cSld>
  <p:clrMapOvr>
    <a:masterClrMapping/>
  </p:clrMapOvr>
  <p:transition>
    <p:push dir="u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7888</TotalTime>
  <Words>2825</Words>
  <Application>Microsoft Office PowerPoint</Application>
  <PresentationFormat>On-screen Show (4:3)</PresentationFormat>
  <Paragraphs>377</Paragraphs>
  <Slides>63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64" baseType="lpstr">
      <vt:lpstr>Office Theme</vt:lpstr>
      <vt:lpstr>Моделиране и симулиране</vt:lpstr>
      <vt:lpstr>Съдържание</vt:lpstr>
      <vt:lpstr>Моделиране на движение</vt:lpstr>
      <vt:lpstr>Анимация</vt:lpstr>
      <vt:lpstr>Линейно движение</vt:lpstr>
      <vt:lpstr>PowerPoint Presentation</vt:lpstr>
      <vt:lpstr>PowerPoint Presentation</vt:lpstr>
      <vt:lpstr>PowerPoint Presentation</vt:lpstr>
      <vt:lpstr>Кръгово движение</vt:lpstr>
      <vt:lpstr>PowerPoint Presentation</vt:lpstr>
      <vt:lpstr>PowerPoint Presentation</vt:lpstr>
      <vt:lpstr>Физично моделиране</vt:lpstr>
      <vt:lpstr>Физично моделиране</vt:lpstr>
      <vt:lpstr>Топане и вибрация</vt:lpstr>
      <vt:lpstr>PowerPoint Presentation</vt:lpstr>
      <vt:lpstr>PowerPoint Presentation</vt:lpstr>
      <vt:lpstr>PowerPoint Presentation</vt:lpstr>
      <vt:lpstr>Балистика</vt:lpstr>
      <vt:lpstr>PowerPoint Presentation</vt:lpstr>
      <vt:lpstr>Скачане</vt:lpstr>
      <vt:lpstr>PowerPoint Presentation</vt:lpstr>
      <vt:lpstr>Водна повърхност</vt:lpstr>
      <vt:lpstr>Случайни числа</vt:lpstr>
      <vt:lpstr>Случайни числа</vt:lpstr>
      <vt:lpstr>Видове генератори</vt:lpstr>
      <vt:lpstr>PowerPoint Presentation</vt:lpstr>
      <vt:lpstr>Диапазон</vt:lpstr>
      <vt:lpstr>PowerPoint Presentation</vt:lpstr>
      <vt:lpstr>Алгоритъм за генератори</vt:lpstr>
      <vt:lpstr>PowerPoint Presentation</vt:lpstr>
      <vt:lpstr>Използване на случайни числа</vt:lpstr>
      <vt:lpstr>PowerPoint Presentation</vt:lpstr>
      <vt:lpstr>PowerPoint Presentation</vt:lpstr>
      <vt:lpstr>PowerPoint Presentation</vt:lpstr>
      <vt:lpstr>Фрактали</vt:lpstr>
      <vt:lpstr>Увод във фракталите</vt:lpstr>
      <vt:lpstr>PowerPoint Presentation</vt:lpstr>
      <vt:lpstr>PowerPoint Presentation</vt:lpstr>
      <vt:lpstr>Алгебрични фрактали</vt:lpstr>
      <vt:lpstr>PowerPoint Presentation</vt:lpstr>
      <vt:lpstr>PowerPoint Presentation</vt:lpstr>
      <vt:lpstr>PowerPoint Presentation</vt:lpstr>
      <vt:lpstr>PowerPoint Presentation</vt:lpstr>
      <vt:lpstr>Геометрични фрактали</vt:lpstr>
      <vt:lpstr>Нежива природа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Жива природа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Въпроси?</vt:lpstr>
      <vt:lpstr>Край</vt:lpstr>
    </vt:vector>
  </TitlesOfParts>
  <Company>FMI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Anon</dc:creator>
  <cp:lastModifiedBy>Anon</cp:lastModifiedBy>
  <cp:revision>328</cp:revision>
  <dcterms:created xsi:type="dcterms:W3CDTF">2019-06-21T13:37:43Z</dcterms:created>
  <dcterms:modified xsi:type="dcterms:W3CDTF">2020-05-06T16:22:33Z</dcterms:modified>
</cp:coreProperties>
</file>