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handoutMasterIdLst>
    <p:handoutMasterId r:id="rId44"/>
  </p:handoutMasterIdLst>
  <p:sldIdLst>
    <p:sldId id="340" r:id="rId2"/>
    <p:sldId id="281" r:id="rId3"/>
    <p:sldId id="341" r:id="rId4"/>
    <p:sldId id="342" r:id="rId5"/>
    <p:sldId id="343" r:id="rId6"/>
    <p:sldId id="325" r:id="rId7"/>
    <p:sldId id="344" r:id="rId8"/>
    <p:sldId id="285" r:id="rId9"/>
    <p:sldId id="345" r:id="rId10"/>
    <p:sldId id="346" r:id="rId11"/>
    <p:sldId id="347" r:id="rId12"/>
    <p:sldId id="348" r:id="rId13"/>
    <p:sldId id="349" r:id="rId14"/>
    <p:sldId id="350" r:id="rId15"/>
    <p:sldId id="351" r:id="rId16"/>
    <p:sldId id="352" r:id="rId17"/>
    <p:sldId id="353" r:id="rId18"/>
    <p:sldId id="354" r:id="rId19"/>
    <p:sldId id="355" r:id="rId20"/>
    <p:sldId id="356" r:id="rId21"/>
    <p:sldId id="357" r:id="rId22"/>
    <p:sldId id="358" r:id="rId23"/>
    <p:sldId id="359" r:id="rId24"/>
    <p:sldId id="360"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74" r:id="rId39"/>
    <p:sldId id="310" r:id="rId40"/>
    <p:sldId id="265" r:id="rId41"/>
    <p:sldId id="330" r:id="rId42"/>
  </p:sldIdLst>
  <p:sldSz cx="9144000" cy="6858000" type="screen4x3"/>
  <p:notesSz cx="6858000" cy="9144000"/>
  <p:defaultTextStyle>
    <a:defPPr>
      <a:defRPr lang="de-DE"/>
    </a:defPPr>
    <a:lvl1pPr marL="0" algn="l" defTabSz="914400" rtl="0" eaLnBrk="1" latinLnBrk="0" hangingPunct="1">
      <a:defRPr lang="de-DE" sz="1800" kern="1200">
        <a:solidFill>
          <a:schemeClr val="tx1"/>
        </a:solidFill>
        <a:latin typeface="Arial"/>
        <a:ea typeface="+mn-ea"/>
        <a:cs typeface="+mn-cs"/>
      </a:defRPr>
    </a:lvl1pPr>
    <a:lvl2pPr marL="457200" algn="l" defTabSz="914400" rtl="0" eaLnBrk="1" latinLnBrk="0" hangingPunct="1">
      <a:buClr>
        <a:srgbClr val="FDB913"/>
      </a:buClr>
      <a:buSzPct val="100000"/>
      <a:buFont typeface="wingdings"/>
      <a:buChar char=""/>
      <a:defRPr lang="de-DE" sz="1800" kern="1200">
        <a:solidFill>
          <a:schemeClr val="tx1"/>
        </a:solidFill>
        <a:latin typeface="Arial"/>
        <a:ea typeface="+mn-ea"/>
        <a:cs typeface="+mn-cs"/>
      </a:defRPr>
    </a:lvl2pPr>
    <a:lvl3pPr marL="914400" algn="l" defTabSz="914400" rtl="0" eaLnBrk="1" latinLnBrk="0" hangingPunct="1">
      <a:buClr>
        <a:srgbClr val="666666"/>
      </a:buClr>
      <a:buSzPct val="80000"/>
      <a:buFont typeface="Wingdings"/>
      <a:buChar char="n"/>
      <a:defRPr lang="de-DE" sz="1400" kern="1200">
        <a:solidFill>
          <a:schemeClr val="tx1"/>
        </a:solidFill>
        <a:latin typeface="Arial"/>
        <a:ea typeface="+mn-ea"/>
        <a:cs typeface="+mn-cs"/>
      </a:defRPr>
    </a:lvl3pPr>
    <a:lvl4pPr marL="1371600" algn="l" defTabSz="914400" rtl="0" eaLnBrk="1" latinLnBrk="0" hangingPunct="1">
      <a:buClr>
        <a:srgbClr val="666666"/>
      </a:buClr>
      <a:buSzPct val="80000"/>
      <a:buFont typeface="Arial"/>
      <a:buChar char=""/>
      <a:defRPr lang="de-DE" sz="1200" kern="1200">
        <a:solidFill>
          <a:schemeClr val="tx1"/>
        </a:solidFill>
        <a:latin typeface="Arial"/>
        <a:ea typeface="+mn-ea"/>
        <a:cs typeface="+mn-cs"/>
      </a:defRPr>
    </a:lvl4pPr>
    <a:lvl5pPr marL="1828800" algn="l" defTabSz="914400" rtl="0" eaLnBrk="1" latinLnBrk="0" hangingPunct="1">
      <a:buClr>
        <a:srgbClr val="666666"/>
      </a:buClr>
      <a:buSzPct val="80000"/>
      <a:buFont typeface="Arial"/>
      <a:buChar char=""/>
      <a:defRPr lang="de-DE" sz="1000" kern="1200">
        <a:solidFill>
          <a:schemeClr val="tx1"/>
        </a:solidFill>
        <a:latin typeface="Arial"/>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283"/>
    <a:srgbClr val="FF0000"/>
    <a:srgbClr val="666666"/>
    <a:srgbClr val="2B3F7B"/>
    <a:srgbClr val="9C277B"/>
    <a:srgbClr val="D4652D"/>
    <a:srgbClr val="9E3039"/>
    <a:srgbClr val="999999"/>
  </p:clrMru>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84" autoAdjust="0"/>
    <p:restoredTop sz="85229" autoAdjust="0"/>
  </p:normalViewPr>
  <p:slideViewPr>
    <p:cSldViewPr snapToGrid="0" showGuides="1">
      <p:cViewPr>
        <p:scale>
          <a:sx n="125" d="100"/>
          <a:sy n="125" d="100"/>
        </p:scale>
        <p:origin x="-336" y="-300"/>
      </p:cViewPr>
      <p:guideLst>
        <p:guide orient="horz" pos="4117"/>
        <p:guide orient="horz" pos="222"/>
        <p:guide orient="horz" pos="3834"/>
        <p:guide orient="horz" pos="1065"/>
        <p:guide orient="horz" pos="779"/>
        <p:guide pos="5556"/>
        <p:guide pos="206"/>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p:scale>
          <a:sx n="75" d="100"/>
          <a:sy n="75" d="100"/>
        </p:scale>
        <p:origin x="-2088" y="-18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43100" y="8685213"/>
            <a:ext cx="2971800" cy="457200"/>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49300" y="390525"/>
            <a:ext cx="5359400" cy="401955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750600" y="4706112"/>
            <a:ext cx="5356800" cy="393926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6"/>
          <p:cNvSpPr>
            <a:spLocks noGrp="1"/>
          </p:cNvSpPr>
          <p:nvPr>
            <p:ph type="sldNum" sz="quarter" idx="5"/>
          </p:nvPr>
        </p:nvSpPr>
        <p:spPr>
          <a:xfrm>
            <a:off x="2957512" y="8915402"/>
            <a:ext cx="942976" cy="205358"/>
          </a:xfrm>
          <a:prstGeom prst="rect">
            <a:avLst/>
          </a:prstGeom>
        </p:spPr>
        <p:txBody>
          <a:bodyPr vert="horz" lIns="91440" tIns="45720" rIns="91440" bIns="45720" rtlCol="0" anchor="b"/>
          <a:lstStyle>
            <a:lvl1pPr algn="ctr">
              <a:defRPr sz="1000"/>
            </a:lvl1pPr>
          </a:lstStyle>
          <a:p>
            <a:fld id="{7D8C2C35-2B8A-446E-BEC0-FD36716C29AC}" type="slidenum">
              <a:rPr lang="de-DE" smtClean="0"/>
              <a:pPr/>
              <a:t>‹#›</a:t>
            </a:fld>
            <a:endParaRPr lang="de-D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147638" indent="-147638" algn="l" defTabSz="914400" rtl="0" eaLnBrk="1" latinLnBrk="0" hangingPunct="1">
      <a:buClr>
        <a:schemeClr val="accent1"/>
      </a:buClr>
      <a:buSzPct val="80000"/>
      <a:buFont typeface="Wingdings" pitchFamily="2" charset="2"/>
      <a:buChar char="n"/>
      <a:defRPr sz="1200" kern="1200">
        <a:solidFill>
          <a:schemeClr val="tx1"/>
        </a:solidFill>
        <a:latin typeface="+mn-lt"/>
        <a:ea typeface="+mn-ea"/>
        <a:cs typeface="+mn-cs"/>
      </a:defRPr>
    </a:lvl2pPr>
    <a:lvl3pPr marL="361950" indent="-109538" algn="l" defTabSz="914400" rtl="0" eaLnBrk="1" latinLnBrk="0" hangingPunct="1">
      <a:buClr>
        <a:schemeClr val="accent2"/>
      </a:buClr>
      <a:buSzPct val="80000"/>
      <a:buFont typeface="Wingdings" pitchFamily="2" charset="2"/>
      <a:buChar char="n"/>
      <a:defRPr sz="1000" kern="1200">
        <a:solidFill>
          <a:schemeClr val="tx1"/>
        </a:solidFill>
        <a:latin typeface="+mn-lt"/>
        <a:ea typeface="+mn-ea"/>
        <a:cs typeface="+mn-cs"/>
      </a:defRPr>
    </a:lvl3pPr>
    <a:lvl4pPr marL="566738" indent="-133350" algn="l" defTabSz="914400" rtl="0" eaLnBrk="1" latinLnBrk="0" hangingPunct="1">
      <a:buClr>
        <a:schemeClr val="accent2"/>
      </a:buClr>
      <a:buFont typeface="Arial" pitchFamily="34" charset="0"/>
      <a:buChar char="–"/>
      <a:defRPr sz="10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1</a:t>
            </a:fld>
            <a:endParaRPr lang="de-D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2</a:t>
            </a:fld>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charset="0"/>
              <a:buChar char="•"/>
            </a:pPr>
            <a:r>
              <a:rPr lang="en-US" dirty="0" smtClean="0"/>
              <a:t> Physical limits</a:t>
            </a:r>
            <a:r>
              <a:rPr lang="en-US" baseline="0" dirty="0" smtClean="0"/>
              <a:t> of the transistors are reached – world’s smallest transistor is with the size of a molecule</a:t>
            </a:r>
          </a:p>
          <a:p>
            <a:pPr>
              <a:buFont typeface="Arial" charset="0"/>
              <a:buChar char="•"/>
            </a:pPr>
            <a:r>
              <a:rPr lang="en-US" baseline="0" dirty="0" smtClean="0"/>
              <a:t> The CPU speed has reached levels where the memory bandwidth is a bigger problem – (e.g. 6 GHz processor will have to wait longer for the memory to fetch data than it takes the CPU to compute this data) – this caused the multi-core crisis.</a:t>
            </a:r>
          </a:p>
          <a:p>
            <a:pPr>
              <a:buFont typeface="Arial" charset="0"/>
              <a:buChar char="•"/>
            </a:pPr>
            <a:r>
              <a:rPr lang="en-US" baseline="0" dirty="0" smtClean="0"/>
              <a:t> The scope of problems we can solve with single computer will not get dramatically larger any time in the next few years</a:t>
            </a:r>
          </a:p>
          <a:p>
            <a:pPr>
              <a:buFont typeface="Arial" charset="0"/>
              <a:buChar char="•"/>
            </a:pPr>
            <a:r>
              <a:rPr lang="en-US" baseline="0" dirty="0" smtClean="0"/>
              <a:t> So we have to wire computers because it gets cheaper and cheaper to get computers in a network and distribute work</a:t>
            </a:r>
          </a:p>
          <a:p>
            <a:pPr>
              <a:buFont typeface="Arial" charset="0"/>
              <a:buChar cha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3</a:t>
            </a:fld>
            <a:endParaRPr lang="de-D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Information is growing</a:t>
            </a:r>
            <a:r>
              <a:rPr lang="en-US" baseline="0" dirty="0" smtClean="0"/>
              <a:t> every year</a:t>
            </a:r>
          </a:p>
          <a:p>
            <a:r>
              <a:rPr lang="en-US" baseline="0" dirty="0" smtClean="0"/>
              <a:t>There are strong trends for information to go digital… because</a:t>
            </a:r>
          </a:p>
          <a:p>
            <a:r>
              <a:rPr lang="en-US" baseline="0" dirty="0" smtClean="0"/>
              <a:t>There is a strong need to compute this information</a:t>
            </a:r>
          </a:p>
          <a:p>
            <a:r>
              <a:rPr lang="en-US" baseline="0" dirty="0" smtClean="0"/>
              <a:t>This is why there is such large scale interest in web sites like youtube.com facebook.com (sharing photos)</a:t>
            </a:r>
          </a:p>
        </p:txBody>
      </p:sp>
      <p:sp>
        <p:nvSpPr>
          <p:cNvPr id="4" name="Slide Number Placeholder 3"/>
          <p:cNvSpPr>
            <a:spLocks noGrp="1"/>
          </p:cNvSpPr>
          <p:nvPr>
            <p:ph type="sldNum" sz="quarter" idx="10"/>
          </p:nvPr>
        </p:nvSpPr>
        <p:spPr/>
        <p:txBody>
          <a:bodyPr/>
          <a:lstStyle/>
          <a:p>
            <a:fld id="{7D8C2C35-2B8A-446E-BEC0-FD36716C29AC}" type="slidenum">
              <a:rPr lang="de-DE" smtClean="0"/>
              <a:pPr/>
              <a:t>4</a:t>
            </a:fld>
            <a:endParaRPr lang="de-D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6</a:t>
            </a:fld>
            <a:endParaRPr lang="de-D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8</a:t>
            </a:fld>
            <a:endParaRPr lang="de-D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Two flags can not be red at the same time</a:t>
            </a:r>
          </a:p>
          <a:p>
            <a:r>
              <a:rPr lang="en-US" dirty="0" smtClean="0"/>
              <a:t>Two flags can</a:t>
            </a:r>
            <a:r>
              <a:rPr lang="en-US" baseline="0" dirty="0" smtClean="0"/>
              <a:t> be green meaning that the resource is free</a:t>
            </a:r>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25</a:t>
            </a:fld>
            <a:endParaRPr lang="de-D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39</a:t>
            </a:fld>
            <a:endParaRPr lang="de-D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D8C2C35-2B8A-446E-BEC0-FD36716C29AC}" type="slidenum">
              <a:rPr lang="de-DE" smtClean="0"/>
              <a:pPr/>
              <a:t>40</a:t>
            </a:fld>
            <a:endParaRPr lang="de-DE" dirty="0"/>
          </a:p>
        </p:txBody>
      </p:sp>
      <p:sp>
        <p:nvSpPr>
          <p:cNvPr id="15" name="Slide Image Placeholder 14"/>
          <p:cNvSpPr>
            <a:spLocks noGrp="1" noRot="1" noChangeAspect="1"/>
          </p:cNvSpPr>
          <p:nvPr>
            <p:ph type="sldImg"/>
          </p:nvPr>
        </p:nvSpPr>
        <p:spPr/>
      </p:sp>
      <p:sp>
        <p:nvSpPr>
          <p:cNvPr id="16" name="Notes Placeholder 15"/>
          <p:cNvSpPr>
            <a:spLocks noGrp="1"/>
          </p:cNvSpPr>
          <p:nvPr>
            <p:ph type="body" idx="1"/>
          </p:nvPr>
        </p:nvSpPr>
        <p:spPr/>
        <p:txBody>
          <a:bodyPr>
            <a:normAutofit/>
          </a:bodyPr>
          <a:lstStyle/>
          <a:p>
            <a:endParaRPr lang="de-D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hyperlink" Target="http://code.google.com/edu/parallel/tools/hadoopvm/index.html" TargetMode="External"/><Relationship Id="rId13" Type="http://schemas.openxmlformats.org/officeDocument/2006/relationships/hyperlink" Target="http://portal.acm.org/citation.cfm?doid=1247480.1247602" TargetMode="External"/><Relationship Id="rId18" Type="http://schemas.openxmlformats.org/officeDocument/2006/relationships/hyperlink" Target="https://sites.google.com/a/colgate.edu/cloudintro/Home" TargetMode="External"/><Relationship Id="rId3" Type="http://schemas.openxmlformats.org/officeDocument/2006/relationships/hyperlink" Target="http://www.enisa.europa.eu/act/rm/files/deliverables/cloud-computing-risk-assessment" TargetMode="External"/><Relationship Id="rId7" Type="http://schemas.openxmlformats.org/officeDocument/2006/relationships/hyperlink" Target="http://mr.iap.2008.googlepages.com/" TargetMode="External"/><Relationship Id="rId12" Type="http://schemas.openxmlformats.org/officeDocument/2006/relationships/hyperlink" Target="http://www.cse.ust.hk/catalac/users/saven/GPGPU/MapReduce/PACT08/171.pdf" TargetMode="External"/><Relationship Id="rId17" Type="http://schemas.openxmlformats.org/officeDocument/2006/relationships/hyperlink" Target="http://gigaom.com/2008/11/09/mapreduce-leads-the-way-for-parallel-programming" TargetMode="External"/><Relationship Id="rId2" Type="http://schemas.openxmlformats.org/officeDocument/2006/relationships/hyperlink" Target="http://www.scribd.com/doc/17929394/Cloud-Computing-Use-Cases-Whitepaper" TargetMode="External"/><Relationship Id="rId16" Type="http://schemas.openxmlformats.org/officeDocument/2006/relationships/hyperlink" Target="http://www.baselinemag.com/c/a/Infrastructure/How-Google-Works-1" TargetMode="External"/><Relationship Id="rId20" Type="http://schemas.openxmlformats.org/officeDocument/2006/relationships/hyperlink" Target="http://fmi.uni-sofia.bg/" TargetMode="External"/><Relationship Id="rId1" Type="http://schemas.openxmlformats.org/officeDocument/2006/relationships/slideMaster" Target="../slideMasters/slideMaster1.xml"/><Relationship Id="rId6" Type="http://schemas.openxmlformats.org/officeDocument/2006/relationships/hyperlink" Target="http://code.google.com/edu/submissions/mapreduce/listing.html" TargetMode="External"/><Relationship Id="rId11" Type="http://schemas.openxmlformats.org/officeDocument/2006/relationships/hyperlink" Target="http://www.dbms2.com/2008/08/26/why-mapreduce-matters-to-sql-data-warehousing" TargetMode="External"/><Relationship Id="rId5" Type="http://schemas.openxmlformats.org/officeDocument/2006/relationships/hyperlink" Target="http://code.google.com/edu/submissions/mapreduce-minilecture/listing.html" TargetMode="External"/><Relationship Id="rId15" Type="http://schemas.openxmlformats.org/officeDocument/2006/relationships/hyperlink" Target="http://www.cs.vu.nl/~ralf/MapReduce/paper.pdf" TargetMode="External"/><Relationship Id="rId10" Type="http://schemas.openxmlformats.org/officeDocument/2006/relationships/hyperlink" Target="http://csl.stanford.edu/~christos/publications/2007.cmp_mapreduce.hpca.pdf" TargetMode="External"/><Relationship Id="rId19" Type="http://schemas.openxmlformats.org/officeDocument/2006/relationships/hyperlink" Target="http://uni-sofia.bg/" TargetMode="External"/><Relationship Id="rId4" Type="http://schemas.openxmlformats.org/officeDocument/2006/relationships/hyperlink" Target="http://code.google.com/edu/parallel/index.html" TargetMode="External"/><Relationship Id="rId9" Type="http://schemas.openxmlformats.org/officeDocument/2006/relationships/hyperlink" Target="http://www.umiacs.umd.edu/~jimmylin/cloud-computing" TargetMode="External"/><Relationship Id="rId14" Type="http://schemas.openxmlformats.org/officeDocument/2006/relationships/hyperlink" Target="http://infolab.stanford.edu/~ullman/pub/mapred.pdf"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short title with picture">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738664"/>
          </a:xfrm>
        </p:spPr>
        <p:txBody>
          <a:bodyPr>
            <a:noAutofit/>
          </a:bodyPr>
          <a:lstStyle>
            <a:lvl1pPr>
              <a:defRPr sz="4800">
                <a:solidFill>
                  <a:schemeClr val="bg1">
                    <a:lumMod val="50000"/>
                    <a:lumOff val="50000"/>
                  </a:schemeClr>
                </a:solidFill>
                <a:latin typeface="+mj-lt"/>
              </a:defRPr>
            </a:lvl1pPr>
          </a:lstStyle>
          <a:p>
            <a:r>
              <a:rPr lang="en-US" noProof="0" dirty="0" smtClean="0"/>
              <a:t>Short Presentation Title</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7"/>
            <a:ext cx="8494713" cy="4391026"/>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ext: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hasCustomPrompt="1"/>
          </p:nvPr>
        </p:nvSpPr>
        <p:spPr>
          <a:xfrm>
            <a:off x="46548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with picture right 1">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5745600" y="1690687"/>
            <a:ext cx="3078000" cy="4391025"/>
          </a:xfrm>
        </p:spPr>
        <p:txBody>
          <a:bodyPr tIns="1296000" anchor="t" anchorCtr="0"/>
          <a:lstStyle>
            <a:lvl1pPr algn="ctr">
              <a:defRPr b="0"/>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0687"/>
            <a:ext cx="5238000" cy="4391025"/>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Text with picture right 2">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4654800" y="1692000"/>
            <a:ext cx="4165200" cy="4392000"/>
          </a:xfrm>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Text with picture right 3">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3575304" y="1692000"/>
            <a:ext cx="5238000" cy="4392000"/>
          </a:xfrm>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30780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ext with picture: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13" name="Text Placeholder 3"/>
          <p:cNvSpPr>
            <a:spLocks noGrp="1"/>
          </p:cNvSpPr>
          <p:nvPr>
            <p:ph type="body" sz="quarter" idx="14" hasCustomPrompt="1"/>
          </p:nvPr>
        </p:nvSpPr>
        <p:spPr>
          <a:xfrm>
            <a:off x="46548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9" name="Picture Placeholder 4"/>
          <p:cNvSpPr>
            <a:spLocks noGrp="1"/>
          </p:cNvSpPr>
          <p:nvPr>
            <p:ph type="pic" sz="quarter" idx="15"/>
          </p:nvPr>
        </p:nvSpPr>
        <p:spPr bwMode="gray">
          <a:xfrm>
            <a:off x="324000" y="3573490"/>
            <a:ext cx="4165200" cy="2508223"/>
          </a:xfrm>
        </p:spPr>
        <p:txBody>
          <a:bodyPr tIns="504000" anchor="t" anchorCtr="0"/>
          <a:lstStyle>
            <a:lvl1pPr algn="ctr">
              <a:defRPr b="0"/>
            </a:lvl1pPr>
          </a:lstStyle>
          <a:p>
            <a:r>
              <a:rPr lang="en-US" smtClean="0"/>
              <a:t>Click icon to add picture</a:t>
            </a:r>
            <a:endParaRPr lang="de-DE" dirty="0"/>
          </a:p>
        </p:txBody>
      </p:sp>
      <p:sp>
        <p:nvSpPr>
          <p:cNvPr id="11" name="Picture Placeholder 4"/>
          <p:cNvSpPr>
            <a:spLocks noGrp="1"/>
          </p:cNvSpPr>
          <p:nvPr>
            <p:ph type="pic" sz="quarter" idx="16"/>
          </p:nvPr>
        </p:nvSpPr>
        <p:spPr bwMode="gray">
          <a:xfrm>
            <a:off x="4654800" y="3573490"/>
            <a:ext cx="4165200" cy="2508223"/>
          </a:xfrm>
        </p:spPr>
        <p:txBody>
          <a:bodyPr tIns="504000" anchor="t" anchorCtr="0"/>
          <a:lstStyle>
            <a:lvl1pPr algn="ctr">
              <a:defRPr b="0"/>
            </a:lvl1pPr>
          </a:lstStyle>
          <a:p>
            <a:r>
              <a:rPr lang="en-US" smtClean="0"/>
              <a:t>Click icon to add picture</a:t>
            </a:r>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7" name="Content Placeholder 2"/>
          <p:cNvSpPr>
            <a:spLocks noGrp="1"/>
          </p:cNvSpPr>
          <p:nvPr>
            <p:ph idx="1" hasCustomPrompt="1"/>
          </p:nvPr>
        </p:nvSpPr>
        <p:spPr>
          <a:xfrm>
            <a:off x="324000" y="1691998"/>
            <a:ext cx="8496000" cy="4392000"/>
          </a:xfrm>
        </p:spPr>
        <p:txBody>
          <a:bodyPr tIns="1440000"/>
          <a:lstStyle>
            <a:lvl1pPr algn="ctr">
              <a:defRPr b="0"/>
            </a:lvl1pPr>
          </a:lstStyle>
          <a:p>
            <a:pPr lvl="0"/>
            <a:r>
              <a:rPr lang="en-US" dirty="0" smtClean="0"/>
              <a:t>Click to add content</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cussion Pane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Discussion panel</a:t>
            </a:r>
            <a:endParaRPr lang="en-US" dirty="0"/>
          </a:p>
        </p:txBody>
      </p:sp>
      <p:sp>
        <p:nvSpPr>
          <p:cNvPr id="5" name="Text Placeholder 4"/>
          <p:cNvSpPr>
            <a:spLocks noGrp="1"/>
          </p:cNvSpPr>
          <p:nvPr>
            <p:ph type="body" sz="quarter" idx="10" hasCustomPrompt="1"/>
          </p:nvPr>
        </p:nvSpPr>
        <p:spPr>
          <a:xfrm>
            <a:off x="324000" y="1692000"/>
            <a:ext cx="8494713" cy="2816156"/>
          </a:xfrm>
        </p:spPr>
        <p:txBody>
          <a:bodyPr>
            <a:noAutofit/>
          </a:bodyPr>
          <a:lstStyle>
            <a:lvl1pPr>
              <a:spcBef>
                <a:spcPts val="1800"/>
              </a:spcBef>
              <a:defRPr/>
            </a:lvl1pPr>
          </a:lstStyle>
          <a:p>
            <a:r>
              <a:rPr lang="en-US" dirty="0" smtClean="0"/>
              <a:t>Title of discussion panel</a:t>
            </a:r>
          </a:p>
          <a:p>
            <a:r>
              <a:rPr lang="en-US" b="0" dirty="0" smtClean="0"/>
              <a:t>Speaker Name, Company 1</a:t>
            </a:r>
          </a:p>
          <a:p>
            <a:r>
              <a:rPr lang="en-US" b="0" dirty="0" smtClean="0"/>
              <a:t>Speaker Name, Company 2</a:t>
            </a:r>
          </a:p>
          <a:p>
            <a:r>
              <a:rPr lang="en-US" b="0" dirty="0" smtClean="0"/>
              <a:t>Speaker Name, Company 3</a:t>
            </a:r>
          </a:p>
          <a:p>
            <a:r>
              <a:rPr lang="en-US" b="0" dirty="0" smtClean="0"/>
              <a:t>Speaker Name, Company 4</a:t>
            </a:r>
          </a:p>
          <a:p>
            <a:r>
              <a:rPr lang="en-US" b="0" dirty="0" smtClean="0"/>
              <a:t>Speaker Name, Company 5</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two lines with picture">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923330"/>
          </a:xfrm>
        </p:spPr>
        <p:txBody>
          <a:bodyPr>
            <a:noAutofit/>
          </a:bodyPr>
          <a:lstStyle>
            <a:lvl1pPr>
              <a:defRPr sz="3000">
                <a:solidFill>
                  <a:schemeClr val="bg1">
                    <a:lumMod val="50000"/>
                    <a:lumOff val="50000"/>
                  </a:schemeClr>
                </a:solidFill>
                <a:latin typeface="+mj-lt"/>
              </a:defRPr>
            </a:lvl1pPr>
          </a:lstStyle>
          <a:p>
            <a:r>
              <a:rPr lang="en-US" sz="3000" dirty="0" smtClean="0"/>
              <a:t>Alternate Presentation Title</a:t>
            </a:r>
            <a:br>
              <a:rPr lang="en-US" sz="3000" dirty="0" smtClean="0"/>
            </a:br>
            <a:r>
              <a:rPr lang="en-US" sz="3000" dirty="0" smtClean="0"/>
              <a:t>Breaks to Two Lines</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pyright">
    <p:bg bwMode="gray">
      <p:bgRef idx="1001">
        <a:schemeClr val="bg1"/>
      </p:bgRef>
    </p:bg>
    <p:spTree>
      <p:nvGrpSpPr>
        <p:cNvPr id="1" name=""/>
        <p:cNvGrpSpPr/>
        <p:nvPr/>
      </p:nvGrpSpPr>
      <p:grpSpPr>
        <a:xfrm>
          <a:off x="0" y="0"/>
          <a:ext cx="0" cy="0"/>
          <a:chOff x="0" y="0"/>
          <a:chExt cx="0" cy="0"/>
        </a:xfrm>
      </p:grpSpPr>
      <p:sp>
        <p:nvSpPr>
          <p:cNvPr id="7" name="TextBox 6"/>
          <p:cNvSpPr txBox="1"/>
          <p:nvPr/>
        </p:nvSpPr>
        <p:spPr bwMode="gray">
          <a:xfrm>
            <a:off x="323999" y="3365003"/>
            <a:ext cx="8637121" cy="2222147"/>
          </a:xfrm>
          <a:prstGeom prst="rect">
            <a:avLst/>
          </a:prstGeom>
          <a:noFill/>
        </p:spPr>
        <p:txBody>
          <a:bodyPr wrap="square" lIns="0" tIns="0" rIns="0" bIns="0" rtlCol="0">
            <a:spAutoFit/>
          </a:bodyPr>
          <a:lstStyle/>
          <a:p>
            <a:pPr marL="0" algn="l" defTabSz="914400" rtl="0" eaLnBrk="1" latinLnBrk="0" hangingPunct="1">
              <a:lnSpc>
                <a:spcPct val="95000"/>
              </a:lnSpc>
              <a:spcBef>
                <a:spcPts val="400"/>
              </a:spcBef>
            </a:pPr>
            <a:r>
              <a:rPr lang="en-US" sz="800" kern="1200" baseline="0" noProof="1" smtClean="0">
                <a:solidFill>
                  <a:schemeClr val="tx1"/>
                </a:solidFill>
                <a:latin typeface="+mn-lt"/>
                <a:ea typeface="MS PGothic" pitchFamily="34" charset="-128"/>
                <a:cs typeface="+mn-cs"/>
              </a:rPr>
              <a:t>The information in this document is compiled using varous public sources, freely available in internet. These sources include:</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2"/>
              </a:rPr>
              <a:t>http://www.scribd.com/doc/17929394/Cloud-Computing-Use-Cases-Whitepaper</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3"/>
              </a:rPr>
              <a:t>http://www.enisa.europa.eu/act/rm/files/deliverables/cloud-computing-risk-assessment</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u="sng" kern="1200" noProof="1" smtClean="0">
                <a:solidFill>
                  <a:schemeClr val="tx1"/>
                </a:solidFill>
                <a:latin typeface="+mn-lt"/>
                <a:ea typeface="MS PGothic" pitchFamily="34" charset="-128"/>
                <a:cs typeface="+mn-cs"/>
                <a:hlinkClick r:id="rId4"/>
              </a:rPr>
              <a:t> </a:t>
            </a:r>
            <a:r>
              <a:rPr lang="de-DE" sz="800" kern="1200" noProof="1" smtClean="0">
                <a:solidFill>
                  <a:schemeClr val="tx1"/>
                </a:solidFill>
                <a:latin typeface="+mn-lt"/>
                <a:ea typeface="MS PGothic" pitchFamily="34" charset="-128"/>
                <a:cs typeface="+mn-cs"/>
                <a:hlinkClick r:id="rId4"/>
              </a:rPr>
              <a:t>http://code.google.com/edu/parallel/index.html</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Google: Cluster Computing and MapReduce: </a:t>
            </a:r>
            <a:r>
              <a:rPr lang="de-DE" sz="800" kern="1200" noProof="1" smtClean="0">
                <a:solidFill>
                  <a:schemeClr val="tx1"/>
                </a:solidFill>
                <a:latin typeface="+mn-lt"/>
                <a:ea typeface="MS PGothic" pitchFamily="34" charset="-128"/>
                <a:cs typeface="+mn-cs"/>
                <a:hlinkClick r:id="rId5"/>
              </a:rPr>
              <a:t>http://code.google.com/edu/submissions/mapreduce-minilecture/listing.html</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Google</a:t>
            </a:r>
            <a:r>
              <a:rPr lang="de-DE" sz="800" kern="1200" baseline="0" noProof="1" smtClean="0">
                <a:solidFill>
                  <a:schemeClr val="tx1"/>
                </a:solidFill>
                <a:latin typeface="+mn-lt"/>
                <a:ea typeface="MS PGothic" pitchFamily="34" charset="-128"/>
                <a:cs typeface="+mn-cs"/>
              </a:rPr>
              <a:t> Course</a:t>
            </a:r>
            <a:r>
              <a:rPr lang="de-DE" sz="800" kern="1200" noProof="1" smtClean="0">
                <a:solidFill>
                  <a:schemeClr val="tx1"/>
                </a:solidFill>
                <a:latin typeface="+mn-lt"/>
                <a:ea typeface="MS PGothic" pitchFamily="34" charset="-128"/>
                <a:cs typeface="+mn-cs"/>
              </a:rPr>
              <a:t>: MapReduce in a Week </a:t>
            </a:r>
            <a:r>
              <a:rPr lang="de-DE" sz="800" kern="1200" noProof="1" smtClean="0">
                <a:solidFill>
                  <a:schemeClr val="tx1"/>
                </a:solidFill>
                <a:latin typeface="+mn-lt"/>
                <a:ea typeface="MS PGothic" pitchFamily="34" charset="-128"/>
                <a:cs typeface="+mn-cs"/>
                <a:hlinkClick r:id="rId6"/>
              </a:rPr>
              <a:t>http://code.google.com/edu/submissions/mapreduce/listing.html</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Intensive MapReduce course at MIT </a:t>
            </a:r>
            <a:r>
              <a:rPr lang="de-DE" sz="800" kern="1200" noProof="1" smtClean="0">
                <a:solidFill>
                  <a:schemeClr val="tx1"/>
                </a:solidFill>
                <a:latin typeface="+mn-lt"/>
                <a:ea typeface="MS PGothic" pitchFamily="34" charset="-128"/>
                <a:cs typeface="+mn-cs"/>
                <a:hlinkClick r:id="rId7"/>
              </a:rPr>
              <a:t>http://mr.iap.2008.googlepages.com</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Hadoop Virtual Image Documentation </a:t>
            </a:r>
            <a:r>
              <a:rPr lang="de-DE" sz="800" kern="1200" noProof="1" smtClean="0">
                <a:solidFill>
                  <a:schemeClr val="tx1"/>
                </a:solidFill>
                <a:latin typeface="+mn-lt"/>
                <a:ea typeface="MS PGothic" pitchFamily="34" charset="-128"/>
                <a:cs typeface="+mn-cs"/>
                <a:hlinkClick r:id="rId8"/>
              </a:rPr>
              <a:t>http://code.google.com/edu/parallel/tools/hadoopvm/index.html</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9"/>
              </a:rPr>
              <a:t>http://www.umiacs.umd.edu/~jimmylin/cloud-computing</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Colby Ranger, Ramanan Raghuraman, Arun Penmetsa, Gary Bradski, Christos Kozyrakis,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Evaluating MapReduce for Multi-core and Multiprocessor Systems, </a:t>
            </a:r>
            <a:r>
              <a:rPr lang="de-DE" sz="800" kern="1200" noProof="1" smtClean="0">
                <a:solidFill>
                  <a:schemeClr val="tx1"/>
                </a:solidFill>
                <a:latin typeface="+mn-lt"/>
                <a:ea typeface="MS PGothic" pitchFamily="34" charset="-128"/>
                <a:cs typeface="+mn-cs"/>
                <a:hlinkClick r:id="rId10"/>
              </a:rPr>
              <a:t>http://csl.stanford.edu/~christos/publications/2007.cmp_mapreduce.hpca.pdf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11"/>
              </a:rPr>
              <a:t>http://www.dbms2.com/2008/08/26/why-mapreduce-matters-to-sql-data-warehousing</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Bingsheng He, Wenbin Fang, Qiong Luo , Mars: A MapReduce Framework on Graphics Processors </a:t>
            </a:r>
            <a:r>
              <a:rPr lang="de-DE" sz="800" kern="1200" noProof="1" smtClean="0">
                <a:solidFill>
                  <a:schemeClr val="tx1"/>
                </a:solidFill>
                <a:latin typeface="+mn-lt"/>
                <a:ea typeface="MS PGothic" pitchFamily="34" charset="-128"/>
                <a:cs typeface="+mn-cs"/>
                <a:hlinkClick r:id="rId12"/>
              </a:rPr>
              <a:t>http://www.cse.ust.hk/catalac/users/saven/GPGPU/MapReduce/PACT08/171.pdf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Hung-chih Yang, Ali Dasdan, Map-reduce-merge: simplified relational data processing on large clusters </a:t>
            </a:r>
            <a:r>
              <a:rPr lang="de-DE" sz="800" kern="1200" noProof="1" smtClean="0">
                <a:solidFill>
                  <a:schemeClr val="tx1"/>
                </a:solidFill>
                <a:latin typeface="+mn-lt"/>
                <a:ea typeface="MS PGothic" pitchFamily="34" charset="-128"/>
                <a:cs typeface="+mn-cs"/>
                <a:hlinkClick r:id="rId13"/>
              </a:rPr>
              <a:t>http://portal.acm.org/citation.cfm?doid=1247480.1247602</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Foto N. Afrati, Jeffrey D. Ullman, A New Computation Model for Rack-Based Computing </a:t>
            </a:r>
            <a:r>
              <a:rPr lang="de-DE" sz="800" kern="1200" noProof="1" smtClean="0">
                <a:solidFill>
                  <a:schemeClr val="tx1"/>
                </a:solidFill>
                <a:latin typeface="+mn-lt"/>
                <a:ea typeface="MS PGothic" pitchFamily="34" charset="-128"/>
                <a:cs typeface="+mn-cs"/>
                <a:hlinkClick r:id="rId14"/>
              </a:rPr>
              <a:t>http://infolab.stanford.edu/~ullman/pub/mapred.pdf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Ralf Lammel, Google’s MapReduce Programming Model Revisite </a:t>
            </a:r>
            <a:r>
              <a:rPr lang="de-DE" sz="800" kern="1200" noProof="1" smtClean="0">
                <a:solidFill>
                  <a:schemeClr val="tx1"/>
                </a:solidFill>
                <a:latin typeface="+mn-lt"/>
                <a:ea typeface="MS PGothic" pitchFamily="34" charset="-128"/>
                <a:cs typeface="+mn-cs"/>
                <a:hlinkClick r:id="rId15"/>
              </a:rPr>
              <a:t>http://www.cs.vu.nl/~ralf/MapReduce/paper.pdf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16"/>
              </a:rPr>
              <a:t>http://www.baselinemag.com/c/a/Infrastructure/How-Google-Works-1</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Joe Hellerstein, Parallel Programming in the Age of Big Data </a:t>
            </a:r>
            <a:r>
              <a:rPr lang="de-DE" sz="800" kern="1200" noProof="1" smtClean="0">
                <a:solidFill>
                  <a:schemeClr val="tx1"/>
                </a:solidFill>
                <a:latin typeface="+mn-lt"/>
                <a:ea typeface="MS PGothic" pitchFamily="34" charset="-128"/>
                <a:cs typeface="+mn-cs"/>
                <a:hlinkClick r:id="rId17"/>
              </a:rPr>
              <a:t>http://gigaom.com/2008/11/09/mapreduce-leads-the-way-for-parallel-programming</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Jeffrey Dean and Sanjay Ghemawat, MapReduce: Simplified Data Processing on Large Clusters </a:t>
            </a:r>
            <a:r>
              <a:rPr lang="de-DE" sz="800" kern="1200" noProof="1" smtClean="0">
                <a:solidFill>
                  <a:schemeClr val="tx1"/>
                </a:solidFill>
                <a:latin typeface="+mn-lt"/>
                <a:ea typeface="MS PGothic" pitchFamily="34" charset="-128"/>
                <a:cs typeface="+mn-cs"/>
                <a:hlinkClick r:id="rId18"/>
              </a:rPr>
              <a:t>https://sites.google.com/a/colgate.edu/cloudintro/Home</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p:txBody>
      </p:sp>
      <p:sp>
        <p:nvSpPr>
          <p:cNvPr id="11" name="TextBox 10"/>
          <p:cNvSpPr txBox="1"/>
          <p:nvPr userDrawn="1"/>
        </p:nvSpPr>
        <p:spPr bwMode="gray">
          <a:xfrm>
            <a:off x="324000" y="324000"/>
            <a:ext cx="5311198" cy="756000"/>
          </a:xfrm>
          <a:prstGeom prst="rect">
            <a:avLst/>
          </a:prstGeom>
        </p:spPr>
        <p:txBody>
          <a:bodyPr vert="horz" lIns="0" tIns="0" rIns="0" bIns="0" rtlCol="0" anchor="ctr" anchorCtr="0">
            <a:noAutofit/>
          </a:bodyPr>
          <a:lstStyle/>
          <a:p>
            <a:pPr algn="l" defTabSz="914400" rtl="0" eaLnBrk="1" latinLnBrk="0" hangingPunct="1">
              <a:spcBef>
                <a:spcPct val="0"/>
              </a:spcBef>
              <a:buNone/>
            </a:pPr>
            <a:r>
              <a:rPr lang="en-GB" sz="2400" b="1" kern="120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2011 COPYRIGHTS</a:t>
            </a:r>
            <a:r>
              <a:rPr lang="de-DE" sz="2400" b="1" kern="1200" baseline="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DISCLAIMER</a:t>
            </a:r>
          </a:p>
        </p:txBody>
      </p:sp>
      <p:sp>
        <p:nvSpPr>
          <p:cNvPr id="6" name="TextBox 5"/>
          <p:cNvSpPr txBox="1"/>
          <p:nvPr userDrawn="1"/>
        </p:nvSpPr>
        <p:spPr bwMode="gray">
          <a:xfrm>
            <a:off x="343814" y="1326250"/>
            <a:ext cx="8476186" cy="1272143"/>
          </a:xfrm>
          <a:prstGeom prst="rect">
            <a:avLst/>
          </a:prstGeom>
          <a:noFill/>
        </p:spPr>
        <p:txBody>
          <a:bodyPr wrap="square" lIns="0" tIns="0" rIns="0" bIns="0" rtlCol="0">
            <a:spAutoFit/>
          </a:bodyPr>
          <a:lstStyle/>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The information in this document is proprietary to Sofia</a:t>
            </a:r>
            <a:r>
              <a:rPr lang="en-US" sz="800" kern="1200" baseline="0" noProof="1" smtClean="0">
                <a:solidFill>
                  <a:schemeClr val="tx1"/>
                </a:solidFill>
                <a:latin typeface="Arial"/>
                <a:ea typeface="MS PGothic" pitchFamily="34" charset="-128"/>
                <a:cs typeface="+mn-cs"/>
              </a:rPr>
              <a:t> University “Sv. Kliment Ohridski” (called THE UNIVERSITY bellow) &lt; </a:t>
            </a:r>
            <a:r>
              <a:rPr lang="en-US" sz="800" kern="1200" baseline="0" noProof="1" smtClean="0">
                <a:solidFill>
                  <a:schemeClr val="tx1"/>
                </a:solidFill>
                <a:latin typeface="Arial"/>
                <a:ea typeface="MS PGothic" pitchFamily="34" charset="-128"/>
                <a:cs typeface="+mn-cs"/>
                <a:hlinkClick r:id="rId19"/>
              </a:rPr>
              <a:t>http://uni-sofia.bg</a:t>
            </a:r>
            <a:r>
              <a:rPr lang="en-US" sz="800" kern="1200" baseline="0" noProof="1" smtClean="0">
                <a:solidFill>
                  <a:schemeClr val="tx1"/>
                </a:solidFill>
                <a:latin typeface="Arial"/>
                <a:ea typeface="MS PGothic" pitchFamily="34" charset="-128"/>
                <a:cs typeface="+mn-cs"/>
              </a:rPr>
              <a:t> &gt;</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baseline="0" noProof="1" smtClean="0">
                <a:solidFill>
                  <a:schemeClr val="tx1"/>
                </a:solidFill>
                <a:latin typeface="Arial"/>
                <a:ea typeface="MS PGothic" pitchFamily="34" charset="-128"/>
                <a:cs typeface="+mn-cs"/>
              </a:rPr>
              <a:t>THE UNIVERSITY </a:t>
            </a:r>
            <a:r>
              <a:rPr lang="en-US" sz="800" kern="1200" noProof="1" smtClean="0">
                <a:solidFill>
                  <a:schemeClr val="tx1"/>
                </a:solidFill>
                <a:latin typeface="Arial"/>
                <a:ea typeface="MS PGothic" pitchFamily="34" charset="-128"/>
                <a:cs typeface="+mn-cs"/>
              </a:rPr>
              <a:t>assumes no responsibility for errors or omissions in this document. THE UNIVERSITY does not warrant the accuracy or completeness of the information, text, graphics, links, or other items contained within this material. This document is provided without a warranty of any kind, either express or implied, including but not limited to the implied warranties of merchantability, fitness for a particular purpose, or non-infringement. This</a:t>
            </a:r>
            <a:r>
              <a:rPr lang="en-US" sz="800" kern="1200" baseline="0" noProof="1" smtClean="0">
                <a:solidFill>
                  <a:schemeClr val="tx1"/>
                </a:solidFill>
                <a:latin typeface="Arial"/>
                <a:ea typeface="MS PGothic" pitchFamily="34" charset="-128"/>
                <a:cs typeface="+mn-cs"/>
              </a:rPr>
              <a:t> document is used only for educational purposes related to the masters programs of THE UNIVERSITY, Faculty of Mathematics and Informatics &lt;</a:t>
            </a:r>
            <a:r>
              <a:rPr lang="en-US" sz="800" kern="1200" baseline="0" noProof="1" smtClean="0">
                <a:solidFill>
                  <a:schemeClr val="tx1"/>
                </a:solidFill>
                <a:latin typeface="Arial"/>
                <a:ea typeface="MS PGothic" pitchFamily="34" charset="-128"/>
                <a:cs typeface="+mn-cs"/>
                <a:hlinkClick r:id="rId20"/>
              </a:rPr>
              <a:t> http://fmi.uni-sofia.bg</a:t>
            </a:r>
            <a:r>
              <a:rPr lang="en-US" sz="800" kern="1200" baseline="0" noProof="1" smtClean="0">
                <a:solidFill>
                  <a:schemeClr val="tx1"/>
                </a:solidFill>
                <a:latin typeface="Arial"/>
                <a:ea typeface="MS PGothic" pitchFamily="34" charset="-128"/>
                <a:cs typeface="+mn-cs"/>
              </a:rPr>
              <a:t> &gt;. This document is compiled using various public sources freely available in internet or offered by SAP AG. This document is not used directly or indirectly for any type of commercial use.</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THE UNIVERSITY shall have no liability for damages of any kind including without limitation direct, special, indirect, or consequential damages that may result from the use of these materials. This limitation shall not apply in cases of intent or gross negligence. The statutory liability for personal injury and defective products is not affected. THE UNIVERSITY has no control over the information that you may access through the use of hot links contained in these materials and does not endorse your use of third-party Web pages nor provide any warranty whatsoever relating to third-party Web pages.</a:t>
            </a:r>
            <a:endParaRPr lang="en-US" sz="800" kern="1200" noProof="1">
              <a:solidFill>
                <a:schemeClr val="tx1"/>
              </a:solidFill>
              <a:latin typeface="Arial"/>
              <a:ea typeface="MS PGothic" pitchFamily="34" charset="-128"/>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 short titl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738664"/>
          </a:xfrm>
        </p:spPr>
        <p:txBody>
          <a:bodyPr>
            <a:noAutofit/>
          </a:bodyPr>
          <a:lstStyle>
            <a:lvl1pPr>
              <a:defRPr sz="4800">
                <a:solidFill>
                  <a:schemeClr val="bg1">
                    <a:lumMod val="50000"/>
                    <a:lumOff val="50000"/>
                  </a:schemeClr>
                </a:solidFill>
                <a:latin typeface="+mj-lt"/>
              </a:defRPr>
            </a:lvl1pPr>
          </a:lstStyle>
          <a:p>
            <a:r>
              <a:rPr lang="en-US" noProof="0" dirty="0" smtClean="0"/>
              <a:t>Short Presentation Title</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 two lines">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923330"/>
          </a:xfrm>
        </p:spPr>
        <p:txBody>
          <a:bodyPr>
            <a:noAutofit/>
          </a:bodyPr>
          <a:lstStyle>
            <a:lvl1pPr>
              <a:defRPr sz="3000">
                <a:solidFill>
                  <a:schemeClr val="bg1">
                    <a:lumMod val="50000"/>
                    <a:lumOff val="50000"/>
                  </a:schemeClr>
                </a:solidFill>
                <a:latin typeface="+mj-lt"/>
              </a:defRPr>
            </a:lvl1pPr>
          </a:lstStyle>
          <a:p>
            <a:r>
              <a:rPr lang="en-US" dirty="0" smtClean="0"/>
              <a:t>Alternate Presentation Title</a:t>
            </a:r>
            <a:br>
              <a:rPr lang="en-US" dirty="0" smtClean="0"/>
            </a:br>
            <a:r>
              <a:rPr lang="en-US" dirty="0" smtClean="0"/>
              <a:t>Breaks to Two Lines</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with event logo">
    <p:bg bwMode="gray">
      <p:bgPr>
        <a:solidFill>
          <a:schemeClr val="tx1"/>
        </a:solidFill>
        <a:effectLst/>
      </p:bgPr>
    </p:bg>
    <p:spTree>
      <p:nvGrpSpPr>
        <p:cNvPr id="1" name=""/>
        <p:cNvGrpSpPr/>
        <p:nvPr/>
      </p:nvGrpSpPr>
      <p:grpSpPr>
        <a:xfrm>
          <a:off x="0" y="0"/>
          <a:ext cx="0" cy="0"/>
          <a:chOff x="0" y="0"/>
          <a:chExt cx="0" cy="0"/>
        </a:xfrm>
      </p:grpSpPr>
      <p:sp>
        <p:nvSpPr>
          <p:cNvPr id="6" name="Rectangle 5"/>
          <p:cNvSpPr/>
          <p:nvPr userDrawn="1"/>
        </p:nvSpPr>
        <p:spPr bwMode="gray">
          <a:xfrm>
            <a:off x="324000" y="-1"/>
            <a:ext cx="8496000" cy="2143126"/>
          </a:xfrm>
          <a:prstGeom prst="rect">
            <a:avLst/>
          </a:prstGeom>
          <a:solidFill>
            <a:schemeClr val="tx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userDrawn="1">
            <p:ph type="ctrTitle" hasCustomPrompt="1"/>
          </p:nvPr>
        </p:nvSpPr>
        <p:spPr bwMode="gray">
          <a:xfrm>
            <a:off x="414000" y="324000"/>
            <a:ext cx="8280000" cy="738664"/>
          </a:xfrm>
        </p:spPr>
        <p:txBody>
          <a:bodyPr>
            <a:noAutofit/>
          </a:bodyPr>
          <a:lstStyle>
            <a:lvl1pPr>
              <a:defRPr sz="4800">
                <a:solidFill>
                  <a:schemeClr val="bg1">
                    <a:lumMod val="50000"/>
                    <a:lumOff val="50000"/>
                  </a:schemeClr>
                </a:solidFill>
                <a:latin typeface="Arial Black" pitchFamily="34" charset="0"/>
              </a:defRPr>
            </a:lvl1pPr>
          </a:lstStyle>
          <a:p>
            <a:r>
              <a:rPr lang="en-US" noProof="0" dirty="0" smtClean="0"/>
              <a:t>Short Presentation Title</a:t>
            </a:r>
            <a:endParaRPr lang="de-DE" dirty="0"/>
          </a:p>
        </p:txBody>
      </p:sp>
      <p:sp>
        <p:nvSpPr>
          <p:cNvPr id="3" name="Subtitle 2"/>
          <p:cNvSpPr>
            <a:spLocks noGrp="1"/>
          </p:cNvSpPr>
          <p:nvPr userDrawn="1">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p:bg bwMode="gray">
      <p:bgRef idx="1001">
        <a:schemeClr val="bg1"/>
      </p:bgRef>
    </p:bg>
    <p:spTree>
      <p:nvGrpSpPr>
        <p:cNvPr id="1" name=""/>
        <p:cNvGrpSpPr/>
        <p:nvPr/>
      </p:nvGrpSpPr>
      <p:grpSpPr>
        <a:xfrm>
          <a:off x="0" y="0"/>
          <a:ext cx="0" cy="0"/>
          <a:chOff x="0" y="0"/>
          <a:chExt cx="0" cy="0"/>
        </a:xfrm>
      </p:grpSpPr>
      <p:sp>
        <p:nvSpPr>
          <p:cNvPr id="9" name="Rectangle 8"/>
          <p:cNvSpPr/>
          <p:nvPr userDrawn="1"/>
        </p:nvSpPr>
        <p:spPr bwMode="gray">
          <a:xfrm>
            <a:off x="324000" y="0"/>
            <a:ext cx="8496000" cy="229552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mj-lt"/>
              </a:defRPr>
            </a:lvl1pPr>
          </a:lstStyle>
          <a:p>
            <a:r>
              <a:rPr lang="en-US" dirty="0" smtClean="0"/>
              <a:t>Divider page</a:t>
            </a:r>
            <a:endParaRPr lang="de-DE" dirty="0"/>
          </a:p>
        </p:txBody>
      </p:sp>
      <p:sp>
        <p:nvSpPr>
          <p:cNvPr id="93" name="Text Placeholder 92"/>
          <p:cNvSpPr>
            <a:spLocks noGrp="1"/>
          </p:cNvSpPr>
          <p:nvPr>
            <p:ph type="body" sz="quarter" idx="10" hasCustomPrompt="1"/>
          </p:nvPr>
        </p:nvSpPr>
        <p:spPr>
          <a:xfrm>
            <a:off x="328613" y="3506400"/>
            <a:ext cx="8496300" cy="620713"/>
          </a:xfrm>
        </p:spPr>
        <p:txBody>
          <a:bodyPr/>
          <a:lstStyle>
            <a:lvl1pPr>
              <a:spcBef>
                <a:spcPts val="1200"/>
              </a:spcBef>
              <a:defRPr sz="1600" b="0"/>
            </a:lvl1pPr>
          </a:lstStyle>
          <a:p>
            <a:r>
              <a:rPr lang="en-US" dirty="0" smtClean="0"/>
              <a:t>Subtitle if needed</a:t>
            </a:r>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Page with picture">
    <p:bg bwMode="gray">
      <p:bgRef idx="1001">
        <a:schemeClr val="bg1"/>
      </p:bgRef>
    </p:bg>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324000" y="162000"/>
            <a:ext cx="8496000" cy="2134800"/>
          </a:xfrm>
        </p:spPr>
        <p:txBody>
          <a:bodyPr/>
          <a:lstStyle/>
          <a:p>
            <a:r>
              <a:rPr lang="en-US" smtClean="0"/>
              <a:t>Click icon to add picture</a:t>
            </a:r>
            <a:endParaRPr lang="en-US"/>
          </a:p>
        </p:txBody>
      </p:sp>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mj-lt"/>
              </a:defRPr>
            </a:lvl1pPr>
          </a:lstStyle>
          <a:p>
            <a:r>
              <a:rPr lang="en-US" dirty="0" smtClean="0"/>
              <a:t>Divider page</a:t>
            </a:r>
            <a:endParaRPr lang="de-DE" dirty="0"/>
          </a:p>
        </p:txBody>
      </p:sp>
      <p:sp>
        <p:nvSpPr>
          <p:cNvPr id="93" name="Text Placeholder 92"/>
          <p:cNvSpPr>
            <a:spLocks noGrp="1"/>
          </p:cNvSpPr>
          <p:nvPr>
            <p:ph type="body" sz="quarter" idx="10" hasCustomPrompt="1"/>
          </p:nvPr>
        </p:nvSpPr>
        <p:spPr>
          <a:xfrm>
            <a:off x="328613" y="3506400"/>
            <a:ext cx="8496300" cy="620713"/>
          </a:xfrm>
        </p:spPr>
        <p:txBody>
          <a:bodyPr/>
          <a:lstStyle>
            <a:lvl1pPr>
              <a:spcBef>
                <a:spcPts val="1200"/>
              </a:spcBef>
              <a:defRPr sz="1600" b="0"/>
            </a:lvl1pPr>
          </a:lstStyle>
          <a:p>
            <a:r>
              <a:rPr lang="en-US" dirty="0" smtClean="0"/>
              <a:t>Subtitle if needed</a:t>
            </a:r>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act / Thank You">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Arial Black" pitchFamily="34" charset="0"/>
              </a:defRPr>
            </a:lvl1pPr>
          </a:lstStyle>
          <a:p>
            <a:r>
              <a:rPr lang="en-US" dirty="0" smtClean="0"/>
              <a:t>Thank You!</a:t>
            </a:r>
            <a:endParaRPr lang="de-DE" dirty="0"/>
          </a:p>
        </p:txBody>
      </p:sp>
      <p:sp>
        <p:nvSpPr>
          <p:cNvPr id="93" name="Text Placeholder 92"/>
          <p:cNvSpPr>
            <a:spLocks noGrp="1"/>
          </p:cNvSpPr>
          <p:nvPr>
            <p:ph type="body" sz="quarter" idx="10" hasCustomPrompt="1"/>
          </p:nvPr>
        </p:nvSpPr>
        <p:spPr>
          <a:xfrm>
            <a:off x="324000" y="4604385"/>
            <a:ext cx="8496300" cy="1477328"/>
          </a:xfrm>
        </p:spPr>
        <p:txBody>
          <a:bodyPr anchor="b" anchorCtr="0">
            <a:noAutofit/>
          </a:bodyPr>
          <a:lstStyle>
            <a:lvl1pPr>
              <a:spcBef>
                <a:spcPts val="0"/>
              </a:spcBef>
              <a:defRPr sz="1600" b="0"/>
            </a:lvl1pPr>
          </a:lstStyle>
          <a:p>
            <a:r>
              <a:rPr lang="en-US" dirty="0" smtClean="0"/>
              <a:t>Contact information:</a:t>
            </a:r>
          </a:p>
          <a:p>
            <a:endParaRPr lang="en-US" dirty="0" smtClean="0"/>
          </a:p>
          <a:p>
            <a:r>
              <a:rPr lang="en-US" dirty="0" smtClean="0"/>
              <a:t>F name MI. L name</a:t>
            </a:r>
          </a:p>
          <a:p>
            <a:r>
              <a:rPr lang="en-US" dirty="0" smtClean="0"/>
              <a:t>Title</a:t>
            </a:r>
          </a:p>
          <a:p>
            <a:r>
              <a:rPr lang="en-US" dirty="0" smtClean="0"/>
              <a:t>Address</a:t>
            </a:r>
          </a:p>
          <a:p>
            <a:r>
              <a:rPr lang="en-US" dirty="0" smtClean="0"/>
              <a:t>Phone number</a:t>
            </a:r>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Agenda</a:t>
            </a:r>
            <a:endParaRPr lang="en-US" dirty="0"/>
          </a:p>
        </p:txBody>
      </p:sp>
      <p:sp>
        <p:nvSpPr>
          <p:cNvPr id="4" name="Text Placeholder 3"/>
          <p:cNvSpPr>
            <a:spLocks noGrp="1"/>
          </p:cNvSpPr>
          <p:nvPr>
            <p:ph type="body" sz="quarter" idx="10" hasCustomPrompt="1"/>
          </p:nvPr>
        </p:nvSpPr>
        <p:spPr>
          <a:xfrm>
            <a:off x="324000" y="1692000"/>
            <a:ext cx="8494713" cy="3831818"/>
          </a:xfrm>
        </p:spPr>
        <p:txBody>
          <a:bodyPr>
            <a:noAutofit/>
          </a:bodyPr>
          <a:lstStyle>
            <a:lvl1pPr marL="0" marR="0" indent="0" algn="l" defTabSz="914400" rtl="0" eaLnBrk="1" fontAlgn="auto" latinLnBrk="0" hangingPunct="1">
              <a:lnSpc>
                <a:spcPct val="100000"/>
              </a:lnSpc>
              <a:spcBef>
                <a:spcPts val="2400"/>
              </a:spcBef>
              <a:spcAft>
                <a:spcPts val="0"/>
              </a:spcAft>
              <a:buClr>
                <a:schemeClr val="accent1"/>
              </a:buClr>
              <a:buSzPct val="80000"/>
              <a:buFontTx/>
              <a:buNone/>
              <a:tabLst/>
              <a:defRPr b="0"/>
            </a:lvl1pPr>
            <a:lvl2pPr marL="0" marR="0" indent="0" algn="l" defTabSz="914400" rtl="0" eaLnBrk="1" fontAlgn="auto" latinLnBrk="0" hangingPunct="1">
              <a:lnSpc>
                <a:spcPct val="100000"/>
              </a:lnSpc>
              <a:spcBef>
                <a:spcPts val="1200"/>
              </a:spcBef>
              <a:spcAft>
                <a:spcPts val="600"/>
              </a:spcAft>
              <a:buClr>
                <a:schemeClr val="accent1"/>
              </a:buClr>
              <a:buSzPct val="80000"/>
              <a:buFontTx/>
              <a:buNone/>
              <a:tabLst/>
              <a:defRPr>
                <a:latin typeface="Arial Black" pitchFamily="34" charset="0"/>
              </a:defRPr>
            </a:lvl2pPr>
            <a:lvl3pPr marL="0" marR="0" indent="0" algn="l" defTabSz="914400" rtl="0" eaLnBrk="1" fontAlgn="auto" latinLnBrk="0" hangingPunct="1">
              <a:lnSpc>
                <a:spcPct val="100000"/>
              </a:lnSpc>
              <a:spcBef>
                <a:spcPts val="2400"/>
              </a:spcBef>
              <a:spcAft>
                <a:spcPts val="0"/>
              </a:spcAft>
              <a:buClr>
                <a:schemeClr val="accent1"/>
              </a:buClr>
              <a:buSzPct val="80000"/>
              <a:buFontTx/>
              <a:buNone/>
              <a:tabLst/>
              <a:defRPr/>
            </a:lvl3pPr>
            <a:lvl4pPr marL="270000" indent="-180000">
              <a:spcBef>
                <a:spcPts val="0"/>
              </a:spcBef>
              <a:spcAft>
                <a:spcPts val="0"/>
              </a:spcAft>
              <a:buClr>
                <a:schemeClr val="tx1"/>
              </a:buClr>
              <a:buFont typeface="Wingdings 2" pitchFamily="18" charset="2"/>
              <a:buChar char="¾"/>
              <a:defRPr sz="1800"/>
            </a:lvl4pPr>
          </a:lstStyle>
          <a:p>
            <a:pPr lvl="1"/>
            <a:r>
              <a:rPr lang="en-US" dirty="0" smtClean="0"/>
              <a:t>Agenda Item/Divider Headline</a:t>
            </a:r>
          </a:p>
          <a:p>
            <a:pPr lvl="3"/>
            <a:r>
              <a:rPr lang="en-US" dirty="0" smtClean="0"/>
              <a:t>Details</a:t>
            </a:r>
          </a:p>
          <a:p>
            <a:endParaRPr lang="en-US" dirty="0" smtClean="0"/>
          </a:p>
          <a:p>
            <a:endParaRPr lang="en-US" dirty="0" smtClean="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324000" y="324000"/>
            <a:ext cx="8496000" cy="756000"/>
          </a:xfrm>
          <a:prstGeom prst="rect">
            <a:avLst/>
          </a:prstGeom>
        </p:spPr>
        <p:txBody>
          <a:bodyPr vert="horz" lIns="0" tIns="0" rIns="0" bIns="0" rtlCol="0" anchor="ctr" anchorCtr="0">
            <a:noAutofit/>
          </a:bodyPr>
          <a:lstStyle/>
          <a:p>
            <a:r>
              <a:rPr lang="en-US" noProof="0" dirty="0" smtClean="0"/>
              <a:t>Insert page title</a:t>
            </a:r>
            <a:endParaRPr lang="en-US" noProof="0" dirty="0"/>
          </a:p>
        </p:txBody>
      </p:sp>
      <p:sp>
        <p:nvSpPr>
          <p:cNvPr id="3" name="Text Placeholder 2"/>
          <p:cNvSpPr>
            <a:spLocks noGrp="1"/>
          </p:cNvSpPr>
          <p:nvPr>
            <p:ph type="body" idx="1"/>
          </p:nvPr>
        </p:nvSpPr>
        <p:spPr bwMode="gray">
          <a:xfrm>
            <a:off x="324000" y="1690687"/>
            <a:ext cx="8496000" cy="4391025"/>
          </a:xfrm>
          <a:prstGeom prst="rect">
            <a:avLst/>
          </a:prstGeom>
        </p:spPr>
        <p:txBody>
          <a:bodyPr vert="horz" lIns="0" tIns="0" rIns="0" bIns="0" rtlCol="0">
            <a:noAutofit/>
          </a:bodyPr>
          <a:lstStyle/>
          <a:p>
            <a:pPr lvl="0"/>
            <a:r>
              <a:rPr lang="en-US" noProof="0" dirty="0" smtClean="0"/>
              <a:t>First level</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cxnSp>
        <p:nvCxnSpPr>
          <p:cNvPr id="8" name="Straight Connector 7"/>
          <p:cNvCxnSpPr/>
          <p:nvPr/>
        </p:nvCxnSpPr>
        <p:spPr>
          <a:xfrm>
            <a:off x="324000" y="1231200"/>
            <a:ext cx="84963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bwMode="gray">
          <a:xfrm>
            <a:off x="324000" y="6633882"/>
            <a:ext cx="8496000" cy="225856"/>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0" name="TextBox 9"/>
          <p:cNvSpPr txBox="1"/>
          <p:nvPr/>
        </p:nvSpPr>
        <p:spPr bwMode="gray">
          <a:xfrm>
            <a:off x="324000" y="6689973"/>
            <a:ext cx="6770049" cy="123111"/>
          </a:xfrm>
          <a:prstGeom prst="rect">
            <a:avLst/>
          </a:prstGeom>
          <a:noFill/>
        </p:spPr>
        <p:txBody>
          <a:bodyPr wrap="none" lIns="72000" tIns="0" rIns="0" bIns="0" rtlCol="0">
            <a:spAutoFit/>
          </a:bodyPr>
          <a:lstStyle/>
          <a:p>
            <a:pPr marL="133350" indent="-133350" algn="l">
              <a:buClr>
                <a:schemeClr val="bg1"/>
              </a:buClr>
              <a:buFont typeface="Arial" pitchFamily="34" charset="0"/>
              <a:buNone/>
              <a:tabLst/>
            </a:pPr>
            <a:r>
              <a:rPr lang="en-US" sz="800" b="1" noProof="0" dirty="0" smtClean="0">
                <a:solidFill>
                  <a:schemeClr val="bg1"/>
                </a:solidFill>
              </a:rPr>
              <a:t>2011</a:t>
            </a:r>
            <a:r>
              <a:rPr lang="en-US" sz="800" b="1" baseline="0" noProof="0" dirty="0" smtClean="0">
                <a:solidFill>
                  <a:schemeClr val="bg1"/>
                </a:solidFill>
              </a:rPr>
              <a:t> Sofia University “</a:t>
            </a:r>
            <a:r>
              <a:rPr lang="en-US" sz="800" b="1" baseline="0" noProof="0" dirty="0" err="1" smtClean="0">
                <a:solidFill>
                  <a:schemeClr val="bg1"/>
                </a:solidFill>
              </a:rPr>
              <a:t>Sv</a:t>
            </a:r>
            <a:r>
              <a:rPr lang="en-US" sz="800" b="1" baseline="0" noProof="0" dirty="0" smtClean="0">
                <a:solidFill>
                  <a:schemeClr val="bg1"/>
                </a:solidFill>
              </a:rPr>
              <a:t>. </a:t>
            </a:r>
            <a:r>
              <a:rPr lang="en-US" sz="800" b="1" baseline="0" noProof="0" dirty="0" err="1" smtClean="0">
                <a:solidFill>
                  <a:schemeClr val="bg1"/>
                </a:solidFill>
              </a:rPr>
              <a:t>Kliment</a:t>
            </a:r>
            <a:r>
              <a:rPr lang="en-US" sz="800" b="1" baseline="0" noProof="0" dirty="0" smtClean="0">
                <a:solidFill>
                  <a:schemeClr val="bg1"/>
                </a:solidFill>
              </a:rPr>
              <a:t> </a:t>
            </a:r>
            <a:r>
              <a:rPr lang="en-US" sz="800" b="1" baseline="0" noProof="0" dirty="0" err="1" smtClean="0">
                <a:solidFill>
                  <a:schemeClr val="bg1"/>
                </a:solidFill>
              </a:rPr>
              <a:t>Ohridski</a:t>
            </a:r>
            <a:r>
              <a:rPr lang="en-US" sz="800" b="1" baseline="0" noProof="0" dirty="0" smtClean="0">
                <a:solidFill>
                  <a:schemeClr val="bg1"/>
                </a:solidFill>
              </a:rPr>
              <a:t>” &gt; Faculty of Mathematics and Informatics &gt; Cloud Computing Architecture and Applications</a:t>
            </a:r>
            <a:endParaRPr lang="en-US" sz="800" b="1" noProof="0" dirty="0" smtClean="0">
              <a:solidFill>
                <a:schemeClr val="bg1"/>
              </a:solidFill>
            </a:endParaRPr>
          </a:p>
        </p:txBody>
      </p:sp>
      <p:sp>
        <p:nvSpPr>
          <p:cNvPr id="34" name="TextBox 33"/>
          <p:cNvSpPr txBox="1"/>
          <p:nvPr/>
        </p:nvSpPr>
        <p:spPr bwMode="gray">
          <a:xfrm>
            <a:off x="8625588" y="6689973"/>
            <a:ext cx="197737" cy="123111"/>
          </a:xfrm>
          <a:prstGeom prst="rect">
            <a:avLst/>
          </a:prstGeom>
          <a:noFill/>
        </p:spPr>
        <p:txBody>
          <a:bodyPr wrap="none" lIns="0" tIns="0" rIns="72000" bIns="0" rtlCol="0">
            <a:spAutoFit/>
          </a:bodyPr>
          <a:lstStyle/>
          <a:p>
            <a:pPr marL="93663" indent="-93663" algn="r">
              <a:buClr>
                <a:schemeClr val="accent2"/>
              </a:buClr>
              <a:buFont typeface="Arial" pitchFamily="34" charset="0"/>
              <a:buNone/>
            </a:pPr>
            <a:fld id="{0BDC132A-5C91-4078-9777-31DA19A62E0A}" type="slidenum">
              <a:rPr lang="en-US" sz="800" b="1" baseline="0" noProof="0" smtClean="0">
                <a:solidFill>
                  <a:schemeClr val="bg1"/>
                </a:solidFill>
              </a:rPr>
              <a:pPr marL="93663" indent="-93663" algn="r">
                <a:buClr>
                  <a:schemeClr val="accent2"/>
                </a:buClr>
                <a:buFont typeface="Arial" pitchFamily="34" charset="0"/>
                <a:buNone/>
              </a:pPr>
              <a:t>‹#›</a:t>
            </a:fld>
            <a:endParaRPr lang="en-US" sz="800" b="1" noProof="0" dirty="0" smtClean="0">
              <a:solidFill>
                <a:schemeClr val="bg1"/>
              </a:solidFill>
            </a:endParaRPr>
          </a:p>
        </p:txBody>
      </p:sp>
    </p:spTree>
  </p:cSld>
  <p:clrMap bg1="lt1" tx1="dk1" bg2="lt2" tx2="dk2" accent1="accent1" accent2="accent2" accent3="accent3" accent4="accent4" accent5="accent5" accent6="accent6" hlink="hlink" folHlink="folHlink"/>
  <p:sldLayoutIdLst>
    <p:sldLayoutId id="2147483693" r:id="rId1"/>
    <p:sldLayoutId id="2147483697" r:id="rId2"/>
    <p:sldLayoutId id="2147483698" r:id="rId3"/>
    <p:sldLayoutId id="2147483699" r:id="rId4"/>
    <p:sldLayoutId id="2147483701" r:id="rId5"/>
    <p:sldLayoutId id="2147483704" r:id="rId6"/>
    <p:sldLayoutId id="2147483689" r:id="rId7"/>
    <p:sldLayoutId id="2147483702" r:id="rId8"/>
    <p:sldLayoutId id="2147483684" r:id="rId9"/>
    <p:sldLayoutId id="2147483665" r:id="rId10"/>
    <p:sldLayoutId id="2147483683" r:id="rId11"/>
    <p:sldLayoutId id="2147483687" r:id="rId12"/>
    <p:sldLayoutId id="2147483686" r:id="rId13"/>
    <p:sldLayoutId id="2147483669" r:id="rId14"/>
    <p:sldLayoutId id="2147483691" r:id="rId15"/>
    <p:sldLayoutId id="2147483688" r:id="rId16"/>
    <p:sldLayoutId id="2147483703" r:id="rId17"/>
    <p:sldLayoutId id="2147483685" r:id="rId18"/>
    <p:sldLayoutId id="2147483692" r:id="rId19"/>
    <p:sldLayoutId id="2147483674" r:id="rId20"/>
  </p:sldLayoutIdLst>
  <p:hf hdr="0" ftr="0" dt="0"/>
  <p:txStyles>
    <p:titleStyle>
      <a:lvl1pPr algn="l" defTabSz="914400" rtl="0" eaLnBrk="1" latinLnBrk="0" hangingPunct="1">
        <a:spcBef>
          <a:spcPct val="0"/>
        </a:spcBef>
        <a:buNone/>
        <a:defRPr sz="2400" b="1" kern="1200">
          <a:solidFill>
            <a:schemeClr val="accent2"/>
          </a:solidFill>
          <a:latin typeface="+mj-lt"/>
          <a:ea typeface="+mj-ea"/>
          <a:cs typeface="+mj-cs"/>
        </a:defRPr>
      </a:lvl1pPr>
    </p:titleStyle>
    <p:bodyStyle>
      <a:lvl1pPr marL="0" indent="0" algn="l" defTabSz="914400" rtl="0" eaLnBrk="1" latinLnBrk="0" hangingPunct="1">
        <a:spcBef>
          <a:spcPts val="1620"/>
        </a:spcBef>
        <a:buClr>
          <a:schemeClr val="accent1"/>
        </a:buClr>
        <a:buSzPct val="80000"/>
        <a:buFontTx/>
        <a:buNone/>
        <a:defRPr sz="1800" b="1" kern="1200">
          <a:solidFill>
            <a:schemeClr val="tx1"/>
          </a:solidFill>
          <a:latin typeface="+mn-lt"/>
          <a:ea typeface="+mn-ea"/>
          <a:cs typeface="+mn-cs"/>
        </a:defRPr>
      </a:lvl1pPr>
      <a:lvl2pPr marL="0" indent="0" algn="l" defTabSz="914400" rtl="0" eaLnBrk="1" latinLnBrk="0" hangingPunct="1">
        <a:spcBef>
          <a:spcPts val="500"/>
        </a:spcBef>
        <a:buClr>
          <a:schemeClr val="accent1"/>
        </a:buClr>
        <a:buSzPct val="80000"/>
        <a:buFont typeface="Wingdings" pitchFamily="2" charset="2"/>
        <a:buNone/>
        <a:defRPr sz="1800" kern="1200">
          <a:solidFill>
            <a:schemeClr val="tx1"/>
          </a:solidFill>
          <a:latin typeface="+mn-lt"/>
          <a:ea typeface="+mn-ea"/>
          <a:cs typeface="+mn-cs"/>
        </a:defRPr>
      </a:lvl2pPr>
      <a:lvl3pPr marL="269875" indent="-180975" algn="l" defTabSz="914400" rtl="0" eaLnBrk="1" latinLnBrk="0" hangingPunct="1">
        <a:spcBef>
          <a:spcPts val="420"/>
        </a:spcBef>
        <a:buClr>
          <a:schemeClr val="tx1"/>
        </a:buClr>
        <a:buSzPct val="100000"/>
        <a:buFont typeface="Wingdings 2" pitchFamily="18" charset="2"/>
        <a:buChar char=""/>
        <a:defRPr sz="1600" kern="1200">
          <a:solidFill>
            <a:schemeClr val="tx1"/>
          </a:solidFill>
          <a:latin typeface="+mn-lt"/>
          <a:ea typeface="+mn-ea"/>
          <a:cs typeface="+mn-cs"/>
        </a:defRPr>
      </a:lvl3pPr>
      <a:lvl4pPr marL="447675" indent="-177800" algn="l" defTabSz="914400" rtl="0" eaLnBrk="1" latinLnBrk="0" hangingPunct="1">
        <a:spcBef>
          <a:spcPts val="420"/>
        </a:spcBef>
        <a:buClr>
          <a:schemeClr val="accent2"/>
        </a:buClr>
        <a:buSzPct val="100000"/>
        <a:buFont typeface="Wingdings 2" pitchFamily="18" charset="2"/>
        <a:buChar char=""/>
        <a:defRPr sz="1400" kern="1200">
          <a:solidFill>
            <a:schemeClr val="tx1"/>
          </a:solidFill>
          <a:latin typeface="+mn-lt"/>
          <a:ea typeface="+mn-ea"/>
          <a:cs typeface="+mn-cs"/>
        </a:defRPr>
      </a:lvl4pPr>
      <a:lvl5pPr marL="627063" indent="-179388" algn="l" defTabSz="914400" rtl="0" eaLnBrk="1" latinLnBrk="0" hangingPunct="1">
        <a:spcBef>
          <a:spcPts val="252"/>
        </a:spcBef>
        <a:buClr>
          <a:schemeClr val="accent2"/>
        </a:buClr>
        <a:buSzPct val="100000"/>
        <a:buFont typeface="Wingdings 2"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6.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1.xml"/><Relationship Id="rId1" Type="http://schemas.openxmlformats.org/officeDocument/2006/relationships/vmlDrawing" Target="../drawings/vmlDrawing2.v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1.xml"/><Relationship Id="rId1" Type="http://schemas.openxmlformats.org/officeDocument/2006/relationships/vmlDrawing" Target="../drawings/vmlDrawing3.v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zRwPSFpLX8I&amp;feature=related"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hyperlink" Target="http://www.youtube.com/watch?v=FILhtOfLMzI&amp;feature=relate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4000" y="324000"/>
            <a:ext cx="8280000" cy="1173106"/>
          </a:xfrm>
        </p:spPr>
        <p:txBody>
          <a:bodyPr/>
          <a:lstStyle/>
          <a:p>
            <a:pPr algn="ctr"/>
            <a:r>
              <a:rPr lang="en-US" sz="4000" dirty="0" smtClean="0">
                <a:latin typeface="Arial Black" pitchFamily="34" charset="0"/>
              </a:rPr>
              <a:t>CLOUD COMPUTING </a:t>
            </a:r>
            <a:r>
              <a:rPr lang="en-US" sz="2400" dirty="0" smtClean="0">
                <a:latin typeface="Arial Black" pitchFamily="34" charset="0"/>
              </a:rPr>
              <a:t>ARCHITECTURES &amp; APPLICATIONS</a:t>
            </a:r>
            <a:endParaRPr lang="en-US" sz="4000" dirty="0">
              <a:latin typeface="Arial Black" pitchFamily="34" charset="0"/>
            </a:endParaRPr>
          </a:p>
        </p:txBody>
      </p:sp>
      <p:sp>
        <p:nvSpPr>
          <p:cNvPr id="3" name="Subtitle 2"/>
          <p:cNvSpPr>
            <a:spLocks noGrp="1"/>
          </p:cNvSpPr>
          <p:nvPr>
            <p:ph type="subTitle" idx="1"/>
          </p:nvPr>
        </p:nvSpPr>
        <p:spPr>
          <a:xfrm>
            <a:off x="414000" y="4996220"/>
            <a:ext cx="8280000" cy="1153611"/>
          </a:xfrm>
        </p:spPr>
        <p:txBody>
          <a:bodyPr/>
          <a:lstStyle/>
          <a:p>
            <a:pPr>
              <a:spcAft>
                <a:spcPts val="600"/>
              </a:spcAft>
              <a:buClr>
                <a:schemeClr val="bg1"/>
              </a:buClr>
            </a:pPr>
            <a:r>
              <a:rPr lang="en-US" sz="1200" b="1" u="sng" dirty="0" smtClean="0">
                <a:solidFill>
                  <a:schemeClr val="bg1">
                    <a:lumMod val="50000"/>
                    <a:lumOff val="50000"/>
                  </a:schemeClr>
                </a:solidFill>
                <a:latin typeface="Arial Black" pitchFamily="34" charset="0"/>
              </a:rPr>
              <a:t>LECTURERS</a:t>
            </a:r>
            <a:endParaRPr lang="en-US" sz="1200" b="1" dirty="0" smtClean="0">
              <a:solidFill>
                <a:schemeClr val="bg1">
                  <a:lumMod val="50000"/>
                  <a:lumOff val="50000"/>
                </a:schemeClr>
              </a:solidFill>
              <a:latin typeface="Arial Black" pitchFamily="34" charset="0"/>
            </a:endParaRPr>
          </a:p>
          <a:p>
            <a:pPr>
              <a:buClr>
                <a:schemeClr val="bg1">
                  <a:lumMod val="50000"/>
                  <a:lumOff val="50000"/>
                </a:schemeClr>
              </a:buClr>
              <a:buFont typeface="Wingdings 2" pitchFamily="18" charset="2"/>
              <a:buChar char=""/>
            </a:pPr>
            <a:r>
              <a:rPr lang="en-US" sz="1200" dirty="0" smtClean="0">
                <a:solidFill>
                  <a:schemeClr val="bg1">
                    <a:lumMod val="50000"/>
                    <a:lumOff val="50000"/>
                  </a:schemeClr>
                </a:solidFill>
              </a:rPr>
              <a:t> LAZAR KIRCHEV, </a:t>
            </a:r>
            <a:r>
              <a:rPr lang="en-US" sz="1200" dirty="0" smtClean="0">
                <a:solidFill>
                  <a:schemeClr val="bg1">
                    <a:lumMod val="50000"/>
                    <a:lumOff val="50000"/>
                  </a:schemeClr>
                </a:solidFill>
              </a:rPr>
              <a:t>PhD   &lt;L.KIRCHEV@SAP.COM&gt;</a:t>
            </a:r>
            <a:endParaRPr lang="en-US" sz="1200" dirty="0" smtClean="0">
              <a:solidFill>
                <a:schemeClr val="bg1">
                  <a:lumMod val="50000"/>
                  <a:lumOff val="50000"/>
                </a:schemeClr>
              </a:solidFill>
            </a:endParaRPr>
          </a:p>
          <a:p>
            <a:pPr>
              <a:buClr>
                <a:schemeClr val="bg1">
                  <a:lumMod val="50000"/>
                  <a:lumOff val="50000"/>
                </a:schemeClr>
              </a:buClr>
              <a:buFont typeface="Wingdings 2" pitchFamily="18" charset="2"/>
              <a:buChar char=""/>
            </a:pPr>
            <a:r>
              <a:rPr lang="en-US" sz="1200" dirty="0" smtClean="0">
                <a:solidFill>
                  <a:schemeClr val="bg1">
                    <a:lumMod val="50000"/>
                    <a:lumOff val="50000"/>
                  </a:schemeClr>
                </a:solidFill>
              </a:rPr>
              <a:t> ILIYAN </a:t>
            </a:r>
            <a:r>
              <a:rPr lang="en-US" sz="1200" dirty="0" smtClean="0">
                <a:solidFill>
                  <a:schemeClr val="bg1">
                    <a:lumMod val="50000"/>
                    <a:lumOff val="50000"/>
                  </a:schemeClr>
                </a:solidFill>
              </a:rPr>
              <a:t>NENOV   	&lt;ILIYAN.NENOV@SAP.COM&gt;</a:t>
            </a:r>
            <a:endParaRPr lang="en-US" sz="1200" dirty="0" smtClean="0">
              <a:solidFill>
                <a:schemeClr val="bg1">
                  <a:lumMod val="50000"/>
                  <a:lumOff val="50000"/>
                </a:schemeClr>
              </a:solidFill>
            </a:endParaRPr>
          </a:p>
          <a:p>
            <a:pPr>
              <a:spcAft>
                <a:spcPts val="600"/>
              </a:spcAft>
              <a:buClr>
                <a:schemeClr val="bg1">
                  <a:lumMod val="50000"/>
                  <a:lumOff val="50000"/>
                </a:schemeClr>
              </a:buClr>
              <a:buFont typeface="Wingdings 2" pitchFamily="18" charset="2"/>
              <a:buChar char=""/>
            </a:pPr>
            <a:r>
              <a:rPr lang="en-US" sz="1200" dirty="0" smtClean="0">
                <a:solidFill>
                  <a:schemeClr val="bg1">
                    <a:lumMod val="50000"/>
                    <a:lumOff val="50000"/>
                  </a:schemeClr>
                </a:solidFill>
              </a:rPr>
              <a:t> KRUM </a:t>
            </a:r>
            <a:r>
              <a:rPr lang="en-US" sz="1200" dirty="0" smtClean="0">
                <a:solidFill>
                  <a:schemeClr val="bg1">
                    <a:lumMod val="50000"/>
                    <a:lumOff val="50000"/>
                  </a:schemeClr>
                </a:solidFill>
              </a:rPr>
              <a:t>BAKALSKY   	&lt;KRUM.BAKALSKY@SAP.COM&gt;</a:t>
            </a:r>
            <a:endParaRPr lang="en-US" sz="1200" dirty="0" smtClean="0">
              <a:solidFill>
                <a:schemeClr val="bg1">
                  <a:lumMod val="50000"/>
                  <a:lumOff val="50000"/>
                </a:schemeClr>
              </a:solidFill>
            </a:endParaRPr>
          </a:p>
          <a:p>
            <a:pPr>
              <a:spcAft>
                <a:spcPts val="600"/>
              </a:spcAft>
              <a:buClr>
                <a:schemeClr val="bg1"/>
              </a:buClr>
            </a:pPr>
            <a:r>
              <a:rPr lang="en-US" dirty="0" smtClean="0">
                <a:solidFill>
                  <a:schemeClr val="bg1">
                    <a:lumMod val="50000"/>
                    <a:lumOff val="50000"/>
                  </a:schemeClr>
                </a:solidFill>
                <a:latin typeface="Arial Black" pitchFamily="34" charset="0"/>
              </a:rPr>
              <a:t>7 March, 2011</a:t>
            </a:r>
          </a:p>
        </p:txBody>
      </p:sp>
      <p:sp>
        <p:nvSpPr>
          <p:cNvPr id="11" name="Title 1"/>
          <p:cNvSpPr txBox="1">
            <a:spLocks/>
          </p:cNvSpPr>
          <p:nvPr/>
        </p:nvSpPr>
        <p:spPr bwMode="gray">
          <a:xfrm>
            <a:off x="413995" y="2232204"/>
            <a:ext cx="8280000" cy="1873677"/>
          </a:xfrm>
          <a:prstGeom prst="rect">
            <a:avLst/>
          </a:prstGeom>
        </p:spPr>
        <p:txBody>
          <a:bodyPr vert="horz" lIns="0" tIns="0" rIns="0" bIns="0" rtlCol="0" anchor="ctr" anchorCtr="0">
            <a:noAutofit/>
          </a:bodyPr>
          <a:lstStyle/>
          <a:p>
            <a:pPr marL="0" marR="0" lvl="0" indent="0" algn="ctr" defTabSz="914400" rtl="0" eaLnBrk="1" fontAlgn="auto" latinLnBrk="0" hangingPunct="1">
              <a:lnSpc>
                <a:spcPct val="100000"/>
              </a:lnSpc>
              <a:spcBef>
                <a:spcPct val="0"/>
              </a:spcBef>
              <a:spcAft>
                <a:spcPts val="1200"/>
              </a:spcAft>
              <a:buClrTx/>
              <a:buSzTx/>
              <a:buFontTx/>
              <a:buNone/>
              <a:tabLst/>
              <a:defRPr/>
            </a:pPr>
            <a:r>
              <a:rPr lang="en-US" sz="2000" b="1" u="sng" dirty="0" smtClean="0">
                <a:solidFill>
                  <a:sysClr val="windowText" lastClr="000000"/>
                </a:solidFill>
                <a:latin typeface="Arial Black" pitchFamily="34" charset="0"/>
                <a:ea typeface="+mj-ea"/>
                <a:cs typeface="+mj-cs"/>
              </a:rPr>
              <a:t>LECTURE #1</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0" normalizeH="0" baseline="0" noProof="0" dirty="0" smtClean="0">
                <a:ln>
                  <a:noFill/>
                </a:ln>
                <a:solidFill>
                  <a:sysClr val="windowText" lastClr="000000"/>
                </a:solidFill>
                <a:effectLst/>
                <a:uLnTx/>
                <a:uFillTx/>
                <a:latin typeface="Arial Black" pitchFamily="34" charset="0"/>
                <a:ea typeface="+mj-ea"/>
                <a:cs typeface="+mj-cs"/>
              </a:rPr>
              <a:t>INTRODUCTION.  </a:t>
            </a:r>
            <a:br>
              <a:rPr kumimoji="0" lang="en-US" sz="1400" b="1" i="0" u="none" strike="noStrike" kern="1200" cap="none" spc="0" normalizeH="0" baseline="0" noProof="0" dirty="0" smtClean="0">
                <a:ln>
                  <a:noFill/>
                </a:ln>
                <a:solidFill>
                  <a:sysClr val="windowText" lastClr="000000"/>
                </a:solidFill>
                <a:effectLst/>
                <a:uLnTx/>
                <a:uFillTx/>
                <a:latin typeface="Arial Black" pitchFamily="34" charset="0"/>
                <a:ea typeface="+mj-ea"/>
                <a:cs typeface="+mj-cs"/>
              </a:rPr>
            </a:br>
            <a:r>
              <a:rPr kumimoji="0" lang="en-US" sz="1400" b="1" i="0" u="none" strike="noStrike" kern="1200" cap="none" spc="0" normalizeH="0" noProof="0" dirty="0" smtClean="0">
                <a:ln>
                  <a:noFill/>
                </a:ln>
                <a:solidFill>
                  <a:sysClr val="windowText" lastClr="000000"/>
                </a:solidFill>
                <a:effectLst/>
                <a:uLnTx/>
                <a:uFillTx/>
                <a:latin typeface="Arial Black" pitchFamily="34" charset="0"/>
                <a:ea typeface="+mj-ea"/>
                <a:cs typeface="+mj-cs"/>
              </a:rPr>
              <a:t>CONTEMPORARY LARGE-SCALE PROBLEMS.</a:t>
            </a:r>
            <a:endParaRPr kumimoji="0" lang="en-US" sz="1400" b="1" i="0" u="none" strike="noStrike" kern="1200" cap="none" spc="0" normalizeH="0" baseline="0" noProof="0" dirty="0">
              <a:ln>
                <a:noFill/>
              </a:ln>
              <a:solidFill>
                <a:sysClr val="windowText" lastClr="000000"/>
              </a:solidFill>
              <a:effectLst/>
              <a:uLnTx/>
              <a:uFillTx/>
              <a:latin typeface="Arial Black"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vs. Distributed</a:t>
            </a:r>
            <a:endParaRPr lang="en-US" dirty="0"/>
          </a:p>
        </p:txBody>
      </p:sp>
      <p:sp>
        <p:nvSpPr>
          <p:cNvPr id="3" name="Text Placeholder 2"/>
          <p:cNvSpPr>
            <a:spLocks noGrp="1"/>
          </p:cNvSpPr>
          <p:nvPr>
            <p:ph type="body" sz="quarter" idx="10"/>
          </p:nvPr>
        </p:nvSpPr>
        <p:spPr/>
        <p:txBody>
          <a:bodyPr/>
          <a:lstStyle/>
          <a:p>
            <a:pPr>
              <a:buClr>
                <a:schemeClr val="tx1"/>
              </a:buClr>
              <a:buFont typeface="Wingdings 2" pitchFamily="18" charset="2"/>
              <a:buChar char="¢"/>
            </a:pPr>
            <a:r>
              <a:rPr lang="en-US" sz="2000" dirty="0" smtClean="0"/>
              <a:t> Parallel computing can mean:</a:t>
            </a:r>
          </a:p>
          <a:p>
            <a:pPr lvl="3">
              <a:buFont typeface="Wingdings 2" pitchFamily="18" charset="2"/>
              <a:buChar char="¢"/>
            </a:pPr>
            <a:r>
              <a:rPr lang="en-US" sz="1800" dirty="0" smtClean="0"/>
              <a:t> Vector Processing of Data</a:t>
            </a:r>
          </a:p>
          <a:p>
            <a:pPr lvl="3">
              <a:buFont typeface="Wingdings 2" pitchFamily="18" charset="2"/>
              <a:buChar char="¢"/>
            </a:pPr>
            <a:r>
              <a:rPr lang="en-US" sz="1800" dirty="0" smtClean="0"/>
              <a:t> Multiple CPUs </a:t>
            </a:r>
            <a:r>
              <a:rPr lang="en-US" sz="1800" u="sng" dirty="0" smtClean="0"/>
              <a:t>in a single</a:t>
            </a:r>
            <a:r>
              <a:rPr lang="en-US" sz="1800" dirty="0" smtClean="0"/>
              <a:t> computer </a:t>
            </a:r>
          </a:p>
          <a:p>
            <a:pPr lvl="1">
              <a:buClr>
                <a:schemeClr val="tx1"/>
              </a:buClr>
            </a:pPr>
            <a:endParaRPr lang="en-US" sz="2000" b="1" dirty="0" smtClean="0"/>
          </a:p>
          <a:p>
            <a:pPr lvl="1">
              <a:buClr>
                <a:schemeClr val="tx1"/>
              </a:buClr>
              <a:buFont typeface="Wingdings 2" pitchFamily="18" charset="2"/>
              <a:buChar char="¢"/>
            </a:pPr>
            <a:r>
              <a:rPr lang="en-US" sz="2000" b="1" dirty="0" smtClean="0"/>
              <a:t> Distributed computing is multiple CPUs across many computers over a network</a:t>
            </a:r>
          </a:p>
        </p:txBody>
      </p:sp>
      <p:sp>
        <p:nvSpPr>
          <p:cNvPr id="4" name="Rectangular Callout 3"/>
          <p:cNvSpPr/>
          <p:nvPr/>
        </p:nvSpPr>
        <p:spPr bwMode="gray">
          <a:xfrm>
            <a:off x="4686299" y="2114550"/>
            <a:ext cx="2047875" cy="571500"/>
          </a:xfrm>
          <a:prstGeom prst="wedgeRectCallout">
            <a:avLst>
              <a:gd name="adj1" fmla="val -59827"/>
              <a:gd name="adj2" fmla="val 24776"/>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defTabSz="914400" eaLnBrk="1" fontAlgn="base" latinLnBrk="0" hangingPunct="1">
              <a:lnSpc>
                <a:spcPct val="100000"/>
              </a:lnSpc>
              <a:spcAft>
                <a:spcPct val="0"/>
              </a:spcAft>
              <a:buClr>
                <a:schemeClr val="tx1"/>
              </a:buClr>
              <a:buSzPct val="80000"/>
              <a:buFont typeface="Wingdings 2" pitchFamily="18" charset="2"/>
              <a:buChar char="¾"/>
              <a:tabLst/>
            </a:pPr>
            <a:r>
              <a:rPr lang="en-US" sz="1200" b="1" kern="0" dirty="0" smtClean="0">
                <a:ea typeface="Arial Unicode MS" pitchFamily="34" charset="-128"/>
                <a:cs typeface="Arial Unicode MS" pitchFamily="34" charset="-128"/>
              </a:rPr>
              <a:t>Same copy of memory</a:t>
            </a:r>
          </a:p>
          <a:p>
            <a:pPr marR="0" defTabSz="914400" eaLnBrk="1" fontAlgn="base" latinLnBrk="0" hangingPunct="1">
              <a:lnSpc>
                <a:spcPct val="100000"/>
              </a:lnSpc>
              <a:spcAft>
                <a:spcPct val="0"/>
              </a:spcAft>
              <a:buClr>
                <a:schemeClr val="tx1"/>
              </a:buClr>
              <a:buSzPct val="80000"/>
              <a:buFont typeface="Wingdings 2" pitchFamily="18" charset="2"/>
              <a:buChar char="¾"/>
              <a:tabLst/>
            </a:pPr>
            <a:r>
              <a:rPr lang="en-US" sz="1200" b="1" kern="0" dirty="0" smtClean="0">
                <a:ea typeface="Arial Unicode MS" pitchFamily="34" charset="-128"/>
                <a:cs typeface="Arial Unicode MS" pitchFamily="34" charset="-128"/>
              </a:rPr>
              <a:t>Same copy of storage</a:t>
            </a:r>
            <a:endParaRPr kumimoji="0" lang="en-US" sz="1200" b="1" i="0" u="none" strike="noStrike" kern="0" cap="none" spc="0" normalizeH="0" baseline="0" noProof="0" dirty="0" smtClean="0">
              <a:ln>
                <a:noFill/>
              </a:ln>
              <a:effectLst/>
              <a:uLnTx/>
              <a:uFillTx/>
              <a:ea typeface="Arial Unicode MS" pitchFamily="34" charset="-128"/>
              <a:cs typeface="Arial Unicode MS"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Distributed Computing 1975-1985</a:t>
            </a:r>
            <a:endParaRPr lang="en-US" dirty="0"/>
          </a:p>
        </p:txBody>
      </p:sp>
      <p:sp>
        <p:nvSpPr>
          <p:cNvPr id="3" name="Text Placeholder 2"/>
          <p:cNvSpPr>
            <a:spLocks noGrp="1"/>
          </p:cNvSpPr>
          <p:nvPr>
            <p:ph type="body" sz="quarter" idx="11"/>
          </p:nvPr>
        </p:nvSpPr>
        <p:spPr>
          <a:xfrm>
            <a:off x="324000" y="1690687"/>
            <a:ext cx="4762350" cy="4391025"/>
          </a:xfrm>
        </p:spPr>
        <p:txBody>
          <a:bodyPr/>
          <a:lstStyle/>
          <a:p>
            <a:pPr>
              <a:buClr>
                <a:schemeClr val="tx1"/>
              </a:buClr>
              <a:buFont typeface="Wingdings 2" pitchFamily="18" charset="2"/>
              <a:buChar char="¢"/>
            </a:pPr>
            <a:r>
              <a:rPr lang="en-US" sz="2400" dirty="0" smtClean="0"/>
              <a:t> Parallel computing was favored in the early years</a:t>
            </a:r>
          </a:p>
          <a:p>
            <a:pPr>
              <a:buClr>
                <a:schemeClr val="tx1"/>
              </a:buClr>
              <a:buFont typeface="Wingdings 2" pitchFamily="18" charset="2"/>
              <a:buChar char="¢"/>
            </a:pPr>
            <a:r>
              <a:rPr lang="en-US" sz="2400" dirty="0" smtClean="0"/>
              <a:t> Primary vector-based at first</a:t>
            </a:r>
          </a:p>
          <a:p>
            <a:pPr>
              <a:buClr>
                <a:schemeClr val="tx1"/>
              </a:buClr>
              <a:buFont typeface="Wingdings 2" pitchFamily="18" charset="2"/>
              <a:buChar char="¢"/>
            </a:pPr>
            <a:r>
              <a:rPr lang="en-US" sz="2400" dirty="0" smtClean="0"/>
              <a:t> Gradually more thread based parallelism was introduced</a:t>
            </a:r>
            <a:endParaRPr lang="en-US" sz="2400" dirty="0"/>
          </a:p>
        </p:txBody>
      </p:sp>
      <p:pic>
        <p:nvPicPr>
          <p:cNvPr id="1027" name="Picture 3"/>
          <p:cNvPicPr>
            <a:picLocks noChangeAspect="1" noChangeArrowheads="1"/>
          </p:cNvPicPr>
          <p:nvPr/>
        </p:nvPicPr>
        <p:blipFill>
          <a:blip r:embed="rId2" cstate="print"/>
          <a:srcRect/>
          <a:stretch>
            <a:fillRect/>
          </a:stretch>
        </p:blipFill>
        <p:spPr bwMode="auto">
          <a:xfrm>
            <a:off x="5119688" y="3576638"/>
            <a:ext cx="3533775" cy="2352675"/>
          </a:xfrm>
          <a:prstGeom prst="rect">
            <a:avLst/>
          </a:prstGeom>
          <a:noFill/>
          <a:ln w="9525">
            <a:noFill/>
            <a:miter lim="800000"/>
            <a:headEnd/>
            <a:tailEnd/>
          </a:ln>
        </p:spPr>
      </p:pic>
      <p:sp>
        <p:nvSpPr>
          <p:cNvPr id="10" name="TextBox 9"/>
          <p:cNvSpPr txBox="1"/>
          <p:nvPr/>
        </p:nvSpPr>
        <p:spPr>
          <a:xfrm>
            <a:off x="5114925" y="5915025"/>
            <a:ext cx="1771639" cy="276999"/>
          </a:xfrm>
          <a:prstGeom prst="rect">
            <a:avLst/>
          </a:prstGeom>
          <a:noFill/>
        </p:spPr>
        <p:txBody>
          <a:bodyPr wrap="none" rtlCol="0">
            <a:spAutoFit/>
          </a:bodyPr>
          <a:lstStyle/>
          <a:p>
            <a:pPr fontAlgn="base">
              <a:spcBef>
                <a:spcPct val="50000"/>
              </a:spcBef>
              <a:spcAft>
                <a:spcPct val="0"/>
              </a:spcAft>
              <a:buClr>
                <a:srgbClr val="F0AB00"/>
              </a:buClr>
              <a:buSzPct val="80000"/>
            </a:pPr>
            <a:r>
              <a:rPr lang="en-US" sz="1200" i="1" kern="0" dirty="0" smtClean="0">
                <a:ea typeface="Arial Unicode MS" pitchFamily="34" charset="-128"/>
                <a:cs typeface="Arial Unicode MS" pitchFamily="34" charset="-128"/>
              </a:rPr>
              <a:t>Supercomputer: Cray 2</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Distributed Computing 1985-1995</a:t>
            </a:r>
            <a:endParaRPr lang="en-US" dirty="0"/>
          </a:p>
        </p:txBody>
      </p:sp>
      <p:sp>
        <p:nvSpPr>
          <p:cNvPr id="5" name="Text Placeholder 4"/>
          <p:cNvSpPr>
            <a:spLocks noGrp="1"/>
          </p:cNvSpPr>
          <p:nvPr>
            <p:ph type="body" sz="quarter" idx="10"/>
          </p:nvPr>
        </p:nvSpPr>
        <p:spPr/>
        <p:txBody>
          <a:bodyPr/>
          <a:lstStyle/>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“Massively parallel architectures” start rising in prominence</a:t>
            </a:r>
          </a:p>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Message Passing Interface (MPI) and other libraries developed</a:t>
            </a:r>
          </a:p>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Bandwidth was a big problem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Distributed Computing 1995 - 2010</a:t>
            </a:r>
            <a:endParaRPr lang="en-US" dirty="0"/>
          </a:p>
        </p:txBody>
      </p:sp>
      <p:sp>
        <p:nvSpPr>
          <p:cNvPr id="3" name="Text Placeholder 2"/>
          <p:cNvSpPr>
            <a:spLocks noGrp="1"/>
          </p:cNvSpPr>
          <p:nvPr>
            <p:ph type="body" sz="quarter" idx="10"/>
          </p:nvPr>
        </p:nvSpPr>
        <p:spPr/>
        <p:txBody>
          <a:bodyPr/>
          <a:lstStyle/>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Cluster/grid architecture increasingly dominant</a:t>
            </a:r>
          </a:p>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Special node machines eschewed in favour of COTS (</a:t>
            </a:r>
            <a:r>
              <a:rPr lang="en-US" dirty="0" smtClean="0"/>
              <a:t>Commercial, Off-The-Shelf</a:t>
            </a:r>
            <a:r>
              <a:rPr lang="en-GB" dirty="0" smtClean="0"/>
              <a:t>) technologies</a:t>
            </a:r>
          </a:p>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Web-wide cluster software</a:t>
            </a:r>
          </a:p>
          <a:p>
            <a:pPr>
              <a:lnSpc>
                <a:spcPct val="93000"/>
              </a:lnSpc>
              <a:buClr>
                <a:schemeClr val="tx1"/>
              </a:buClr>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 Companies like Google take this to the extreme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4000" y="2444399"/>
            <a:ext cx="8496000" cy="1451325"/>
          </a:xfrm>
        </p:spPr>
        <p:txBody>
          <a:bodyPr/>
          <a:lstStyle/>
          <a:p>
            <a:r>
              <a:rPr lang="en-US" dirty="0" smtClean="0"/>
              <a:t>Parallelization and Synchronization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Parallelization Idea (1/4)</a:t>
            </a:r>
            <a:endParaRPr lang="en-US" dirty="0"/>
          </a:p>
        </p:txBody>
      </p:sp>
      <p:sp>
        <p:nvSpPr>
          <p:cNvPr id="5" name="Text Placeholder 4"/>
          <p:cNvSpPr>
            <a:spLocks noGrp="1"/>
          </p:cNvSpPr>
          <p:nvPr>
            <p:ph type="body" sz="quarter" idx="10"/>
          </p:nvPr>
        </p:nvSpPr>
        <p:spPr>
          <a:xfrm>
            <a:off x="324000" y="1690687"/>
            <a:ext cx="8494713" cy="1166813"/>
          </a:xfrm>
        </p:spPr>
        <p:txBody>
          <a:bodyPr/>
          <a:lstStyle/>
          <a:p>
            <a:r>
              <a:rPr lang="en-GB" dirty="0" smtClean="0"/>
              <a:t>Parallelization is “easy” if processing can be cleanly split into finite number of units:</a:t>
            </a:r>
          </a:p>
          <a:p>
            <a:endParaRPr lang="en-US" dirty="0"/>
          </a:p>
        </p:txBody>
      </p:sp>
      <p:sp>
        <p:nvSpPr>
          <p:cNvPr id="11" name="Oval 10"/>
          <p:cNvSpPr/>
          <p:nvPr/>
        </p:nvSpPr>
        <p:spPr bwMode="gray">
          <a:xfrm>
            <a:off x="2605109" y="2771815"/>
            <a:ext cx="1536192" cy="1536192"/>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Work</a:t>
            </a:r>
          </a:p>
        </p:txBody>
      </p:sp>
      <p:sp>
        <p:nvSpPr>
          <p:cNvPr id="12" name="Right Arrow 11"/>
          <p:cNvSpPr/>
          <p:nvPr/>
        </p:nvSpPr>
        <p:spPr bwMode="gray">
          <a:xfrm>
            <a:off x="4279198" y="3340141"/>
            <a:ext cx="570016" cy="484632"/>
          </a:xfrm>
          <a:prstGeom prst="right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nvGrpSpPr>
          <p:cNvPr id="13" name="Group 12"/>
          <p:cNvGrpSpPr/>
          <p:nvPr/>
        </p:nvGrpSpPr>
        <p:grpSpPr>
          <a:xfrm>
            <a:off x="4943558" y="2744558"/>
            <a:ext cx="1536192" cy="1536192"/>
            <a:chOff x="2254333" y="1458683"/>
            <a:chExt cx="1536192" cy="1536192"/>
          </a:xfrm>
        </p:grpSpPr>
        <p:sp>
          <p:nvSpPr>
            <p:cNvPr id="14" name="Oval 13"/>
            <p:cNvSpPr/>
            <p:nvPr/>
          </p:nvSpPr>
          <p:spPr bwMode="gray">
            <a:xfrm>
              <a:off x="2254333" y="1458683"/>
              <a:ext cx="1536192" cy="1536192"/>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5" name="Oval 14"/>
            <p:cNvSpPr/>
            <p:nvPr/>
          </p:nvSpPr>
          <p:spPr bwMode="gray">
            <a:xfrm>
              <a:off x="2491836" y="2266206"/>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W2</a:t>
              </a:r>
            </a:p>
          </p:txBody>
        </p:sp>
        <p:sp>
          <p:nvSpPr>
            <p:cNvPr id="16" name="Oval 15"/>
            <p:cNvSpPr/>
            <p:nvPr/>
          </p:nvSpPr>
          <p:spPr bwMode="gray">
            <a:xfrm>
              <a:off x="3036124" y="1729832"/>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W3</a:t>
              </a:r>
            </a:p>
          </p:txBody>
        </p:sp>
        <p:sp>
          <p:nvSpPr>
            <p:cNvPr id="17" name="Oval 16"/>
            <p:cNvSpPr/>
            <p:nvPr/>
          </p:nvSpPr>
          <p:spPr bwMode="gray">
            <a:xfrm>
              <a:off x="2489859" y="1729835"/>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W1</a:t>
              </a:r>
            </a:p>
          </p:txBody>
        </p:sp>
        <p:sp>
          <p:nvSpPr>
            <p:cNvPr id="18" name="Oval 17"/>
            <p:cNvSpPr/>
            <p:nvPr/>
          </p:nvSpPr>
          <p:spPr bwMode="gray">
            <a:xfrm>
              <a:off x="3036125" y="2264226"/>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W4</a:t>
              </a:r>
            </a:p>
          </p:txBody>
        </p:sp>
      </p:grpSp>
      <p:sp>
        <p:nvSpPr>
          <p:cNvPr id="19" name="Right Arrow 18"/>
          <p:cNvSpPr/>
          <p:nvPr/>
        </p:nvSpPr>
        <p:spPr bwMode="gray">
          <a:xfrm>
            <a:off x="3193347" y="4321216"/>
            <a:ext cx="3026477" cy="555584"/>
          </a:xfrm>
          <a:prstGeom prst="right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Partition Problem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Parallelization Idea (2/4)</a:t>
            </a:r>
            <a:endParaRPr lang="en-US" dirty="0"/>
          </a:p>
        </p:txBody>
      </p:sp>
      <p:sp>
        <p:nvSpPr>
          <p:cNvPr id="3" name="Text Placeholder 2"/>
          <p:cNvSpPr>
            <a:spLocks noGrp="1"/>
          </p:cNvSpPr>
          <p:nvPr>
            <p:ph type="body" sz="quarter" idx="10"/>
          </p:nvPr>
        </p:nvSpPr>
        <p:spPr>
          <a:xfrm>
            <a:off x="324000" y="1690687"/>
            <a:ext cx="8494713" cy="1166813"/>
          </a:xfrm>
        </p:spPr>
        <p:txBody>
          <a:bodyPr/>
          <a:lstStyle/>
          <a:p>
            <a:r>
              <a:rPr lang="en-GB" dirty="0" smtClean="0">
                <a:solidFill>
                  <a:srgbClr val="000000"/>
                </a:solidFill>
              </a:rPr>
              <a:t>In a parallel computation, we would like to have as many threads as we have processors. e.g., a four-processor computer would be able to run four threads at the same time</a:t>
            </a:r>
            <a:endParaRPr lang="en-US" dirty="0"/>
          </a:p>
        </p:txBody>
      </p:sp>
      <p:sp>
        <p:nvSpPr>
          <p:cNvPr id="8" name="Oval 7"/>
          <p:cNvSpPr/>
          <p:nvPr/>
        </p:nvSpPr>
        <p:spPr bwMode="gray">
          <a:xfrm>
            <a:off x="3942811" y="3428256"/>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W2</a:t>
            </a:r>
          </a:p>
        </p:txBody>
      </p:sp>
      <p:sp>
        <p:nvSpPr>
          <p:cNvPr id="9" name="Oval 8"/>
          <p:cNvSpPr/>
          <p:nvPr/>
        </p:nvSpPr>
        <p:spPr bwMode="gray">
          <a:xfrm>
            <a:off x="4696649" y="3425282"/>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W3</a:t>
            </a:r>
          </a:p>
        </p:txBody>
      </p:sp>
      <p:sp>
        <p:nvSpPr>
          <p:cNvPr id="10" name="Oval 9"/>
          <p:cNvSpPr/>
          <p:nvPr/>
        </p:nvSpPr>
        <p:spPr bwMode="gray">
          <a:xfrm>
            <a:off x="3178834" y="3425285"/>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W1</a:t>
            </a:r>
          </a:p>
        </p:txBody>
      </p:sp>
      <p:sp>
        <p:nvSpPr>
          <p:cNvPr id="11" name="Oval 10"/>
          <p:cNvSpPr/>
          <p:nvPr/>
        </p:nvSpPr>
        <p:spPr bwMode="gray">
          <a:xfrm>
            <a:off x="5534850" y="3426276"/>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W4</a:t>
            </a:r>
          </a:p>
        </p:txBody>
      </p:sp>
      <p:sp>
        <p:nvSpPr>
          <p:cNvPr id="14" name="Rectangle 13"/>
          <p:cNvSpPr/>
          <p:nvPr/>
        </p:nvSpPr>
        <p:spPr bwMode="gray">
          <a:xfrm>
            <a:off x="2809875" y="3924301"/>
            <a:ext cx="3619500" cy="34290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600" b="0" i="0" u="none" strike="noStrike" kern="0" cap="none" spc="0" normalizeH="0" baseline="0" noProof="0" dirty="0" smtClean="0">
                <a:ln>
                  <a:noFill/>
                </a:ln>
                <a:effectLst/>
                <a:uLnTx/>
                <a:uFillTx/>
                <a:ea typeface="Arial Unicode MS" pitchFamily="34" charset="-128"/>
                <a:cs typeface="Arial Unicode MS" pitchFamily="34" charset="-128"/>
              </a:rPr>
              <a:t>Spawn Worker Threads</a:t>
            </a:r>
          </a:p>
        </p:txBody>
      </p:sp>
      <p:sp>
        <p:nvSpPr>
          <p:cNvPr id="15" name="Down Arrow 14"/>
          <p:cNvSpPr/>
          <p:nvPr/>
        </p:nvSpPr>
        <p:spPr bwMode="gray">
          <a:xfrm>
            <a:off x="3171825" y="4267200"/>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6" name="Down Arrow 15"/>
          <p:cNvSpPr/>
          <p:nvPr/>
        </p:nvSpPr>
        <p:spPr bwMode="gray">
          <a:xfrm>
            <a:off x="3943350" y="4267200"/>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7" name="Down Arrow 16"/>
          <p:cNvSpPr/>
          <p:nvPr/>
        </p:nvSpPr>
        <p:spPr bwMode="gray">
          <a:xfrm>
            <a:off x="4686300" y="4267200"/>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8" name="Down Arrow 17"/>
          <p:cNvSpPr/>
          <p:nvPr/>
        </p:nvSpPr>
        <p:spPr bwMode="gray">
          <a:xfrm>
            <a:off x="5534025" y="4267200"/>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own Arrow 7"/>
          <p:cNvSpPr/>
          <p:nvPr/>
        </p:nvSpPr>
        <p:spPr bwMode="gray">
          <a:xfrm>
            <a:off x="3200400" y="34194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9" name="Down Arrow 8"/>
          <p:cNvSpPr/>
          <p:nvPr/>
        </p:nvSpPr>
        <p:spPr bwMode="gray">
          <a:xfrm>
            <a:off x="3971925" y="34194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0" name="Down Arrow 9"/>
          <p:cNvSpPr/>
          <p:nvPr/>
        </p:nvSpPr>
        <p:spPr bwMode="gray">
          <a:xfrm>
            <a:off x="4714875" y="34194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1" name="Down Arrow 10"/>
          <p:cNvSpPr/>
          <p:nvPr/>
        </p:nvSpPr>
        <p:spPr bwMode="gray">
          <a:xfrm>
            <a:off x="5562600" y="34194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p:ph type="title"/>
          </p:nvPr>
        </p:nvSpPr>
        <p:spPr/>
        <p:txBody>
          <a:bodyPr/>
          <a:lstStyle/>
          <a:p>
            <a:r>
              <a:rPr lang="en-US" dirty="0" smtClean="0"/>
              <a:t>Parallelization Idea (3/4)</a:t>
            </a:r>
            <a:endParaRPr lang="en-US" dirty="0"/>
          </a:p>
        </p:txBody>
      </p:sp>
      <p:sp>
        <p:nvSpPr>
          <p:cNvPr id="3" name="Text Placeholder 2"/>
          <p:cNvSpPr>
            <a:spLocks noGrp="1"/>
          </p:cNvSpPr>
          <p:nvPr>
            <p:ph type="body" sz="quarter" idx="10"/>
          </p:nvPr>
        </p:nvSpPr>
        <p:spPr>
          <a:xfrm>
            <a:off x="324000" y="1690687"/>
            <a:ext cx="8494713" cy="719138"/>
          </a:xfrm>
        </p:spPr>
        <p:txBody>
          <a:bodyPr/>
          <a:lstStyle/>
          <a:p>
            <a:r>
              <a:rPr lang="en-US" dirty="0" smtClean="0"/>
              <a:t>Workers Process Data</a:t>
            </a:r>
            <a:endParaRPr lang="en-US" dirty="0"/>
          </a:p>
        </p:txBody>
      </p:sp>
      <p:sp>
        <p:nvSpPr>
          <p:cNvPr id="4" name="Oval 3"/>
          <p:cNvSpPr/>
          <p:nvPr/>
        </p:nvSpPr>
        <p:spPr bwMode="gray">
          <a:xfrm>
            <a:off x="3971386" y="3513981"/>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W2</a:t>
            </a:r>
          </a:p>
        </p:txBody>
      </p:sp>
      <p:sp>
        <p:nvSpPr>
          <p:cNvPr id="5" name="Oval 4"/>
          <p:cNvSpPr/>
          <p:nvPr/>
        </p:nvSpPr>
        <p:spPr bwMode="gray">
          <a:xfrm>
            <a:off x="4725224" y="3511007"/>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W3</a:t>
            </a:r>
          </a:p>
        </p:txBody>
      </p:sp>
      <p:sp>
        <p:nvSpPr>
          <p:cNvPr id="6" name="Oval 5"/>
          <p:cNvSpPr/>
          <p:nvPr/>
        </p:nvSpPr>
        <p:spPr bwMode="gray">
          <a:xfrm>
            <a:off x="3207409" y="3511010"/>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W1</a:t>
            </a:r>
          </a:p>
        </p:txBody>
      </p:sp>
      <p:sp>
        <p:nvSpPr>
          <p:cNvPr id="7" name="Oval 6"/>
          <p:cNvSpPr/>
          <p:nvPr/>
        </p:nvSpPr>
        <p:spPr bwMode="gray">
          <a:xfrm>
            <a:off x="5563425" y="3512001"/>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W4</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Parallelization Idea (4/4)</a:t>
            </a:r>
            <a:endParaRPr lang="en-US" dirty="0"/>
          </a:p>
        </p:txBody>
      </p:sp>
      <p:sp>
        <p:nvSpPr>
          <p:cNvPr id="4" name="Down Arrow 3"/>
          <p:cNvSpPr/>
          <p:nvPr/>
        </p:nvSpPr>
        <p:spPr bwMode="gray">
          <a:xfrm>
            <a:off x="3200400" y="28860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5" name="Down Arrow 4"/>
          <p:cNvSpPr/>
          <p:nvPr/>
        </p:nvSpPr>
        <p:spPr bwMode="gray">
          <a:xfrm>
            <a:off x="3971925" y="28860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6" name="Down Arrow 5"/>
          <p:cNvSpPr/>
          <p:nvPr/>
        </p:nvSpPr>
        <p:spPr bwMode="gray">
          <a:xfrm>
            <a:off x="4714875" y="28860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 name="Down Arrow 6"/>
          <p:cNvSpPr/>
          <p:nvPr/>
        </p:nvSpPr>
        <p:spPr bwMode="gray">
          <a:xfrm>
            <a:off x="5562600" y="2886075"/>
            <a:ext cx="484632" cy="978408"/>
          </a:xfrm>
          <a:prstGeom prst="down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 name="Oval 7"/>
          <p:cNvSpPr/>
          <p:nvPr/>
        </p:nvSpPr>
        <p:spPr bwMode="gray">
          <a:xfrm>
            <a:off x="3971386" y="2980581"/>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W2</a:t>
            </a:r>
          </a:p>
        </p:txBody>
      </p:sp>
      <p:sp>
        <p:nvSpPr>
          <p:cNvPr id="9" name="Oval 8"/>
          <p:cNvSpPr/>
          <p:nvPr/>
        </p:nvSpPr>
        <p:spPr bwMode="gray">
          <a:xfrm>
            <a:off x="4725224" y="2977607"/>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W3</a:t>
            </a:r>
          </a:p>
        </p:txBody>
      </p:sp>
      <p:sp>
        <p:nvSpPr>
          <p:cNvPr id="10" name="Oval 9"/>
          <p:cNvSpPr/>
          <p:nvPr/>
        </p:nvSpPr>
        <p:spPr bwMode="gray">
          <a:xfrm>
            <a:off x="3207409" y="2977610"/>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W1</a:t>
            </a:r>
          </a:p>
        </p:txBody>
      </p:sp>
      <p:sp>
        <p:nvSpPr>
          <p:cNvPr id="11" name="Oval 10"/>
          <p:cNvSpPr/>
          <p:nvPr/>
        </p:nvSpPr>
        <p:spPr bwMode="gray">
          <a:xfrm>
            <a:off x="5563425" y="2978601"/>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800" b="1" i="0" u="none" strike="noStrike" kern="0" cap="none" spc="0" normalizeH="0" baseline="0" noProof="0" dirty="0" smtClean="0">
                <a:ln>
                  <a:noFill/>
                </a:ln>
                <a:effectLst/>
                <a:uLnTx/>
                <a:uFillTx/>
                <a:ea typeface="Arial Unicode MS" pitchFamily="34" charset="-128"/>
                <a:cs typeface="Arial Unicode MS" pitchFamily="34" charset="-128"/>
              </a:rPr>
              <a:t>W4</a:t>
            </a:r>
          </a:p>
        </p:txBody>
      </p:sp>
      <p:sp>
        <p:nvSpPr>
          <p:cNvPr id="12" name="Rectangle 11"/>
          <p:cNvSpPr/>
          <p:nvPr/>
        </p:nvSpPr>
        <p:spPr bwMode="gray">
          <a:xfrm>
            <a:off x="2905124" y="3971925"/>
            <a:ext cx="3324225" cy="32385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Results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Parallelization Challenges and Pitfalls (1/2)</a:t>
            </a:r>
            <a:endParaRPr lang="en-US" dirty="0"/>
          </a:p>
        </p:txBody>
      </p:sp>
      <p:sp>
        <p:nvSpPr>
          <p:cNvPr id="3" name="Text Placeholder 2"/>
          <p:cNvSpPr>
            <a:spLocks noGrp="1"/>
          </p:cNvSpPr>
          <p:nvPr>
            <p:ph type="body" sz="quarter" idx="10"/>
          </p:nvPr>
        </p:nvSpPr>
        <p:spPr/>
        <p:txBody>
          <a:bodyPr/>
          <a:lstStyle/>
          <a:p>
            <a:pPr>
              <a:buClr>
                <a:schemeClr val="tx1"/>
              </a:buClr>
              <a:buFont typeface="Wingdings 2" pitchFamily="18" charset="2"/>
              <a:buChar char="¢"/>
            </a:pPr>
            <a:r>
              <a:rPr lang="en-US" dirty="0" smtClean="0"/>
              <a:t> How do we assign work to these threads</a:t>
            </a:r>
          </a:p>
          <a:p>
            <a:pPr>
              <a:buClr>
                <a:schemeClr val="tx1"/>
              </a:buClr>
              <a:buFont typeface="Wingdings 2" pitchFamily="18" charset="2"/>
              <a:buChar char="¢"/>
            </a:pPr>
            <a:r>
              <a:rPr lang="en-US" dirty="0" smtClean="0"/>
              <a:t> What happens if we have more work than threads</a:t>
            </a:r>
          </a:p>
          <a:p>
            <a:pPr>
              <a:buClr>
                <a:schemeClr val="tx1"/>
              </a:buClr>
              <a:buFont typeface="Wingdings 2" pitchFamily="18" charset="2"/>
              <a:buChar char="¢"/>
            </a:pPr>
            <a:r>
              <a:rPr lang="en-US" dirty="0" smtClean="0"/>
              <a:t> How do we aggregate the results the end</a:t>
            </a:r>
          </a:p>
          <a:p>
            <a:pPr>
              <a:buClr>
                <a:schemeClr val="tx1"/>
              </a:buClr>
              <a:buFont typeface="Wingdings 2" pitchFamily="18" charset="2"/>
              <a:buChar char="¢"/>
            </a:pPr>
            <a:r>
              <a:rPr lang="en-US" dirty="0" smtClean="0"/>
              <a:t> How do we know all the workers have finished</a:t>
            </a:r>
          </a:p>
          <a:p>
            <a:pPr>
              <a:buClr>
                <a:schemeClr val="tx1"/>
              </a:buClr>
              <a:buFont typeface="Wingdings 2" pitchFamily="18" charset="2"/>
              <a:buChar char="¢"/>
            </a:pPr>
            <a:r>
              <a:rPr lang="en-US" dirty="0" smtClean="0"/>
              <a:t> What if the work can not be divided into completely separate tasks</a:t>
            </a:r>
          </a:p>
          <a:p>
            <a:endParaRPr lang="en-US" dirty="0" smtClean="0"/>
          </a:p>
          <a:p>
            <a:endParaRPr lang="en-US" dirty="0" smtClean="0"/>
          </a:p>
          <a:p>
            <a:endParaRPr lang="en-US" dirty="0" smtClean="0"/>
          </a:p>
          <a:p>
            <a:r>
              <a:rPr lang="en-US" b="0" i="1" dirty="0" smtClean="0"/>
              <a:t>&gt; What is the common theme of all these problems?</a:t>
            </a:r>
            <a:endParaRPr lang="en-US" b="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Text Placeholder 2"/>
          <p:cNvSpPr>
            <a:spLocks noGrp="1"/>
          </p:cNvSpPr>
          <p:nvPr>
            <p:ph type="body" sz="quarter" idx="10"/>
          </p:nvPr>
        </p:nvSpPr>
        <p:spPr/>
        <p:txBody>
          <a:bodyPr/>
          <a:lstStyle/>
          <a:p>
            <a:pPr lvl="1">
              <a:buClr>
                <a:schemeClr val="tx1"/>
              </a:buClr>
              <a:buFont typeface="Wingdings 2" pitchFamily="18" charset="2"/>
              <a:buChar char="¢"/>
            </a:pPr>
            <a:r>
              <a:rPr lang="en-US" sz="2000" dirty="0" smtClean="0"/>
              <a:t> Examples of Contemporary Large-Scale Problems</a:t>
            </a:r>
          </a:p>
          <a:p>
            <a:pPr lvl="1">
              <a:buClr>
                <a:schemeClr val="tx1"/>
              </a:buClr>
              <a:buFont typeface="Wingdings 2" pitchFamily="18" charset="2"/>
              <a:buChar char="¢"/>
            </a:pPr>
            <a:r>
              <a:rPr lang="en-US" sz="2000" dirty="0" smtClean="0">
                <a:latin typeface="Arial Black" pitchFamily="34" charset="0"/>
              </a:rPr>
              <a:t> Introduction</a:t>
            </a:r>
          </a:p>
          <a:p>
            <a:pPr marL="626938" lvl="4">
              <a:buClr>
                <a:schemeClr val="bg1">
                  <a:lumMod val="50000"/>
                </a:schemeClr>
              </a:buClr>
              <a:buFont typeface="Wingdings 2" pitchFamily="18" charset="2"/>
              <a:buChar char="¾"/>
            </a:pPr>
            <a:r>
              <a:rPr lang="en-US" sz="1600" dirty="0" smtClean="0"/>
              <a:t> Introduction to Distributed Computing</a:t>
            </a:r>
          </a:p>
          <a:p>
            <a:pPr marL="626938" lvl="4">
              <a:buClr>
                <a:schemeClr val="bg1">
                  <a:lumMod val="50000"/>
                </a:schemeClr>
              </a:buClr>
              <a:buFont typeface="Wingdings 2" pitchFamily="18" charset="2"/>
              <a:buChar char="¾"/>
            </a:pPr>
            <a:r>
              <a:rPr lang="en-US" sz="1600" dirty="0" smtClean="0"/>
              <a:t> Parallel vs. Distributed Computing</a:t>
            </a:r>
          </a:p>
          <a:p>
            <a:pPr marL="626938" lvl="4">
              <a:buClr>
                <a:schemeClr val="bg1">
                  <a:lumMod val="50000"/>
                </a:schemeClr>
              </a:buClr>
              <a:buFont typeface="Wingdings 2" pitchFamily="18" charset="2"/>
              <a:buChar char="¾"/>
            </a:pPr>
            <a:r>
              <a:rPr lang="en-US" sz="1600" dirty="0" smtClean="0"/>
              <a:t> History of Distributed Computing</a:t>
            </a:r>
          </a:p>
          <a:p>
            <a:pPr marL="626938" lvl="4">
              <a:buClr>
                <a:schemeClr val="bg1">
                  <a:lumMod val="50000"/>
                </a:schemeClr>
              </a:buClr>
              <a:buFont typeface="Wingdings 2" pitchFamily="18" charset="2"/>
              <a:buChar char="¾"/>
            </a:pPr>
            <a:r>
              <a:rPr lang="en-US" sz="1600" dirty="0" smtClean="0"/>
              <a:t> Parallelization and Synchronization</a:t>
            </a:r>
          </a:p>
          <a:p>
            <a:pPr marL="626938" lvl="4">
              <a:buClr>
                <a:schemeClr val="bg1">
                  <a:lumMod val="50000"/>
                </a:schemeClr>
              </a:buClr>
              <a:buFont typeface="Wingdings 2" pitchFamily="18" charset="2"/>
              <a:buChar char="¾"/>
            </a:pPr>
            <a:r>
              <a:rPr lang="en-US" sz="1600" dirty="0" smtClean="0"/>
              <a:t> Networking  Basics</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Parallelization Challenges and Pitfalls (2/2)</a:t>
            </a:r>
            <a:endParaRPr lang="en-US" dirty="0"/>
          </a:p>
        </p:txBody>
      </p:sp>
      <p:sp>
        <p:nvSpPr>
          <p:cNvPr id="3" name="Text Placeholder 2"/>
          <p:cNvSpPr>
            <a:spLocks noGrp="1"/>
          </p:cNvSpPr>
          <p:nvPr>
            <p:ph type="body" sz="quarter" idx="10"/>
          </p:nvPr>
        </p:nvSpPr>
        <p:spPr/>
        <p:txBody>
          <a:bodyPr/>
          <a:lstStyle/>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Each of these problems represents a point at which multiple threads must communicate with one another, or access a shared resource.</a:t>
            </a:r>
          </a:p>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Golden rule: Any memory that can be used by multiple threads must have an associated </a:t>
            </a:r>
            <a:r>
              <a:rPr lang="en-GB" i="1" dirty="0" smtClean="0"/>
              <a:t>synchronization system</a:t>
            </a:r>
            <a:r>
              <a:rPr lang="en-GB" dirty="0" smtClean="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wrong with this source?</a:t>
            </a:r>
            <a:endParaRPr lang="en-US" dirty="0"/>
          </a:p>
        </p:txBody>
      </p:sp>
      <p:sp>
        <p:nvSpPr>
          <p:cNvPr id="5" name="Text Placeholder 4"/>
          <p:cNvSpPr>
            <a:spLocks noGrp="1"/>
          </p:cNvSpPr>
          <p:nvPr>
            <p:ph type="body" sz="quarter" idx="10"/>
          </p:nvPr>
        </p:nvSpPr>
        <p:spPr>
          <a:xfrm>
            <a:off x="324000" y="1691999"/>
            <a:ext cx="4165200" cy="2318026"/>
          </a:xfrm>
        </p:spPr>
        <p:txBody>
          <a:bodyPr/>
          <a:lstStyle/>
          <a:p>
            <a:pPr>
              <a:lnSpc>
                <a:spcPct val="93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u="sng" dirty="0" smtClean="0">
                <a:latin typeface="Courier New" pitchFamily="49" charset="0"/>
                <a:cs typeface="Courier New" pitchFamily="49" charset="0"/>
              </a:rPr>
              <a:t>Thread 1:</a:t>
            </a:r>
          </a:p>
          <a:p>
            <a:pPr>
              <a:lnSpc>
                <a:spcPct val="93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latin typeface="Courier New" pitchFamily="49" charset="0"/>
                <a:cs typeface="Courier New" pitchFamily="49" charset="0"/>
              </a:rPr>
              <a:t>void </a:t>
            </a:r>
            <a:r>
              <a:rPr lang="en-GB" dirty="0" err="1" smtClean="0">
                <a:latin typeface="Courier New" pitchFamily="49" charset="0"/>
                <a:cs typeface="Courier New" pitchFamily="49" charset="0"/>
              </a:rPr>
              <a:t>foo</a:t>
            </a:r>
            <a:r>
              <a:rPr lang="en-GB" dirty="0" smtClean="0">
                <a:latin typeface="Courier New" pitchFamily="49" charset="0"/>
                <a:cs typeface="Courier New" pitchFamily="49" charset="0"/>
              </a:rPr>
              <a:t>() {</a:t>
            </a:r>
          </a:p>
          <a:p>
            <a:pPr>
              <a:lnSpc>
                <a:spcPct val="93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latin typeface="Courier New" pitchFamily="49" charset="0"/>
                <a:cs typeface="Courier New" pitchFamily="49" charset="0"/>
              </a:rPr>
              <a:t>  x++;</a:t>
            </a:r>
          </a:p>
          <a:p>
            <a:pPr>
              <a:lnSpc>
                <a:spcPct val="93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latin typeface="Courier New" pitchFamily="49" charset="0"/>
                <a:cs typeface="Courier New" pitchFamily="49" charset="0"/>
              </a:rPr>
              <a:t>  y = x;</a:t>
            </a:r>
          </a:p>
          <a:p>
            <a:pPr>
              <a:lnSpc>
                <a:spcPct val="93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latin typeface="Courier New" pitchFamily="49" charset="0"/>
                <a:cs typeface="Courier New" pitchFamily="49" charset="0"/>
              </a:rPr>
              <a:t>}</a:t>
            </a:r>
          </a:p>
        </p:txBody>
      </p:sp>
      <p:sp>
        <p:nvSpPr>
          <p:cNvPr id="6" name="Text Placeholder 5"/>
          <p:cNvSpPr>
            <a:spLocks noGrp="1"/>
          </p:cNvSpPr>
          <p:nvPr>
            <p:ph type="body" sz="quarter" idx="11"/>
          </p:nvPr>
        </p:nvSpPr>
        <p:spPr>
          <a:xfrm>
            <a:off x="4654800" y="1691999"/>
            <a:ext cx="4165200" cy="2194201"/>
          </a:xfrm>
        </p:spPr>
        <p:txBody>
          <a:bodyPr/>
          <a:lstStyle/>
          <a:p>
            <a:pPr marL="330200" indent="-330200">
              <a:lnSpc>
                <a:spcPct val="93000"/>
              </a:lnSpc>
              <a:spcBef>
                <a:spcPts val="8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solidFill>
                  <a:srgbClr val="000000"/>
                </a:solidFill>
                <a:latin typeface="Courier New" pitchFamily="49" charset="0"/>
                <a:cs typeface="Courier New" pitchFamily="49" charset="0"/>
              </a:rPr>
              <a:t>Thread 2:</a:t>
            </a:r>
          </a:p>
          <a:p>
            <a:pPr marL="330200" indent="-330200">
              <a:lnSpc>
                <a:spcPct val="93000"/>
              </a:lnSpc>
              <a:spcBef>
                <a:spcPts val="8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void bar() {</a:t>
            </a:r>
          </a:p>
          <a:p>
            <a:pPr marL="330200" indent="-330200">
              <a:lnSpc>
                <a:spcPct val="93000"/>
              </a:lnSpc>
              <a:spcBef>
                <a:spcPts val="8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y++;</a:t>
            </a:r>
          </a:p>
          <a:p>
            <a:pPr marL="330200" indent="-330200">
              <a:lnSpc>
                <a:spcPct val="93000"/>
              </a:lnSpc>
              <a:spcBef>
                <a:spcPts val="8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x+=3;</a:t>
            </a:r>
          </a:p>
          <a:p>
            <a:pPr marL="330200" indent="-330200">
              <a:lnSpc>
                <a:spcPct val="93000"/>
              </a:lnSpc>
              <a:spcBef>
                <a:spcPts val="8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a:t>
            </a:r>
          </a:p>
        </p:txBody>
      </p:sp>
      <p:sp>
        <p:nvSpPr>
          <p:cNvPr id="7" name="Rectangle 6"/>
          <p:cNvSpPr/>
          <p:nvPr/>
        </p:nvSpPr>
        <p:spPr>
          <a:xfrm>
            <a:off x="247649" y="3977457"/>
            <a:ext cx="8477251" cy="34996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nSpc>
                <a:spcPct val="93000"/>
              </a:lnSpc>
              <a:spcBef>
                <a:spcPts val="1125"/>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solidFill>
                  <a:srgbClr val="000000"/>
                </a:solidFill>
              </a:rPr>
              <a:t>If the initial state is y = 0, x = 6, what happens after these threads finish running?</a:t>
            </a:r>
            <a:endParaRPr lang="en-GB" dirty="0">
              <a:solidFill>
                <a:srgbClr val="000000"/>
              </a:solidFill>
            </a:endParaRPr>
          </a:p>
        </p:txBody>
      </p:sp>
      <p:sp>
        <p:nvSpPr>
          <p:cNvPr id="8" name="Rectangle 7"/>
          <p:cNvSpPr/>
          <p:nvPr/>
        </p:nvSpPr>
        <p:spPr>
          <a:xfrm>
            <a:off x="219074" y="5115465"/>
            <a:ext cx="8524875" cy="607602"/>
          </a:xfrm>
          <a:prstGeom prst="rect">
            <a:avLst/>
          </a:prstGeom>
        </p:spPr>
        <p:txBody>
          <a:bodyPr wrap="square">
            <a:spAutoFit/>
          </a:bodyPr>
          <a:lstStyle/>
          <a:p>
            <a:pPr>
              <a:lnSpc>
                <a:spcPct val="93000"/>
              </a:lnSpc>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i="1" dirty="0" smtClean="0">
                <a:latin typeface="Arial" charset="0"/>
                <a:ea typeface="DejaVu Sans" charset="0"/>
                <a:cs typeface="DejaVu Sans" charset="0"/>
              </a:rPr>
              <a:t>There are multiple possible final states. Y is definitely a problem, because we don’t know if it will be “1” or “7”… but X can also be 7, 10, or 11!</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Multithreaded = Unpredictability</a:t>
            </a:r>
            <a:endParaRPr lang="en-US" dirty="0"/>
          </a:p>
        </p:txBody>
      </p:sp>
      <p:sp>
        <p:nvSpPr>
          <p:cNvPr id="3" name="Text Placeholder 2"/>
          <p:cNvSpPr>
            <a:spLocks noGrp="1"/>
          </p:cNvSpPr>
          <p:nvPr>
            <p:ph type="body" sz="quarter" idx="10"/>
          </p:nvPr>
        </p:nvSpPr>
        <p:spPr>
          <a:xfrm>
            <a:off x="324000" y="2466975"/>
            <a:ext cx="4165200" cy="2676525"/>
          </a:xfrm>
        </p:spPr>
        <p:txBody>
          <a:bodyPr/>
          <a:lstStyle/>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latin typeface="Courier New" pitchFamily="49" charset="0"/>
                <a:cs typeface="Courier New" pitchFamily="49" charset="0"/>
              </a:rPr>
              <a:t>Thread 1:</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void </a:t>
            </a:r>
            <a:r>
              <a:rPr lang="en-GB" dirty="0" err="1" smtClean="0">
                <a:latin typeface="Courier New" pitchFamily="49" charset="0"/>
                <a:cs typeface="Courier New" pitchFamily="49" charset="0"/>
              </a:rPr>
              <a:t>foo</a:t>
            </a:r>
            <a:r>
              <a:rPr lang="en-GB" dirty="0" smtClean="0">
                <a:latin typeface="Courier New" pitchFamily="49" charset="0"/>
                <a:cs typeface="Courier New" pitchFamily="49" charset="0"/>
              </a:rPr>
              <a:t>() {</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 =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[x];</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inc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[x] =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ebx</a:t>
            </a:r>
            <a:r>
              <a:rPr lang="en-GB" dirty="0" smtClean="0">
                <a:latin typeface="Courier New" pitchFamily="49" charset="0"/>
                <a:cs typeface="Courier New" pitchFamily="49" charset="0"/>
              </a:rPr>
              <a:t> =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[x];</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[y] = </a:t>
            </a:r>
            <a:r>
              <a:rPr lang="en-GB" dirty="0" err="1" smtClean="0">
                <a:latin typeface="Courier New" pitchFamily="49" charset="0"/>
                <a:cs typeface="Courier New" pitchFamily="49" charset="0"/>
              </a:rPr>
              <a:t>ebx</a:t>
            </a:r>
            <a:r>
              <a:rPr lang="en-GB" dirty="0" smtClean="0">
                <a:latin typeface="Courier New" pitchFamily="49" charset="0"/>
                <a:cs typeface="Courier New" pitchFamily="49" charset="0"/>
              </a:rPr>
              <a:t>;</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a:t>
            </a:r>
          </a:p>
          <a:p>
            <a:endParaRPr lang="en-US" dirty="0"/>
          </a:p>
        </p:txBody>
      </p:sp>
      <p:sp>
        <p:nvSpPr>
          <p:cNvPr id="4" name="Text Placeholder 3"/>
          <p:cNvSpPr>
            <a:spLocks noGrp="1"/>
          </p:cNvSpPr>
          <p:nvPr>
            <p:ph type="body" sz="quarter" idx="11"/>
          </p:nvPr>
        </p:nvSpPr>
        <p:spPr>
          <a:xfrm>
            <a:off x="4654800" y="2457449"/>
            <a:ext cx="4165200" cy="2743201"/>
          </a:xfrm>
        </p:spPr>
        <p:txBody>
          <a:bodyPr/>
          <a:lstStyle/>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latin typeface="Courier New" pitchFamily="49" charset="0"/>
                <a:cs typeface="Courier New" pitchFamily="49" charset="0"/>
              </a:rPr>
              <a:t>Thread 2:</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void bar() {</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 =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[y];</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inc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[y] =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 =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[x];</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add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 3;</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  </a:t>
            </a:r>
            <a:r>
              <a:rPr lang="en-GB" dirty="0" err="1" smtClean="0">
                <a:latin typeface="Courier New" pitchFamily="49" charset="0"/>
                <a:cs typeface="Courier New" pitchFamily="49" charset="0"/>
              </a:rPr>
              <a:t>mem</a:t>
            </a:r>
            <a:r>
              <a:rPr lang="en-GB" dirty="0" smtClean="0">
                <a:latin typeface="Courier New" pitchFamily="49" charset="0"/>
                <a:cs typeface="Courier New" pitchFamily="49" charset="0"/>
              </a:rPr>
              <a:t>[x] = </a:t>
            </a:r>
            <a:r>
              <a:rPr lang="en-GB" dirty="0" err="1" smtClean="0">
                <a:latin typeface="Courier New" pitchFamily="49" charset="0"/>
                <a:cs typeface="Courier New" pitchFamily="49" charset="0"/>
              </a:rPr>
              <a:t>eax</a:t>
            </a:r>
            <a:r>
              <a:rPr lang="en-GB" dirty="0" smtClean="0">
                <a:latin typeface="Courier New" pitchFamily="49" charset="0"/>
                <a:cs typeface="Courier New" pitchFamily="49" charset="0"/>
              </a:rPr>
              <a:t>;</a:t>
            </a:r>
          </a:p>
          <a:p>
            <a:pPr marL="330200" indent="-330200">
              <a:lnSpc>
                <a:spcPct val="93000"/>
              </a:lnSpc>
              <a:spcBef>
                <a:spcPts val="4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latin typeface="Courier New" pitchFamily="49" charset="0"/>
                <a:cs typeface="Courier New" pitchFamily="49" charset="0"/>
              </a:rPr>
              <a:t>}</a:t>
            </a:r>
          </a:p>
          <a:p>
            <a:endParaRPr lang="en-US" dirty="0"/>
          </a:p>
        </p:txBody>
      </p:sp>
      <p:sp>
        <p:nvSpPr>
          <p:cNvPr id="5" name="Rectangle 4"/>
          <p:cNvSpPr/>
          <p:nvPr/>
        </p:nvSpPr>
        <p:spPr>
          <a:xfrm>
            <a:off x="276224" y="1528846"/>
            <a:ext cx="8524875" cy="557717"/>
          </a:xfrm>
          <a:prstGeom prst="rect">
            <a:avLst/>
          </a:prstGeom>
        </p:spPr>
        <p:txBody>
          <a:bodyPr wrap="square">
            <a:spAutoFit/>
          </a:bodyPr>
          <a:lstStyle/>
          <a:p>
            <a:pPr marL="330200" indent="-330200">
              <a:lnSpc>
                <a:spcPct val="84000"/>
              </a:lnSpc>
              <a:spcBef>
                <a:spcPts val="700"/>
              </a:spcBef>
              <a:buClr>
                <a:schemeClr val="tx1"/>
              </a:buClr>
              <a:buFont typeface="Wingdings 2" pitchFamily="18" charset="2"/>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b="1" dirty="0" smtClean="0">
                <a:latin typeface="+mn-lt"/>
              </a:rPr>
              <a:t>Many things that look like “one step” operations actually take several steps under the hood:</a:t>
            </a:r>
          </a:p>
        </p:txBody>
      </p:sp>
      <p:sp>
        <p:nvSpPr>
          <p:cNvPr id="6" name="Rectangle 5"/>
          <p:cNvSpPr/>
          <p:nvPr/>
        </p:nvSpPr>
        <p:spPr>
          <a:xfrm>
            <a:off x="247650" y="5546350"/>
            <a:ext cx="8591550" cy="557717"/>
          </a:xfrm>
          <a:prstGeom prst="rect">
            <a:avLst/>
          </a:prstGeom>
        </p:spPr>
        <p:txBody>
          <a:bodyPr wrap="square">
            <a:spAutoFit/>
          </a:bodyPr>
          <a:lstStyle/>
          <a:p>
            <a:pPr marL="361950" indent="-361950">
              <a:lnSpc>
                <a:spcPct val="84000"/>
              </a:lnSpc>
              <a:spcBef>
                <a:spcPts val="700"/>
              </a:spcBef>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1" dirty="0" smtClean="0">
                <a:latin typeface="+mn-lt"/>
              </a:rPr>
              <a:t>When we run a multithreaded program, we don’t know what order threads run in, nor do we know when they will interrupt one another.</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Multithreaded = Unpredictability</a:t>
            </a:r>
            <a:endParaRPr lang="en-US" dirty="0"/>
          </a:p>
        </p:txBody>
      </p:sp>
      <p:sp>
        <p:nvSpPr>
          <p:cNvPr id="5" name="Text Placeholder 4"/>
          <p:cNvSpPr>
            <a:spLocks noGrp="1"/>
          </p:cNvSpPr>
          <p:nvPr>
            <p:ph type="body" sz="quarter" idx="10"/>
          </p:nvPr>
        </p:nvSpPr>
        <p:spPr/>
        <p:txBody>
          <a:bodyPr/>
          <a:lstStyle/>
          <a:p>
            <a:pPr>
              <a:lnSpc>
                <a:spcPct val="8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This applies to more than just integers:</a:t>
            </a:r>
          </a:p>
          <a:p>
            <a:pPr>
              <a:lnSpc>
                <a:spcPct val="8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000" dirty="0" smtClean="0"/>
          </a:p>
          <a:p>
            <a:pPr marL="361950" indent="-361950">
              <a:lnSpc>
                <a:spcPct val="84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Pulling work units from a queue</a:t>
            </a:r>
          </a:p>
          <a:p>
            <a:pPr marL="361950" indent="-361950">
              <a:lnSpc>
                <a:spcPct val="84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Reporting work back to master unit</a:t>
            </a:r>
          </a:p>
          <a:p>
            <a:pPr marL="361950" indent="-361950">
              <a:lnSpc>
                <a:spcPct val="84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Telling another thread that it can begin the “next phase” of processing</a:t>
            </a:r>
          </a:p>
          <a:p>
            <a:pPr>
              <a:lnSpc>
                <a:spcPct val="8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000" dirty="0" smtClean="0"/>
          </a:p>
          <a:p>
            <a:pPr>
              <a:lnSpc>
                <a:spcPct val="8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 All require synchronization!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Synchronization Primitives</a:t>
            </a:r>
            <a:endParaRPr lang="en-US" dirty="0"/>
          </a:p>
        </p:txBody>
      </p:sp>
      <p:sp>
        <p:nvSpPr>
          <p:cNvPr id="3" name="Text Placeholder 2"/>
          <p:cNvSpPr>
            <a:spLocks noGrp="1"/>
          </p:cNvSpPr>
          <p:nvPr>
            <p:ph type="body" sz="quarter" idx="10"/>
          </p:nvPr>
        </p:nvSpPr>
        <p:spPr/>
        <p:txBody>
          <a:bodyPr/>
          <a:lstStyle/>
          <a:p>
            <a:pPr marL="361950" indent="-361950">
              <a:buClr>
                <a:schemeClr val="tx1"/>
              </a:buClr>
              <a:buFont typeface="Wingdings 2" pitchFamily="18" charset="2"/>
              <a:buChar char="¢"/>
            </a:pPr>
            <a:r>
              <a:rPr lang="en-GB" sz="3200" dirty="0" smtClean="0"/>
              <a:t>A </a:t>
            </a:r>
            <a:r>
              <a:rPr lang="en-GB" sz="3200" i="1" dirty="0" smtClean="0"/>
              <a:t>synchronization primitive</a:t>
            </a:r>
            <a:r>
              <a:rPr lang="en-GB" sz="3200" dirty="0" smtClean="0"/>
              <a:t> is a special shared variable that guarantees that it can only be accessed atomically. </a:t>
            </a:r>
          </a:p>
          <a:p>
            <a:pPr marL="361950" indent="-361950">
              <a:buClr>
                <a:schemeClr val="tx1"/>
              </a:buClr>
              <a:buFont typeface="Wingdings 2" pitchFamily="18" charset="2"/>
              <a:buChar char="¢"/>
            </a:pPr>
            <a:r>
              <a:rPr lang="en-GB" sz="3200" dirty="0" smtClean="0"/>
              <a:t>Hardware support guarantees that operations on synchronization primitives only ever take one step</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Semaphores</a:t>
            </a:r>
            <a:endParaRPr lang="en-US" dirty="0"/>
          </a:p>
        </p:txBody>
      </p:sp>
      <p:sp>
        <p:nvSpPr>
          <p:cNvPr id="6" name="Text Placeholder 5"/>
          <p:cNvSpPr>
            <a:spLocks noGrp="1"/>
          </p:cNvSpPr>
          <p:nvPr>
            <p:ph type="body" sz="quarter" idx="11"/>
          </p:nvPr>
        </p:nvSpPr>
        <p:spPr/>
        <p:txBody>
          <a:bodyPr/>
          <a:lstStyle/>
          <a:p>
            <a:pPr marL="361950" indent="-361950">
              <a:lnSpc>
                <a:spcPct val="93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A semaphore is a flag that can be raised or lowered in one step</a:t>
            </a:r>
          </a:p>
          <a:p>
            <a:pPr marL="361950" indent="-361950">
              <a:lnSpc>
                <a:spcPct val="93000"/>
              </a:lnSpc>
              <a:spcBef>
                <a:spcPts val="700"/>
              </a:spcBef>
              <a:buClr>
                <a:schemeClr val="tx1"/>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400" dirty="0" smtClean="0"/>
          </a:p>
          <a:p>
            <a:pPr marL="361950" indent="-361950">
              <a:lnSpc>
                <a:spcPct val="93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Semaphores were flags that railroad engineers would use when entering a shared track</a:t>
            </a:r>
          </a:p>
        </p:txBody>
      </p:sp>
      <p:sp>
        <p:nvSpPr>
          <p:cNvPr id="7" name="Rectangle 6"/>
          <p:cNvSpPr/>
          <p:nvPr/>
        </p:nvSpPr>
        <p:spPr>
          <a:xfrm>
            <a:off x="238125" y="5858874"/>
            <a:ext cx="5581650" cy="607602"/>
          </a:xfrm>
          <a:prstGeom prst="rect">
            <a:avLst/>
          </a:prstGeom>
        </p:spPr>
        <p:txBody>
          <a:bodyPr wrap="square">
            <a:spAutoFit/>
          </a:bodyPr>
          <a:lstStyle/>
          <a:p>
            <a:pPr marL="361950" indent="-361950">
              <a:lnSpc>
                <a:spcPct val="93000"/>
              </a:lnSpc>
              <a:spcBef>
                <a:spcPts val="1125"/>
              </a:spcBef>
              <a:buFont typeface="Wingdings 2" pitchFamily="18" charset="2"/>
              <a:buChar char="¾"/>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latin typeface="+mn-lt"/>
              </a:rPr>
              <a:t>Only one side of the semaphore can ever be red! (Can both be green?)</a:t>
            </a:r>
          </a:p>
        </p:txBody>
      </p:sp>
      <p:graphicFrame>
        <p:nvGraphicFramePr>
          <p:cNvPr id="1026" name="Object 3"/>
          <p:cNvGraphicFramePr>
            <a:graphicFrameLocks noChangeAspect="1"/>
          </p:cNvGraphicFramePr>
          <p:nvPr/>
        </p:nvGraphicFramePr>
        <p:xfrm>
          <a:off x="5957887" y="1979613"/>
          <a:ext cx="2716797" cy="1878012"/>
        </p:xfrm>
        <a:graphic>
          <a:graphicData uri="http://schemas.openxmlformats.org/presentationml/2006/ole">
            <p:oleObj spid="_x0000_s1026" r:id="rId4" imgW="3495536" imgH="2422639" progId="">
              <p:embed/>
            </p:oleObj>
          </a:graphicData>
        </a:graphic>
      </p:graphicFrame>
      <p:graphicFrame>
        <p:nvGraphicFramePr>
          <p:cNvPr id="1027" name="Object 4"/>
          <p:cNvGraphicFramePr>
            <a:graphicFrameLocks noChangeAspect="1"/>
          </p:cNvGraphicFramePr>
          <p:nvPr/>
        </p:nvGraphicFramePr>
        <p:xfrm>
          <a:off x="5534025" y="4491038"/>
          <a:ext cx="3476625" cy="714375"/>
        </p:xfrm>
        <a:graphic>
          <a:graphicData uri="http://schemas.openxmlformats.org/presentationml/2006/ole">
            <p:oleObj spid="_x0000_s1027" r:id="rId5" imgW="5243675" imgH="1086408" progId="">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Semaphores</a:t>
            </a:r>
            <a:endParaRPr lang="en-US" dirty="0"/>
          </a:p>
        </p:txBody>
      </p:sp>
      <p:sp>
        <p:nvSpPr>
          <p:cNvPr id="6" name="Text Placeholder 5"/>
          <p:cNvSpPr>
            <a:spLocks noGrp="1"/>
          </p:cNvSpPr>
          <p:nvPr>
            <p:ph type="body" sz="quarter" idx="10"/>
          </p:nvPr>
        </p:nvSpPr>
        <p:spPr/>
        <p:txBody>
          <a:bodyPr/>
          <a:lstStyle/>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set() and reset() can be thought of as lock() and unlock()</a:t>
            </a:r>
          </a:p>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Calls to lock() when the semaphore is already locked cause the thread to block.</a:t>
            </a:r>
          </a:p>
          <a:p>
            <a:pPr marL="361950" indent="-361950">
              <a:lnSpc>
                <a:spcPct val="93000"/>
              </a:lnSpc>
              <a:buClr>
                <a:schemeClr val="tx1"/>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400" dirty="0" smtClean="0"/>
          </a:p>
          <a:p>
            <a:pPr>
              <a:lnSpc>
                <a:spcPct val="93000"/>
              </a:lnSpc>
              <a:buClr>
                <a:schemeClr val="tx1"/>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i="1" dirty="0" smtClean="0"/>
              <a:t>Pitfalls: Must “bind” semaphores to particular objects; must remember to unlock correctly</a:t>
            </a: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“corrected” example</a:t>
            </a:r>
            <a:endParaRPr lang="en-US" dirty="0"/>
          </a:p>
        </p:txBody>
      </p:sp>
      <p:sp>
        <p:nvSpPr>
          <p:cNvPr id="4" name="Text Placeholder 3"/>
          <p:cNvSpPr>
            <a:spLocks noGrp="1"/>
          </p:cNvSpPr>
          <p:nvPr>
            <p:ph type="body" sz="quarter" idx="10"/>
          </p:nvPr>
        </p:nvSpPr>
        <p:spPr>
          <a:xfrm>
            <a:off x="324000" y="1691999"/>
            <a:ext cx="4165200" cy="2708551"/>
          </a:xfrm>
        </p:spPr>
        <p:txBody>
          <a:bodyPr/>
          <a:lstStyle/>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solidFill>
                  <a:srgbClr val="000000"/>
                </a:solidFill>
                <a:latin typeface="Courier New" pitchFamily="49" charset="0"/>
                <a:cs typeface="Courier New" pitchFamily="49" charset="0"/>
              </a:rPr>
              <a:t>Thread 1:</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dirty="0" smtClean="0">
              <a:solidFill>
                <a:srgbClr val="000000"/>
              </a:solidFill>
              <a:latin typeface="Courier New" pitchFamily="49" charset="0"/>
              <a:cs typeface="Courier New" pitchFamily="49" charset="0"/>
            </a:endParaRP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void </a:t>
            </a:r>
            <a:r>
              <a:rPr lang="en-GB" dirty="0" err="1" smtClean="0">
                <a:solidFill>
                  <a:srgbClr val="000000"/>
                </a:solidFill>
                <a:latin typeface="Courier New" pitchFamily="49" charset="0"/>
                <a:cs typeface="Courier New" pitchFamily="49" charset="0"/>
              </a:rPr>
              <a:t>foo</a:t>
            </a:r>
            <a:r>
              <a:rPr lang="en-GB" dirty="0" smtClean="0">
                <a:solidFill>
                  <a:srgbClr val="000000"/>
                </a:solidFill>
                <a:latin typeface="Courier New" pitchFamily="49" charset="0"/>
                <a:cs typeface="Courier New" pitchFamily="49" charset="0"/>
              </a:rPr>
              <a:t>() {</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x++;</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y = x;</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sem.unlock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a:t>
            </a:r>
          </a:p>
        </p:txBody>
      </p:sp>
      <p:sp>
        <p:nvSpPr>
          <p:cNvPr id="5" name="Text Placeholder 4"/>
          <p:cNvSpPr>
            <a:spLocks noGrp="1"/>
          </p:cNvSpPr>
          <p:nvPr>
            <p:ph type="body" sz="quarter" idx="11"/>
          </p:nvPr>
        </p:nvSpPr>
        <p:spPr>
          <a:xfrm>
            <a:off x="4654800" y="1691999"/>
            <a:ext cx="4165200" cy="2679976"/>
          </a:xfrm>
        </p:spPr>
        <p:txBody>
          <a:bodyPr/>
          <a:lstStyle/>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solidFill>
                  <a:srgbClr val="000000"/>
                </a:solidFill>
                <a:latin typeface="Courier New" pitchFamily="49" charset="0"/>
                <a:cs typeface="Courier New" pitchFamily="49" charset="0"/>
              </a:rPr>
              <a:t>Thread 2:</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dirty="0" smtClean="0">
              <a:solidFill>
                <a:srgbClr val="000000"/>
              </a:solidFill>
              <a:latin typeface="Courier New" pitchFamily="49" charset="0"/>
              <a:cs typeface="Courier New" pitchFamily="49" charset="0"/>
            </a:endParaRP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void bar() {</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y++;</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x+=3;</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sem.unlock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a:t>
            </a:r>
          </a:p>
        </p:txBody>
      </p:sp>
      <p:sp>
        <p:nvSpPr>
          <p:cNvPr id="6" name="Rectangle 5"/>
          <p:cNvSpPr/>
          <p:nvPr/>
        </p:nvSpPr>
        <p:spPr>
          <a:xfrm>
            <a:off x="247649" y="4430124"/>
            <a:ext cx="8620125" cy="753476"/>
          </a:xfrm>
          <a:prstGeom prst="rect">
            <a:avLst/>
          </a:prstGeom>
        </p:spPr>
        <p:txBody>
          <a:bodyPr wrap="square">
            <a:spAutoFit/>
          </a:bodyPr>
          <a:lstStyle/>
          <a:p>
            <a:pPr>
              <a:lnSpc>
                <a:spcPct val="93000"/>
              </a:lnSpc>
              <a:spcBef>
                <a:spcPts val="1125"/>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solidFill>
                  <a:srgbClr val="000000"/>
                </a:solidFill>
                <a:latin typeface="Courier New" pitchFamily="49" charset="0"/>
                <a:cs typeface="Courier New" pitchFamily="49" charset="0"/>
              </a:rPr>
              <a:t>Global variable: </a:t>
            </a:r>
          </a:p>
          <a:p>
            <a:pPr>
              <a:lnSpc>
                <a:spcPct val="93000"/>
              </a:lnSpc>
              <a:spcBef>
                <a:spcPts val="1125"/>
              </a:spcBef>
              <a:buFont typeface="Wingdings 2" pitchFamily="18" charset="2"/>
              <a:buChar char="¾"/>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solidFill>
                  <a:srgbClr val="000000"/>
                </a:solidFill>
                <a:latin typeface="Courier New" pitchFamily="49" charset="0"/>
                <a:cs typeface="Courier New" pitchFamily="49" charset="0"/>
              </a:rPr>
              <a:t> Semaphore </a:t>
            </a:r>
            <a:r>
              <a:rPr lang="en-GB" dirty="0" err="1" smtClean="0">
                <a:solidFill>
                  <a:srgbClr val="000000"/>
                </a:solidFill>
                <a:latin typeface="Courier New" pitchFamily="49" charset="0"/>
                <a:cs typeface="Courier New" pitchFamily="49" charset="0"/>
              </a:rPr>
              <a:t>sem</a:t>
            </a:r>
            <a:r>
              <a:rPr lang="en-GB" dirty="0" smtClean="0">
                <a:solidFill>
                  <a:srgbClr val="000000"/>
                </a:solidFill>
                <a:latin typeface="Courier New" pitchFamily="49" charset="0"/>
                <a:cs typeface="Courier New" pitchFamily="49" charset="0"/>
              </a:rPr>
              <a:t> = new Semaphore()</a:t>
            </a:r>
            <a:endParaRPr lang="en-GB" dirty="0">
              <a:solidFill>
                <a:srgbClr val="000000"/>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Condition Variables</a:t>
            </a:r>
            <a:endParaRPr lang="en-US" dirty="0"/>
          </a:p>
        </p:txBody>
      </p:sp>
      <p:sp>
        <p:nvSpPr>
          <p:cNvPr id="6" name="Text Placeholder 5"/>
          <p:cNvSpPr>
            <a:spLocks noGrp="1"/>
          </p:cNvSpPr>
          <p:nvPr>
            <p:ph type="body" sz="quarter" idx="10"/>
          </p:nvPr>
        </p:nvSpPr>
        <p:spPr/>
        <p:txBody>
          <a:bodyPr/>
          <a:lstStyle/>
          <a:p>
            <a:pPr marL="361950" indent="-361950">
              <a:buClr>
                <a:schemeClr val="tx1"/>
              </a:buClr>
              <a:buFont typeface="Wingdings 2" pitchFamily="18" charset="2"/>
              <a:buChar char="¢"/>
            </a:pPr>
            <a:r>
              <a:rPr lang="en-GB" sz="2400" dirty="0" smtClean="0"/>
              <a:t>A condition variable notifies threads that a particular condition has been met</a:t>
            </a:r>
          </a:p>
          <a:p>
            <a:pPr marL="361950" indent="-361950">
              <a:buClr>
                <a:schemeClr val="tx1"/>
              </a:buClr>
              <a:buFont typeface="Wingdings 2" pitchFamily="18" charset="2"/>
              <a:buChar char="¢"/>
            </a:pPr>
            <a:r>
              <a:rPr lang="en-GB" sz="2400" dirty="0" smtClean="0"/>
              <a:t>Inform another thread that a queue now contains elements to pull from (or that it’s empty – request more elements!)</a:t>
            </a:r>
          </a:p>
          <a:p>
            <a:pPr marL="361950" indent="-361950">
              <a:buClr>
                <a:schemeClr val="tx1"/>
              </a:buClr>
            </a:pPr>
            <a:endParaRPr lang="en-GB" i="1" dirty="0" smtClean="0"/>
          </a:p>
          <a:p>
            <a:pPr marL="361950" indent="-361950">
              <a:buClr>
                <a:schemeClr val="tx1"/>
              </a:buClr>
            </a:pPr>
            <a:r>
              <a:rPr lang="en-GB" i="1" dirty="0" smtClean="0"/>
              <a:t>Pitfall: What if nobody’s listening?</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Final Example</a:t>
            </a:r>
            <a:endParaRPr lang="en-US" dirty="0"/>
          </a:p>
        </p:txBody>
      </p:sp>
      <p:sp>
        <p:nvSpPr>
          <p:cNvPr id="4" name="Text Placeholder 3"/>
          <p:cNvSpPr>
            <a:spLocks noGrp="1"/>
          </p:cNvSpPr>
          <p:nvPr>
            <p:ph type="body" sz="quarter" idx="10"/>
          </p:nvPr>
        </p:nvSpPr>
        <p:spPr>
          <a:xfrm>
            <a:off x="324000" y="1691999"/>
            <a:ext cx="4165200" cy="3270526"/>
          </a:xfrm>
        </p:spPr>
        <p:txBody>
          <a:bodyPr/>
          <a:lstStyle/>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solidFill>
                  <a:srgbClr val="000000"/>
                </a:solidFill>
                <a:latin typeface="Courier New" pitchFamily="49" charset="0"/>
                <a:cs typeface="Courier New" pitchFamily="49" charset="0"/>
              </a:rPr>
              <a:t>Thread 1:</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dirty="0" smtClean="0">
              <a:solidFill>
                <a:srgbClr val="000000"/>
              </a:solidFill>
              <a:latin typeface="Courier New" pitchFamily="49" charset="0"/>
              <a:cs typeface="Courier New" pitchFamily="49" charset="0"/>
            </a:endParaRP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void </a:t>
            </a:r>
            <a:r>
              <a:rPr lang="en-GB" dirty="0" err="1" smtClean="0">
                <a:solidFill>
                  <a:srgbClr val="000000"/>
                </a:solidFill>
                <a:latin typeface="Courier New" pitchFamily="49" charset="0"/>
                <a:cs typeface="Courier New" pitchFamily="49" charset="0"/>
              </a:rPr>
              <a:t>foo</a:t>
            </a:r>
            <a:r>
              <a:rPr lang="en-GB" dirty="0" smtClean="0">
                <a:solidFill>
                  <a:srgbClr val="000000"/>
                </a:solidFill>
                <a:latin typeface="Courier New" pitchFamily="49" charset="0"/>
                <a:cs typeface="Courier New" pitchFamily="49" charset="0"/>
              </a:rPr>
              <a:t>() {</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x++;</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y = x;</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fooDone</a:t>
            </a:r>
            <a:r>
              <a:rPr lang="en-GB" dirty="0" smtClean="0">
                <a:solidFill>
                  <a:srgbClr val="000000"/>
                </a:solidFill>
                <a:latin typeface="Courier New" pitchFamily="49" charset="0"/>
                <a:cs typeface="Courier New" pitchFamily="49" charset="0"/>
              </a:rPr>
              <a:t> = true;</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sem.unlock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fooFinishedCV.notify</a:t>
            </a:r>
            <a:r>
              <a:rPr lang="en-GB" dirty="0" smtClean="0">
                <a:solidFill>
                  <a:srgbClr val="000000"/>
                </a:solidFill>
                <a:latin typeface="Courier New" pitchFamily="49" charset="0"/>
                <a:cs typeface="Courier New" pitchFamily="49" charset="0"/>
              </a:rPr>
              <a:t>();</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a:t>
            </a:r>
          </a:p>
        </p:txBody>
      </p:sp>
      <p:sp>
        <p:nvSpPr>
          <p:cNvPr id="5" name="Text Placeholder 4"/>
          <p:cNvSpPr>
            <a:spLocks noGrp="1"/>
          </p:cNvSpPr>
          <p:nvPr>
            <p:ph type="body" sz="quarter" idx="11"/>
          </p:nvPr>
        </p:nvSpPr>
        <p:spPr>
          <a:xfrm>
            <a:off x="4654800" y="1691999"/>
            <a:ext cx="4165200" cy="3241951"/>
          </a:xfrm>
        </p:spPr>
        <p:txBody>
          <a:bodyPr/>
          <a:lstStyle/>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u="sng" dirty="0" smtClean="0">
                <a:solidFill>
                  <a:srgbClr val="000000"/>
                </a:solidFill>
                <a:latin typeface="Courier New" pitchFamily="49" charset="0"/>
                <a:cs typeface="Courier New" pitchFamily="49" charset="0"/>
              </a:rPr>
              <a:t>Thread 2:</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dirty="0" smtClean="0">
              <a:solidFill>
                <a:srgbClr val="000000"/>
              </a:solidFill>
              <a:latin typeface="Courier New" pitchFamily="49" charset="0"/>
              <a:cs typeface="Courier New" pitchFamily="49" charset="0"/>
            </a:endParaRP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void bar() {</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if(!</a:t>
            </a:r>
            <a:r>
              <a:rPr lang="en-GB" dirty="0" err="1" smtClean="0">
                <a:solidFill>
                  <a:srgbClr val="000000"/>
                </a:solidFill>
                <a:latin typeface="Courier New" pitchFamily="49" charset="0"/>
                <a:cs typeface="Courier New" pitchFamily="49" charset="0"/>
              </a:rPr>
              <a:t>fooDone</a:t>
            </a: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fooFinishedCV.wait</a:t>
            </a:r>
            <a:r>
              <a:rPr lang="en-GB" dirty="0" smtClean="0">
                <a:solidFill>
                  <a:srgbClr val="000000"/>
                </a:solidFill>
                <a:latin typeface="Courier New" pitchFamily="49" charset="0"/>
                <a:cs typeface="Courier New" pitchFamily="49" charset="0"/>
              </a:rPr>
              <a:t>(</a:t>
            </a:r>
            <a:r>
              <a:rPr lang="en-GB" dirty="0" err="1" smtClean="0">
                <a:solidFill>
                  <a:srgbClr val="000000"/>
                </a:solidFill>
                <a:latin typeface="Courier New" pitchFamily="49" charset="0"/>
                <a:cs typeface="Courier New" pitchFamily="49" charset="0"/>
              </a:rPr>
              <a:t>sem</a:t>
            </a:r>
            <a:r>
              <a:rPr lang="en-GB" dirty="0" smtClean="0">
                <a:solidFill>
                  <a:srgbClr val="000000"/>
                </a:solidFill>
                <a:latin typeface="Courier New" pitchFamily="49" charset="0"/>
                <a:cs typeface="Courier New" pitchFamily="49" charset="0"/>
              </a:rPr>
              <a:t>);</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y++;</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x+=3;</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sem.unlock</a:t>
            </a:r>
            <a:r>
              <a:rPr lang="en-GB" dirty="0" smtClean="0">
                <a:solidFill>
                  <a:srgbClr val="000000"/>
                </a:solidFill>
                <a:latin typeface="Courier New" pitchFamily="49" charset="0"/>
                <a:cs typeface="Courier New" pitchFamily="49" charset="0"/>
              </a:rPr>
              <a:t>();</a:t>
            </a:r>
          </a:p>
          <a:p>
            <a:pPr marL="330200" indent="-330200">
              <a:lnSpc>
                <a:spcPct val="93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dirty="0" smtClean="0">
                <a:solidFill>
                  <a:srgbClr val="000000"/>
                </a:solidFill>
                <a:latin typeface="Courier New" pitchFamily="49" charset="0"/>
                <a:cs typeface="Courier New" pitchFamily="49" charset="0"/>
              </a:rPr>
              <a:t>}</a:t>
            </a:r>
          </a:p>
        </p:txBody>
      </p:sp>
      <p:sp>
        <p:nvSpPr>
          <p:cNvPr id="6" name="Rectangle 5"/>
          <p:cNvSpPr/>
          <p:nvPr/>
        </p:nvSpPr>
        <p:spPr>
          <a:xfrm>
            <a:off x="238124" y="5015210"/>
            <a:ext cx="8429625" cy="1200329"/>
          </a:xfrm>
          <a:prstGeom prst="rect">
            <a:avLst/>
          </a:prstGeom>
        </p:spPr>
        <p:txBody>
          <a:bodyPr wrap="square">
            <a:spAutoFit/>
          </a:bodyPr>
          <a:lstStyle/>
          <a:p>
            <a:r>
              <a:rPr lang="en-GB" dirty="0" smtClean="0">
                <a:solidFill>
                  <a:srgbClr val="000000"/>
                </a:solidFill>
                <a:latin typeface="Courier New" pitchFamily="49" charset="0"/>
                <a:cs typeface="Courier New" pitchFamily="49" charset="0"/>
              </a:rPr>
              <a:t>Global Variables:</a:t>
            </a:r>
          </a:p>
          <a:p>
            <a:pPr>
              <a:buFont typeface="Wingdings" pitchFamily="2" charset="2"/>
              <a:buChar char="§"/>
            </a:pPr>
            <a:r>
              <a:rPr lang="en-GB" dirty="0" smtClean="0">
                <a:solidFill>
                  <a:srgbClr val="000000"/>
                </a:solidFill>
                <a:latin typeface="Courier New" pitchFamily="49" charset="0"/>
                <a:cs typeface="Courier New" pitchFamily="49" charset="0"/>
              </a:rPr>
              <a:t> Semaphore </a:t>
            </a:r>
            <a:r>
              <a:rPr lang="en-GB" dirty="0" err="1" smtClean="0">
                <a:solidFill>
                  <a:srgbClr val="000000"/>
                </a:solidFill>
                <a:latin typeface="Courier New" pitchFamily="49" charset="0"/>
                <a:cs typeface="Courier New" pitchFamily="49" charset="0"/>
              </a:rPr>
              <a:t>sem</a:t>
            </a:r>
            <a:r>
              <a:rPr lang="en-GB" dirty="0" smtClean="0">
                <a:solidFill>
                  <a:srgbClr val="000000"/>
                </a:solidFill>
                <a:latin typeface="Courier New" pitchFamily="49" charset="0"/>
                <a:cs typeface="Courier New" pitchFamily="49" charset="0"/>
              </a:rPr>
              <a:t> = new Semaphore();</a:t>
            </a:r>
          </a:p>
          <a:p>
            <a:pPr>
              <a:buFont typeface="Wingdings" pitchFamily="2" charset="2"/>
              <a:buChar char="§"/>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ConditionVar</a:t>
            </a: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fooFinishedCV</a:t>
            </a:r>
            <a:r>
              <a:rPr lang="en-GB" dirty="0" smtClean="0">
                <a:solidFill>
                  <a:srgbClr val="000000"/>
                </a:solidFill>
                <a:latin typeface="Courier New" pitchFamily="49" charset="0"/>
                <a:cs typeface="Courier New" pitchFamily="49" charset="0"/>
              </a:rPr>
              <a:t> = new </a:t>
            </a:r>
            <a:r>
              <a:rPr lang="en-GB" dirty="0" err="1" smtClean="0">
                <a:solidFill>
                  <a:srgbClr val="000000"/>
                </a:solidFill>
                <a:latin typeface="Courier New" pitchFamily="49" charset="0"/>
                <a:cs typeface="Courier New" pitchFamily="49" charset="0"/>
              </a:rPr>
              <a:t>ConditionVar</a:t>
            </a:r>
            <a:r>
              <a:rPr lang="en-GB" dirty="0" smtClean="0">
                <a:solidFill>
                  <a:srgbClr val="000000"/>
                </a:solidFill>
                <a:latin typeface="Courier New" pitchFamily="49" charset="0"/>
                <a:cs typeface="Courier New" pitchFamily="49" charset="0"/>
              </a:rPr>
              <a:t>(); </a:t>
            </a:r>
          </a:p>
          <a:p>
            <a:pPr>
              <a:buFont typeface="Wingdings" pitchFamily="2" charset="2"/>
              <a:buChar char="§"/>
            </a:pP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boolean</a:t>
            </a:r>
            <a:r>
              <a:rPr lang="en-GB" dirty="0" smtClean="0">
                <a:solidFill>
                  <a:srgbClr val="000000"/>
                </a:solidFill>
                <a:latin typeface="Courier New" pitchFamily="49" charset="0"/>
                <a:cs typeface="Courier New" pitchFamily="49" charset="0"/>
              </a:rPr>
              <a:t> </a:t>
            </a:r>
            <a:r>
              <a:rPr lang="en-GB" dirty="0" err="1" smtClean="0">
                <a:solidFill>
                  <a:srgbClr val="000000"/>
                </a:solidFill>
                <a:latin typeface="Courier New" pitchFamily="49" charset="0"/>
                <a:cs typeface="Courier New" pitchFamily="49" charset="0"/>
              </a:rPr>
              <a:t>fooDone</a:t>
            </a:r>
            <a:r>
              <a:rPr lang="en-GB" dirty="0" smtClean="0">
                <a:solidFill>
                  <a:srgbClr val="000000"/>
                </a:solidFill>
                <a:latin typeface="Courier New" pitchFamily="49" charset="0"/>
                <a:cs typeface="Courier New" pitchFamily="49" charset="0"/>
              </a:rPr>
              <a:t> = false;</a:t>
            </a:r>
            <a:endParaRPr lang="en-US"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Moor’s Law and the Limits of a Single Computer</a:t>
            </a:r>
            <a:endParaRPr lang="en-US" dirty="0"/>
          </a:p>
        </p:txBody>
      </p:sp>
      <p:sp>
        <p:nvSpPr>
          <p:cNvPr id="9" name="Text Placeholder 8"/>
          <p:cNvSpPr>
            <a:spLocks noGrp="1"/>
          </p:cNvSpPr>
          <p:nvPr>
            <p:ph type="body" sz="quarter" idx="10"/>
          </p:nvPr>
        </p:nvSpPr>
        <p:spPr>
          <a:xfrm>
            <a:off x="309587" y="1459241"/>
            <a:ext cx="3823026" cy="963321"/>
          </a:xfrm>
        </p:spPr>
        <p:style>
          <a:lnRef idx="2">
            <a:schemeClr val="accent3"/>
          </a:lnRef>
          <a:fillRef idx="1">
            <a:schemeClr val="lt1"/>
          </a:fillRef>
          <a:effectRef idx="0">
            <a:schemeClr val="accent3"/>
          </a:effectRef>
          <a:fontRef idx="minor">
            <a:schemeClr val="dk1"/>
          </a:fontRef>
        </p:style>
        <p:txBody>
          <a:bodyPr anchor="ctr" anchorCtr="0"/>
          <a:lstStyle/>
          <a:p>
            <a:pPr algn="ctr"/>
            <a:r>
              <a:rPr lang="en-US" sz="1400" dirty="0" smtClean="0"/>
              <a:t>The density of transistors on the CPU chip will double every 18 months for approximately the same cost of CPU</a:t>
            </a:r>
            <a:endParaRPr lang="en-US" sz="1400" dirty="0"/>
          </a:p>
        </p:txBody>
      </p:sp>
      <p:sp>
        <p:nvSpPr>
          <p:cNvPr id="18" name="Rectangle 17"/>
          <p:cNvSpPr/>
          <p:nvPr/>
        </p:nvSpPr>
        <p:spPr>
          <a:xfrm>
            <a:off x="5270438" y="1446460"/>
            <a:ext cx="3552927" cy="769441"/>
          </a:xfrm>
          <a:prstGeom prst="rect">
            <a:avLst/>
          </a:prstGeom>
        </p:spPr>
        <p:txBody>
          <a:bodyPr wrap="square">
            <a:spAutoFit/>
          </a:bodyPr>
          <a:lstStyle/>
          <a:p>
            <a:r>
              <a:rPr lang="en-US" sz="1100" b="1" dirty="0" smtClean="0">
                <a:solidFill>
                  <a:schemeClr val="bg1">
                    <a:lumMod val="65000"/>
                  </a:schemeClr>
                </a:solidFill>
              </a:rPr>
              <a:t>Gordon Earle Moore</a:t>
            </a:r>
            <a:r>
              <a:rPr lang="en-US" sz="1100" dirty="0" smtClean="0">
                <a:solidFill>
                  <a:schemeClr val="bg1">
                    <a:lumMod val="65000"/>
                  </a:schemeClr>
                </a:solidFill>
              </a:rPr>
              <a:t> (born 3 January 1929) </a:t>
            </a:r>
            <a:br>
              <a:rPr lang="en-US" sz="1100" dirty="0" smtClean="0">
                <a:solidFill>
                  <a:schemeClr val="bg1">
                    <a:lumMod val="65000"/>
                  </a:schemeClr>
                </a:solidFill>
              </a:rPr>
            </a:br>
            <a:r>
              <a:rPr lang="en-US" sz="1100" dirty="0" smtClean="0">
                <a:solidFill>
                  <a:schemeClr val="bg1">
                    <a:lumMod val="65000"/>
                  </a:schemeClr>
                </a:solidFill>
              </a:rPr>
              <a:t>co-founder and Chairman Emeritus of Intel Corporation and the author of Moor’s Law </a:t>
            </a:r>
            <a:br>
              <a:rPr lang="en-US" sz="1100" dirty="0" smtClean="0">
                <a:solidFill>
                  <a:schemeClr val="bg1">
                    <a:lumMod val="65000"/>
                  </a:schemeClr>
                </a:solidFill>
              </a:rPr>
            </a:br>
            <a:r>
              <a:rPr lang="en-US" sz="1100" dirty="0" smtClean="0">
                <a:solidFill>
                  <a:schemeClr val="bg1">
                    <a:lumMod val="65000"/>
                  </a:schemeClr>
                </a:solidFill>
              </a:rPr>
              <a:t>(published in Electronics Magazine 19/04/1965)</a:t>
            </a:r>
            <a:endParaRPr lang="en-US" sz="1100" dirty="0">
              <a:solidFill>
                <a:schemeClr val="bg1">
                  <a:lumMod val="65000"/>
                </a:schemeClr>
              </a:solidFill>
            </a:endParaRPr>
          </a:p>
        </p:txBody>
      </p:sp>
      <p:pic>
        <p:nvPicPr>
          <p:cNvPr id="23" name="Picture 22" descr="MoorLaw.jpg"/>
          <p:cNvPicPr>
            <a:picLocks noChangeAspect="1"/>
          </p:cNvPicPr>
          <p:nvPr/>
        </p:nvPicPr>
        <p:blipFill>
          <a:blip r:embed="rId3" cstate="print"/>
          <a:stretch>
            <a:fillRect/>
          </a:stretch>
        </p:blipFill>
        <p:spPr>
          <a:xfrm>
            <a:off x="4660904" y="2991461"/>
            <a:ext cx="4164316" cy="2612397"/>
          </a:xfrm>
          <a:prstGeom prst="rect">
            <a:avLst/>
          </a:prstGeom>
        </p:spPr>
      </p:pic>
      <p:pic>
        <p:nvPicPr>
          <p:cNvPr id="14" name="Picture Placeholder 13" descr="MoorPic.jpg"/>
          <p:cNvPicPr>
            <a:picLocks noGrp="1" noChangeAspect="1"/>
          </p:cNvPicPr>
          <p:nvPr>
            <p:ph type="pic" sz="quarter" idx="16"/>
          </p:nvPr>
        </p:nvPicPr>
        <p:blipFill>
          <a:blip r:embed="rId4" cstate="print"/>
          <a:srcRect t="1854" b="1854"/>
          <a:stretch>
            <a:fillRect/>
          </a:stretch>
        </p:blipFill>
        <p:spPr>
          <a:xfrm>
            <a:off x="4259481" y="1448814"/>
            <a:ext cx="977530" cy="1032202"/>
          </a:xfrm>
        </p:spPr>
      </p:pic>
      <p:sp>
        <p:nvSpPr>
          <p:cNvPr id="27" name="TextBox 26"/>
          <p:cNvSpPr txBox="1"/>
          <p:nvPr/>
        </p:nvSpPr>
        <p:spPr>
          <a:xfrm>
            <a:off x="249384" y="3004451"/>
            <a:ext cx="4488871" cy="2677656"/>
          </a:xfrm>
          <a:prstGeom prst="rect">
            <a:avLst/>
          </a:prstGeom>
          <a:noFill/>
        </p:spPr>
        <p:txBody>
          <a:bodyPr wrap="square" rtlCol="0">
            <a:spAutoFit/>
          </a:bodyPr>
          <a:lstStyle/>
          <a:p>
            <a:pPr fontAlgn="base">
              <a:spcBef>
                <a:spcPct val="50000"/>
              </a:spcBef>
              <a:spcAft>
                <a:spcPct val="0"/>
              </a:spcAft>
              <a:buClr>
                <a:schemeClr val="tx1"/>
              </a:buClr>
              <a:buSzPct val="100000"/>
              <a:buFont typeface="Wingdings 2" pitchFamily="18" charset="2"/>
              <a:buChar char="¾"/>
            </a:pPr>
            <a:r>
              <a:rPr lang="en-US" sz="1400" kern="0" dirty="0" smtClean="0">
                <a:ea typeface="Arial Unicode MS" pitchFamily="34" charset="-128"/>
                <a:cs typeface="Arial Unicode MS" pitchFamily="34" charset="-128"/>
              </a:rPr>
              <a:t> From 1965 to 2002 the CPU speed doubled roughly every two years. But between 2003 and 2005</a:t>
            </a:r>
          </a:p>
          <a:p>
            <a:pPr marL="182563" lvl="1" fontAlgn="base">
              <a:spcBef>
                <a:spcPct val="50000"/>
              </a:spcBef>
              <a:spcAft>
                <a:spcPct val="0"/>
              </a:spcAft>
              <a:buClr>
                <a:schemeClr val="tx1"/>
              </a:buClr>
              <a:buFont typeface="Wingdings 2" pitchFamily="18" charset="2"/>
              <a:buChar char="¾"/>
            </a:pPr>
            <a:r>
              <a:rPr lang="en-US" sz="1400" kern="0" dirty="0" smtClean="0">
                <a:ea typeface="Arial Unicode MS" pitchFamily="34" charset="-128"/>
                <a:cs typeface="Arial Unicode MS" pitchFamily="34" charset="-128"/>
              </a:rPr>
              <a:t> transistors reached physical limits (smallest transistor is 7 atoms large)</a:t>
            </a:r>
          </a:p>
          <a:p>
            <a:pPr marL="182563" lvl="1" fontAlgn="base">
              <a:spcBef>
                <a:spcPct val="50000"/>
              </a:spcBef>
              <a:spcAft>
                <a:spcPct val="0"/>
              </a:spcAft>
              <a:buClr>
                <a:schemeClr val="tx1"/>
              </a:buClr>
              <a:buFont typeface="Wingdings 2" pitchFamily="18" charset="2"/>
              <a:buChar char="¾"/>
            </a:pPr>
            <a:r>
              <a:rPr lang="en-US" sz="1400" kern="0" dirty="0" smtClean="0">
                <a:ea typeface="Arial Unicode MS" pitchFamily="34" charset="-128"/>
                <a:cs typeface="Arial Unicode MS" pitchFamily="34" charset="-128"/>
              </a:rPr>
              <a:t> memory bandwidth reached its limits (6 GHz processor will turn the fastest RAM in bottleneck)</a:t>
            </a:r>
          </a:p>
          <a:p>
            <a:pPr fontAlgn="base">
              <a:spcBef>
                <a:spcPct val="50000"/>
              </a:spcBef>
              <a:spcAft>
                <a:spcPct val="0"/>
              </a:spcAft>
              <a:buClr>
                <a:schemeClr val="tx1"/>
              </a:buClr>
              <a:buSzPct val="100000"/>
              <a:buFont typeface="Wingdings 2" pitchFamily="18" charset="2"/>
              <a:buChar char="¾"/>
            </a:pPr>
            <a:r>
              <a:rPr lang="en-US" sz="1400" kern="0" dirty="0" smtClean="0">
                <a:ea typeface="Arial Unicode MS" pitchFamily="34" charset="-128"/>
                <a:cs typeface="Arial Unicode MS" pitchFamily="34" charset="-128"/>
              </a:rPr>
              <a:t> Therefore, ‘faster’ CPUs is not so justified from business perspective </a:t>
            </a:r>
          </a:p>
          <a:p>
            <a:pPr fontAlgn="base">
              <a:spcBef>
                <a:spcPct val="50000"/>
              </a:spcBef>
              <a:spcAft>
                <a:spcPct val="0"/>
              </a:spcAft>
              <a:buClr>
                <a:schemeClr val="tx1"/>
              </a:buClr>
              <a:buSzPct val="100000"/>
              <a:buFont typeface="Wingdings 2" pitchFamily="18" charset="2"/>
              <a:buChar char="¾"/>
            </a:pPr>
            <a:r>
              <a:rPr lang="en-US" sz="1400" kern="0" dirty="0" smtClean="0">
                <a:ea typeface="Arial Unicode MS" pitchFamily="34" charset="-128"/>
                <a:cs typeface="Arial Unicode MS" pitchFamily="34" charset="-128"/>
              </a:rPr>
              <a:t>So, the scope of problems for a single computer will not get dramatically larger any time in the next years.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 Much Synchronization Leads to Deadlock</a:t>
            </a:r>
            <a:endParaRPr lang="en-US" dirty="0"/>
          </a:p>
        </p:txBody>
      </p:sp>
      <p:sp>
        <p:nvSpPr>
          <p:cNvPr id="7" name="Text Placeholder 6"/>
          <p:cNvSpPr>
            <a:spLocks noGrp="1"/>
          </p:cNvSpPr>
          <p:nvPr>
            <p:ph type="body" sz="quarter" idx="11"/>
          </p:nvPr>
        </p:nvSpPr>
        <p:spPr/>
        <p:txBody>
          <a:bodyPr/>
          <a:lstStyle/>
          <a:p>
            <a:pPr marL="361950" indent="-361950">
              <a:lnSpc>
                <a:spcPct val="93000"/>
              </a:lnSpc>
              <a:spcBef>
                <a:spcPts val="1125"/>
              </a:spcBef>
              <a:buClr>
                <a:schemeClr val="tx1"/>
              </a:buClr>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dirty="0" smtClean="0">
                <a:solidFill>
                  <a:srgbClr val="000000"/>
                </a:solidFill>
              </a:rPr>
              <a:t>Synchronization becomes even more complicated when multiple locks can be used</a:t>
            </a:r>
          </a:p>
          <a:p>
            <a:pPr marL="361950" indent="-361950">
              <a:lnSpc>
                <a:spcPct val="93000"/>
              </a:lnSpc>
              <a:spcBef>
                <a:spcPts val="1125"/>
              </a:spcBef>
              <a:buClr>
                <a:schemeClr val="tx1"/>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400" dirty="0" smtClean="0">
              <a:solidFill>
                <a:srgbClr val="000000"/>
              </a:solidFill>
            </a:endParaRPr>
          </a:p>
          <a:p>
            <a:pPr marL="361950" indent="-361950">
              <a:lnSpc>
                <a:spcPct val="93000"/>
              </a:lnSpc>
              <a:spcBef>
                <a:spcPts val="1125"/>
              </a:spcBef>
              <a:buClr>
                <a:schemeClr val="tx1"/>
              </a:buClr>
              <a:buFont typeface="Wingdings 2"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dirty="0" smtClean="0">
                <a:solidFill>
                  <a:srgbClr val="000000"/>
                </a:solidFill>
              </a:rPr>
              <a:t>Can cause entire system to “get stuck”</a:t>
            </a:r>
          </a:p>
          <a:p>
            <a:endParaRPr lang="en-US" dirty="0"/>
          </a:p>
        </p:txBody>
      </p:sp>
      <p:pic>
        <p:nvPicPr>
          <p:cNvPr id="8" name="Picture 2"/>
          <p:cNvPicPr>
            <a:picLocks noChangeAspect="1" noChangeArrowheads="1"/>
          </p:cNvPicPr>
          <p:nvPr/>
        </p:nvPicPr>
        <p:blipFill>
          <a:blip r:embed="rId2" cstate="print"/>
          <a:srcRect/>
          <a:stretch>
            <a:fillRect/>
          </a:stretch>
        </p:blipFill>
        <p:spPr bwMode="auto">
          <a:xfrm rot="5400000">
            <a:off x="5380038" y="2714628"/>
            <a:ext cx="3659187" cy="2224088"/>
          </a:xfrm>
          <a:prstGeom prst="rect">
            <a:avLst/>
          </a:prstGeom>
          <a:noFill/>
          <a:ln w="9525">
            <a:noFill/>
            <a:round/>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Moral of the Story</a:t>
            </a:r>
            <a:endParaRPr lang="en-US" dirty="0"/>
          </a:p>
        </p:txBody>
      </p:sp>
      <p:sp>
        <p:nvSpPr>
          <p:cNvPr id="5" name="Text Placeholder 4"/>
          <p:cNvSpPr>
            <a:spLocks noGrp="1"/>
          </p:cNvSpPr>
          <p:nvPr>
            <p:ph type="body" sz="quarter" idx="10"/>
          </p:nvPr>
        </p:nvSpPr>
        <p:spPr/>
        <p:txBody>
          <a:bodyPr/>
          <a:lstStyle/>
          <a:p>
            <a:pPr>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 Synchronization is hard</a:t>
            </a:r>
          </a:p>
          <a:p>
            <a:pPr lvl="3">
              <a:lnSpc>
                <a:spcPct val="93000"/>
              </a:lnSpc>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 Need to consider all possible shared state</a:t>
            </a:r>
          </a:p>
          <a:p>
            <a:pPr lvl="3">
              <a:lnSpc>
                <a:spcPct val="93000"/>
              </a:lnSpc>
              <a:buFont typeface="Wingdings 2" pitchFamily="18" charset="2"/>
              <a:buChar char="¾"/>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 Must keep locks organized and use them consistently and correctly</a:t>
            </a:r>
          </a:p>
          <a:p>
            <a:pPr>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 Knowing there are bugs may be tricky; fixing them can be even worse!</a:t>
            </a:r>
          </a:p>
          <a:p>
            <a:pPr>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 Keeping shared state to a minimum reduces total system complexity</a:t>
            </a:r>
            <a:endParaRPr lang="en-US"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Fundamentals of Networking</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Sockets: The Internet = tubes?</a:t>
            </a:r>
            <a:endParaRPr lang="en-US" dirty="0"/>
          </a:p>
        </p:txBody>
      </p:sp>
      <p:sp>
        <p:nvSpPr>
          <p:cNvPr id="5" name="Text Placeholder 4"/>
          <p:cNvSpPr>
            <a:spLocks noGrp="1"/>
          </p:cNvSpPr>
          <p:nvPr>
            <p:ph type="body" sz="quarter" idx="10"/>
          </p:nvPr>
        </p:nvSpPr>
        <p:spPr/>
        <p:txBody>
          <a:bodyPr/>
          <a:lstStyle/>
          <a:p>
            <a:pPr marL="361950" indent="-361950">
              <a:lnSpc>
                <a:spcPct val="84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A socket is the basic network interface</a:t>
            </a:r>
          </a:p>
          <a:p>
            <a:pPr marL="361950" indent="-361950">
              <a:lnSpc>
                <a:spcPct val="84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Provides a two-way “pipe” abstraction between two applications</a:t>
            </a:r>
          </a:p>
          <a:p>
            <a:pPr marL="361950" indent="-361950">
              <a:lnSpc>
                <a:spcPct val="84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Client creates a socket, and connects to the server, who receives a socket representing the other side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Ports</a:t>
            </a:r>
            <a:endParaRPr lang="en-US" dirty="0"/>
          </a:p>
        </p:txBody>
      </p:sp>
      <p:sp>
        <p:nvSpPr>
          <p:cNvPr id="3" name="Text Placeholder 2"/>
          <p:cNvSpPr>
            <a:spLocks noGrp="1"/>
          </p:cNvSpPr>
          <p:nvPr>
            <p:ph type="body" sz="quarter" idx="10"/>
          </p:nvPr>
        </p:nvSpPr>
        <p:spPr/>
        <p:txBody>
          <a:bodyPr/>
          <a:lstStyle/>
          <a:p>
            <a:pPr marL="361950" indent="-361950">
              <a:lnSpc>
                <a:spcPct val="84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Within an IP address, a </a:t>
            </a:r>
            <a:r>
              <a:rPr lang="en-GB" sz="2800" i="1" dirty="0" smtClean="0"/>
              <a:t>port </a:t>
            </a:r>
            <a:r>
              <a:rPr lang="en-GB" sz="2800" dirty="0" smtClean="0"/>
              <a:t>is a sub-address identifying a listening program</a:t>
            </a:r>
          </a:p>
          <a:p>
            <a:pPr marL="361950" indent="-361950">
              <a:lnSpc>
                <a:spcPct val="84000"/>
              </a:lnSpc>
              <a:spcBef>
                <a:spcPts val="700"/>
              </a:spcBef>
              <a:buClr>
                <a:schemeClr val="tx1"/>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smtClean="0"/>
          </a:p>
          <a:p>
            <a:pPr marL="361950" indent="-361950">
              <a:lnSpc>
                <a:spcPct val="84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Allows multiple clients to connect to a server at once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makes this work?</a:t>
            </a:r>
            <a:endParaRPr lang="en-US" dirty="0"/>
          </a:p>
        </p:txBody>
      </p:sp>
      <p:sp>
        <p:nvSpPr>
          <p:cNvPr id="3" name="Text Placeholder 2"/>
          <p:cNvSpPr>
            <a:spLocks noGrp="1"/>
          </p:cNvSpPr>
          <p:nvPr>
            <p:ph type="body" sz="quarter" idx="10"/>
          </p:nvPr>
        </p:nvSpPr>
        <p:spPr>
          <a:xfrm>
            <a:off x="324000" y="1690687"/>
            <a:ext cx="8494713" cy="1262063"/>
          </a:xfrm>
        </p:spPr>
        <p:txBody>
          <a:bodyPr/>
          <a:lstStyle/>
          <a:p>
            <a:pPr marL="361950" indent="-361950">
              <a:lnSpc>
                <a:spcPct val="93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Underneath the socket layer are several more protocols</a:t>
            </a:r>
          </a:p>
          <a:p>
            <a:pPr marL="361950" indent="-361950">
              <a:lnSpc>
                <a:spcPct val="93000"/>
              </a:lnSpc>
              <a:spcBef>
                <a:spcPts val="700"/>
              </a:spcBef>
              <a:buClr>
                <a:schemeClr val="tx1"/>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dirty="0" smtClean="0"/>
          </a:p>
          <a:p>
            <a:pPr marL="361950" indent="-361950">
              <a:lnSpc>
                <a:spcPct val="93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smtClean="0"/>
              <a:t>Most important are TCP and IP (which are used hand-in-hand so often, they’re often spoken of as one protocol: TCP/IP)</a:t>
            </a:r>
          </a:p>
        </p:txBody>
      </p:sp>
      <p:graphicFrame>
        <p:nvGraphicFramePr>
          <p:cNvPr id="55298" name="Object 3"/>
          <p:cNvGraphicFramePr>
            <a:graphicFrameLocks noChangeAspect="1"/>
          </p:cNvGraphicFramePr>
          <p:nvPr/>
        </p:nvGraphicFramePr>
        <p:xfrm>
          <a:off x="1628775" y="3535363"/>
          <a:ext cx="5410200" cy="1143000"/>
        </p:xfrm>
        <a:graphic>
          <a:graphicData uri="http://schemas.openxmlformats.org/presentationml/2006/ole">
            <p:oleObj spid="_x0000_s55298" r:id="rId3" imgW="5700875" imgH="1403247" progId="">
              <p:embed/>
            </p:oleObj>
          </a:graphicData>
        </a:graphic>
      </p:graphicFrame>
      <p:sp>
        <p:nvSpPr>
          <p:cNvPr id="5" name="Rectangle 4"/>
          <p:cNvSpPr/>
          <p:nvPr/>
        </p:nvSpPr>
        <p:spPr>
          <a:xfrm>
            <a:off x="323849" y="5981700"/>
            <a:ext cx="8505825" cy="607602"/>
          </a:xfrm>
          <a:prstGeom prst="rect">
            <a:avLst/>
          </a:prstGeom>
        </p:spPr>
        <p:txBody>
          <a:bodyPr wrap="square">
            <a:spAutoFit/>
          </a:bodyPr>
          <a:lstStyle/>
          <a:p>
            <a:pPr>
              <a:lnSpc>
                <a:spcPct val="93000"/>
              </a:lnSpc>
              <a:spcBef>
                <a:spcPts val="1125"/>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i="1" dirty="0" smtClean="0">
                <a:solidFill>
                  <a:srgbClr val="000000"/>
                </a:solidFill>
              </a:rPr>
              <a:t>Even more low-level protocols handle how data is sent over Ethernet wires, or how bits are sent through the air using 802.11 wireless…</a:t>
            </a:r>
            <a:endParaRPr lang="en-GB" i="1" dirty="0">
              <a:solidFill>
                <a:srgbClr val="00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This Necessary?</a:t>
            </a:r>
            <a:endParaRPr lang="en-US" dirty="0"/>
          </a:p>
        </p:txBody>
      </p:sp>
      <p:sp>
        <p:nvSpPr>
          <p:cNvPr id="3" name="Text Placeholder 2"/>
          <p:cNvSpPr>
            <a:spLocks noGrp="1"/>
          </p:cNvSpPr>
          <p:nvPr>
            <p:ph type="body" sz="quarter" idx="10"/>
          </p:nvPr>
        </p:nvSpPr>
        <p:spPr>
          <a:xfrm>
            <a:off x="324000" y="1690687"/>
            <a:ext cx="8494713" cy="1700213"/>
          </a:xfrm>
        </p:spPr>
        <p:txBody>
          <a:bodyPr/>
          <a:lstStyle/>
          <a:p>
            <a:pPr marL="361950" indent="-361950">
              <a:lnSpc>
                <a:spcPct val="84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Not actually tube-like “underneath the hood”</a:t>
            </a:r>
          </a:p>
          <a:p>
            <a:pPr marL="361950" indent="-361950">
              <a:lnSpc>
                <a:spcPct val="84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400" dirty="0" smtClean="0"/>
          </a:p>
          <a:p>
            <a:pPr marL="361950" indent="-361950">
              <a:lnSpc>
                <a:spcPct val="84000"/>
              </a:lnSpc>
              <a:spcBef>
                <a:spcPts val="700"/>
              </a:spcBef>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Unlike phone system (circuit switched), the </a:t>
            </a:r>
            <a:r>
              <a:rPr lang="en-GB" sz="2400" i="1" dirty="0" smtClean="0"/>
              <a:t>packet switched</a:t>
            </a:r>
            <a:r>
              <a:rPr lang="en-GB" sz="2400" dirty="0" smtClean="0"/>
              <a:t> Internet uses many routes at once</a:t>
            </a:r>
          </a:p>
        </p:txBody>
      </p:sp>
      <p:graphicFrame>
        <p:nvGraphicFramePr>
          <p:cNvPr id="56322" name="Object 3"/>
          <p:cNvGraphicFramePr>
            <a:graphicFrameLocks noChangeAspect="1"/>
          </p:cNvGraphicFramePr>
          <p:nvPr/>
        </p:nvGraphicFramePr>
        <p:xfrm>
          <a:off x="1676400" y="3683000"/>
          <a:ext cx="5334000" cy="1871663"/>
        </p:xfrm>
        <a:graphic>
          <a:graphicData uri="http://schemas.openxmlformats.org/presentationml/2006/ole">
            <p:oleObj spid="_x0000_s56322" r:id="rId3" imgW="6340955" imgH="2592041" progId="">
              <p:embed/>
            </p:oleObj>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Networking Issues</a:t>
            </a:r>
            <a:endParaRPr lang="en-US" dirty="0"/>
          </a:p>
        </p:txBody>
      </p:sp>
      <p:sp>
        <p:nvSpPr>
          <p:cNvPr id="3" name="Text Placeholder 2"/>
          <p:cNvSpPr>
            <a:spLocks noGrp="1"/>
          </p:cNvSpPr>
          <p:nvPr>
            <p:ph type="body" sz="quarter" idx="10"/>
          </p:nvPr>
        </p:nvSpPr>
        <p:spPr/>
        <p:txBody>
          <a:bodyPr/>
          <a:lstStyle/>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If a party to a socket disconnects, how much data did they receive?</a:t>
            </a:r>
          </a:p>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 Did they crash? Or did a machine in the middle?</a:t>
            </a:r>
          </a:p>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Can someone in the middle intercept/modify our data?</a:t>
            </a:r>
          </a:p>
          <a:p>
            <a:pPr marL="361950" indent="-361950">
              <a:lnSpc>
                <a:spcPct val="93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000" dirty="0" smtClean="0"/>
              <a:t>Traffic congestion makes switch/router topology important for efficient throughput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US" dirty="0"/>
          </a:p>
        </p:txBody>
      </p:sp>
      <p:sp>
        <p:nvSpPr>
          <p:cNvPr id="3" name="Text Placeholder 2"/>
          <p:cNvSpPr>
            <a:spLocks noGrp="1"/>
          </p:cNvSpPr>
          <p:nvPr>
            <p:ph type="body" sz="quarter" idx="10"/>
          </p:nvPr>
        </p:nvSpPr>
        <p:spPr/>
        <p:txBody>
          <a:bodyPr/>
          <a:lstStyle/>
          <a:p>
            <a:pPr marL="361950" indent="-361950">
              <a:lnSpc>
                <a:spcPct val="87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Processing more data means using more machines at the same time</a:t>
            </a:r>
          </a:p>
          <a:p>
            <a:pPr marL="361950" indent="-361950">
              <a:lnSpc>
                <a:spcPct val="87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Cooperation between processes requires synchronization</a:t>
            </a:r>
          </a:p>
          <a:p>
            <a:pPr marL="361950" indent="-361950">
              <a:lnSpc>
                <a:spcPct val="87000"/>
              </a:lnSpc>
              <a:buClr>
                <a:schemeClr val="tx1"/>
              </a:buClr>
              <a:buFont typeface="Wingdings 2" pitchFamily="18"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400" dirty="0" smtClean="0"/>
              <a:t>Designing real distributed systems requires consideration of networking topology</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pPr algn="ctr"/>
            <a:r>
              <a:rPr lang="en-US" dirty="0" smtClean="0"/>
              <a:t>END OF LECTURE #1</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Need for Computing Grows</a:t>
            </a:r>
            <a:endParaRPr lang="en-US" dirty="0"/>
          </a:p>
        </p:txBody>
      </p:sp>
      <p:sp>
        <p:nvSpPr>
          <p:cNvPr id="13" name="Rectangle 12"/>
          <p:cNvSpPr/>
          <p:nvPr/>
        </p:nvSpPr>
        <p:spPr>
          <a:xfrm>
            <a:off x="249381" y="1983189"/>
            <a:ext cx="4572001" cy="95410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buFont typeface="Wingdings" pitchFamily="2" charset="2"/>
              <a:buChar char="n"/>
            </a:pPr>
            <a:r>
              <a:rPr lang="en-US" sz="1400" dirty="0" smtClean="0"/>
              <a:t> ‘</a:t>
            </a:r>
            <a:r>
              <a:rPr lang="en-US" sz="1400" i="1" dirty="0" smtClean="0"/>
              <a:t>Dot Com</a:t>
            </a:r>
            <a:r>
              <a:rPr lang="en-US" sz="1400" dirty="0" smtClean="0"/>
              <a:t>’ crisis started</a:t>
            </a:r>
          </a:p>
          <a:p>
            <a:pPr>
              <a:buFont typeface="Wingdings" pitchFamily="2" charset="2"/>
              <a:buChar char="n"/>
            </a:pPr>
            <a:r>
              <a:rPr lang="en-US" sz="1400" dirty="0" smtClean="0"/>
              <a:t> Moor’s law was broken</a:t>
            </a:r>
          </a:p>
          <a:p>
            <a:pPr>
              <a:buFont typeface="Wingdings" pitchFamily="2" charset="2"/>
              <a:buChar char="n"/>
            </a:pPr>
            <a:r>
              <a:rPr lang="en-US" sz="1400" dirty="0" smtClean="0"/>
              <a:t> Overall digital storage capacity overtook  analog one</a:t>
            </a:r>
          </a:p>
          <a:p>
            <a:pPr>
              <a:buFont typeface="Wingdings" pitchFamily="2" charset="2"/>
              <a:buChar char="n"/>
            </a:pPr>
            <a:r>
              <a:rPr lang="en-US" sz="1400" dirty="0" smtClean="0"/>
              <a:t> Outsourcing boom started</a:t>
            </a:r>
          </a:p>
        </p:txBody>
      </p:sp>
      <p:sp>
        <p:nvSpPr>
          <p:cNvPr id="12" name="Rectangle 11"/>
          <p:cNvSpPr/>
          <p:nvPr/>
        </p:nvSpPr>
        <p:spPr bwMode="gray">
          <a:xfrm>
            <a:off x="237508" y="1591294"/>
            <a:ext cx="4583874" cy="368142"/>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lIns="90000" tIns="72000" rIns="90000" bIns="72000" rtlCol="0" anchor="ctr"/>
          <a:lstStyle/>
          <a:p>
            <a:pPr algn="ctr" fontAlgn="base">
              <a:spcBef>
                <a:spcPct val="50000"/>
              </a:spcBef>
              <a:spcAft>
                <a:spcPct val="0"/>
              </a:spcAft>
              <a:buClr>
                <a:srgbClr val="F0AB00"/>
              </a:buClr>
              <a:buSzPct val="80000"/>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What</a:t>
            </a:r>
            <a:r>
              <a:rPr lang="en-US" sz="1400" b="1" kern="0" dirty="0" smtClean="0">
                <a:ea typeface="Arial Unicode MS" pitchFamily="34" charset="-128"/>
                <a:cs typeface="Arial Unicode MS" pitchFamily="34" charset="-128"/>
              </a:rPr>
              <a:t> is so special about year  2002?</a:t>
            </a:r>
            <a:endParaRPr kumimoji="0" lang="en-US" sz="1400" i="0" u="none" strike="noStrike" kern="0" cap="none" spc="0" normalizeH="0" baseline="0" noProof="0" dirty="0" smtClean="0">
              <a:ln>
                <a:noFill/>
              </a:ln>
              <a:effectLst/>
              <a:uLnTx/>
              <a:uFillTx/>
              <a:ea typeface="Arial Unicode MS" pitchFamily="34" charset="-128"/>
              <a:cs typeface="Arial Unicode MS" pitchFamily="34" charset="-128"/>
            </a:endParaRPr>
          </a:p>
        </p:txBody>
      </p:sp>
      <p:grpSp>
        <p:nvGrpSpPr>
          <p:cNvPr id="25" name="Group 24"/>
          <p:cNvGrpSpPr/>
          <p:nvPr/>
        </p:nvGrpSpPr>
        <p:grpSpPr>
          <a:xfrm>
            <a:off x="6373030" y="3724907"/>
            <a:ext cx="2582378" cy="2574950"/>
            <a:chOff x="6373030" y="3724907"/>
            <a:chExt cx="2582378" cy="2574950"/>
          </a:xfrm>
        </p:grpSpPr>
        <p:sp>
          <p:nvSpPr>
            <p:cNvPr id="20" name="Oval 19"/>
            <p:cNvSpPr/>
            <p:nvPr/>
          </p:nvSpPr>
          <p:spPr bwMode="gray">
            <a:xfrm>
              <a:off x="6373030" y="3724907"/>
              <a:ext cx="2574950" cy="2574950"/>
            </a:xfrm>
            <a:prstGeom prst="ellipse">
              <a:avLst/>
            </a:prstGeom>
            <a:solidFill>
              <a:schemeClr val="tx2">
                <a:alpha val="11000"/>
              </a:schemeClr>
            </a:solidFill>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200" b="1" i="0" u="none" strike="noStrike" kern="0" cap="none" spc="0" normalizeH="0" baseline="0" noProof="0" dirty="0" smtClean="0">
                  <a:ln>
                    <a:noFill/>
                  </a:ln>
                  <a:effectLst/>
                  <a:uLnTx/>
                  <a:uFillTx/>
                  <a:ea typeface="Arial Unicode MS" pitchFamily="34" charset="-128"/>
                  <a:cs typeface="Arial Unicode MS" pitchFamily="34" charset="-128"/>
                </a:rPr>
                <a:t>RESEARCH</a:t>
              </a:r>
              <a:endParaRPr kumimoji="0" lang="en-US" sz="1400" b="1"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3" name="TextBox 82"/>
            <p:cNvSpPr txBox="1"/>
            <p:nvPr/>
          </p:nvSpPr>
          <p:spPr>
            <a:xfrm>
              <a:off x="7146936" y="5935663"/>
              <a:ext cx="1157688" cy="276999"/>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Astrophysics</a:t>
              </a:r>
            </a:p>
          </p:txBody>
        </p:sp>
        <p:sp>
          <p:nvSpPr>
            <p:cNvPr id="84" name="TextBox 83"/>
            <p:cNvSpPr txBox="1"/>
            <p:nvPr/>
          </p:nvSpPr>
          <p:spPr>
            <a:xfrm>
              <a:off x="8023742" y="5090544"/>
              <a:ext cx="931666"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Genome</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Encoding </a:t>
              </a:r>
            </a:p>
          </p:txBody>
        </p:sp>
        <p:sp>
          <p:nvSpPr>
            <p:cNvPr id="85" name="TextBox 84"/>
            <p:cNvSpPr txBox="1"/>
            <p:nvPr/>
          </p:nvSpPr>
          <p:spPr>
            <a:xfrm>
              <a:off x="7967999" y="4209788"/>
              <a:ext cx="867545"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Particles </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Physics</a:t>
              </a:r>
            </a:p>
          </p:txBody>
        </p:sp>
      </p:grpSp>
      <p:graphicFrame>
        <p:nvGraphicFramePr>
          <p:cNvPr id="111" name="Table 110"/>
          <p:cNvGraphicFramePr>
            <a:graphicFrameLocks noGrp="1"/>
          </p:cNvGraphicFramePr>
          <p:nvPr/>
        </p:nvGraphicFramePr>
        <p:xfrm>
          <a:off x="249378" y="4884752"/>
          <a:ext cx="3669478" cy="1554480"/>
        </p:xfrm>
        <a:graphic>
          <a:graphicData uri="http://schemas.openxmlformats.org/drawingml/2006/table">
            <a:tbl>
              <a:tblPr firstRow="1" bandRow="1">
                <a:tableStyleId>{7E9639D4-E3E2-4D34-9284-5A2195B3D0D7}</a:tableStyleId>
              </a:tblPr>
              <a:tblGrid>
                <a:gridCol w="748149"/>
                <a:gridCol w="2921329"/>
              </a:tblGrid>
              <a:tr h="201883">
                <a:tc gridSpan="2">
                  <a:txBody>
                    <a:bodyPr/>
                    <a:lstStyle/>
                    <a:p>
                      <a:pPr algn="ctr" fontAlgn="base">
                        <a:spcBef>
                          <a:spcPct val="50000"/>
                        </a:spcBef>
                        <a:spcAft>
                          <a:spcPct val="0"/>
                        </a:spcAft>
                        <a:buClr>
                          <a:schemeClr val="tx1"/>
                        </a:buClr>
                        <a:buSzPct val="80000"/>
                      </a:pPr>
                      <a:r>
                        <a:rPr lang="en-US" sz="1400" dirty="0" smtClean="0"/>
                        <a:t>Recommended Readings</a:t>
                      </a:r>
                      <a:endParaRPr lang="en-US" sz="1400" b="1" i="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0000" cap="flat" cmpd="sng" algn="ctr">
                      <a:noFill/>
                      <a:prstDash val="solid"/>
                    </a:lnB>
                    <a:lnTlToBr w="12700" cmpd="sng">
                      <a:noFill/>
                      <a:prstDash val="solid"/>
                    </a:lnTlToBr>
                    <a:lnBlToTr w="12700" cmpd="sng">
                      <a:noFill/>
                      <a:prstDash val="solid"/>
                    </a:lnBlToTr>
                  </a:tcPr>
                </a:tc>
                <a:tc hMerge="1">
                  <a:txBody>
                    <a:bodyPr/>
                    <a:lstStyle/>
                    <a:p>
                      <a:pPr algn="ctr" fontAlgn="base">
                        <a:spcBef>
                          <a:spcPct val="50000"/>
                        </a:spcBef>
                        <a:spcAft>
                          <a:spcPct val="0"/>
                        </a:spcAft>
                        <a:buClr>
                          <a:schemeClr val="tx1"/>
                        </a:buClr>
                        <a:buSzPct val="80000"/>
                      </a:pPr>
                      <a:endParaRPr lang="en-US" sz="1200" b="1" i="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0000" cap="flat" cmpd="sng" algn="ctr">
                      <a:noFill/>
                      <a:prstDash val="solid"/>
                    </a:lnB>
                    <a:lnTlToBr w="12700" cmpd="sng">
                      <a:noFill/>
                      <a:prstDash val="solid"/>
                    </a:lnTlToBr>
                    <a:lnBlToTr w="12700" cmpd="sng">
                      <a:noFill/>
                      <a:prstDash val="solid"/>
                    </a:lnBlToTr>
                  </a:tcPr>
                </a:tc>
              </a:tr>
              <a:tr h="471060">
                <a:tc rowSpan="2">
                  <a:txBody>
                    <a:bodyPr/>
                    <a:lstStyle/>
                    <a:p>
                      <a:pPr algn="l" fontAlgn="base">
                        <a:spcBef>
                          <a:spcPct val="50000"/>
                        </a:spcBef>
                        <a:spcAft>
                          <a:spcPct val="0"/>
                        </a:spcAft>
                        <a:buClr>
                          <a:schemeClr val="tx1"/>
                        </a:buClr>
                        <a:buSzPct val="80000"/>
                      </a:pPr>
                      <a:endParaRPr lang="en-US" sz="1200" i="1"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0000"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ase">
                        <a:spcBef>
                          <a:spcPct val="50000"/>
                        </a:spcBef>
                        <a:spcAft>
                          <a:spcPct val="0"/>
                        </a:spcAft>
                        <a:buClr>
                          <a:schemeClr val="tx1"/>
                        </a:buClr>
                        <a:buSzPct val="80000"/>
                      </a:pPr>
                      <a:r>
                        <a:rPr lang="en-US" sz="1400" b="1" dirty="0" smtClean="0"/>
                        <a:t>RAY KURZWEIL </a:t>
                      </a:r>
                    </a:p>
                    <a:p>
                      <a:pPr algn="l" fontAlgn="base">
                        <a:spcBef>
                          <a:spcPts val="0"/>
                        </a:spcBef>
                        <a:spcAft>
                          <a:spcPct val="0"/>
                        </a:spcAft>
                        <a:buClr>
                          <a:schemeClr val="tx1"/>
                        </a:buClr>
                        <a:buSzPct val="80000"/>
                        <a:buFont typeface="Wingdings" pitchFamily="2" charset="2"/>
                        <a:buChar char="n"/>
                      </a:pPr>
                      <a:r>
                        <a:rPr lang="en-US" sz="1400" i="1" dirty="0" smtClean="0"/>
                        <a:t> “The age of Spiritual Machines”</a:t>
                      </a:r>
                    </a:p>
                    <a:p>
                      <a:pPr algn="l" fontAlgn="base">
                        <a:spcBef>
                          <a:spcPts val="0"/>
                        </a:spcBef>
                        <a:spcAft>
                          <a:spcPct val="0"/>
                        </a:spcAft>
                        <a:buClr>
                          <a:schemeClr val="tx1"/>
                        </a:buClr>
                        <a:buSzPct val="80000"/>
                        <a:buFont typeface="Wingdings" pitchFamily="2" charset="2"/>
                        <a:buChar char="n"/>
                      </a:pPr>
                      <a:r>
                        <a:rPr lang="en-US" sz="1400" i="1" dirty="0" smtClean="0"/>
                        <a:t> “Singularity is Near”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0000" cap="flat" cmpd="sng" algn="ctr">
                      <a:noFill/>
                      <a:prstDash val="solid"/>
                    </a:lnT>
                    <a:lnB w="10000" cap="flat" cmpd="sng" algn="ctr">
                      <a:noFill/>
                      <a:prstDash val="solid"/>
                    </a:lnB>
                    <a:lnTlToBr w="12700" cmpd="sng">
                      <a:noFill/>
                      <a:prstDash val="solid"/>
                    </a:lnTlToBr>
                    <a:lnBlToTr w="12700" cmpd="sng">
                      <a:noFill/>
                      <a:prstDash val="solid"/>
                    </a:lnBlToTr>
                  </a:tcPr>
                </a:tc>
              </a:tr>
              <a:tr h="0">
                <a:tc vMerge="1">
                  <a:txBody>
                    <a:bodyPr/>
                    <a:lstStyle/>
                    <a:p>
                      <a:pPr algn="l" fontAlgn="base">
                        <a:spcAft>
                          <a:spcPct val="0"/>
                        </a:spcAft>
                        <a:buClr>
                          <a:schemeClr val="tx1"/>
                        </a:buClr>
                        <a:buSzPct val="80000"/>
                      </a:pPr>
                      <a:endParaRPr lang="en-US" sz="1200" i="1" kern="0" dirty="0" smtClean="0">
                        <a:ea typeface="Arial Unicode MS" pitchFamily="34" charset="-128"/>
                        <a:cs typeface="Arial Unicode MS"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0000"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ase">
                        <a:spcAft>
                          <a:spcPct val="0"/>
                        </a:spcAft>
                        <a:buClr>
                          <a:schemeClr val="tx1"/>
                        </a:buClr>
                        <a:buSzPct val="80000"/>
                      </a:pPr>
                      <a:r>
                        <a:rPr lang="en-US" sz="1400" b="1" kern="0" dirty="0" smtClean="0"/>
                        <a:t>THOMAS</a:t>
                      </a:r>
                      <a:r>
                        <a:rPr lang="en-US" sz="1400" b="1" kern="0" baseline="0" dirty="0" smtClean="0"/>
                        <a:t> L F</a:t>
                      </a:r>
                      <a:r>
                        <a:rPr lang="en-US" sz="1400" b="1" kern="0" dirty="0" smtClean="0"/>
                        <a:t>RIEDMAN </a:t>
                      </a:r>
                    </a:p>
                    <a:p>
                      <a:pPr algn="l" fontAlgn="base">
                        <a:spcAft>
                          <a:spcPct val="0"/>
                        </a:spcAft>
                        <a:buClr>
                          <a:schemeClr val="tx1"/>
                        </a:buClr>
                        <a:buSzPct val="80000"/>
                        <a:buFont typeface="Wingdings" pitchFamily="2" charset="2"/>
                        <a:buChar char="n"/>
                      </a:pPr>
                      <a:r>
                        <a:rPr lang="en-US" sz="1400" i="1" kern="0" dirty="0" smtClean="0"/>
                        <a:t> “The World is Flat”</a:t>
                      </a:r>
                      <a:endParaRPr lang="en-US" sz="1400" i="1" kern="0" dirty="0" smtClean="0">
                        <a:ea typeface="Arial Unicode MS" pitchFamily="34" charset="-128"/>
                        <a:cs typeface="Arial Unicode MS" pitchFamily="34"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0000"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pSp>
        <p:nvGrpSpPr>
          <p:cNvPr id="26" name="Group 25"/>
          <p:cNvGrpSpPr/>
          <p:nvPr/>
        </p:nvGrpSpPr>
        <p:grpSpPr>
          <a:xfrm>
            <a:off x="4571947" y="3716988"/>
            <a:ext cx="2707660" cy="2574950"/>
            <a:chOff x="4571947" y="3716988"/>
            <a:chExt cx="2707660" cy="2574950"/>
          </a:xfrm>
        </p:grpSpPr>
        <p:grpSp>
          <p:nvGrpSpPr>
            <p:cNvPr id="23" name="Group 22"/>
            <p:cNvGrpSpPr/>
            <p:nvPr/>
          </p:nvGrpSpPr>
          <p:grpSpPr>
            <a:xfrm>
              <a:off x="4571947" y="3716988"/>
              <a:ext cx="2574950" cy="2574950"/>
              <a:chOff x="4571947" y="3716988"/>
              <a:chExt cx="2574950" cy="2574950"/>
            </a:xfrm>
          </p:grpSpPr>
          <p:sp>
            <p:nvSpPr>
              <p:cNvPr id="18" name="Oval 17"/>
              <p:cNvSpPr/>
              <p:nvPr/>
            </p:nvSpPr>
            <p:spPr bwMode="gray">
              <a:xfrm>
                <a:off x="4571947" y="3716988"/>
                <a:ext cx="2574950" cy="2574950"/>
              </a:xfrm>
              <a:prstGeom prst="ellipse">
                <a:avLst/>
              </a:prstGeom>
              <a:solidFill>
                <a:schemeClr val="tx2">
                  <a:alpha val="11000"/>
                </a:schemeClr>
              </a:solidFill>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200" b="1" i="0" strike="noStrike" kern="0" cap="none" spc="0" normalizeH="0" baseline="0" noProof="0" dirty="0" smtClean="0">
                    <a:ln>
                      <a:noFill/>
                    </a:ln>
                    <a:uLnTx/>
                    <a:uFillTx/>
                    <a:ea typeface="Arial Unicode MS" pitchFamily="34" charset="-128"/>
                    <a:cs typeface="Arial Unicode MS" pitchFamily="34" charset="-128"/>
                  </a:rPr>
                  <a:t>BUSINESS</a:t>
                </a:r>
                <a:endParaRPr kumimoji="0" lang="en-US" sz="1400" b="1" i="0" strike="noStrike" kern="0" cap="none" spc="0" normalizeH="0" baseline="0" noProof="0" dirty="0" smtClean="0">
                  <a:ln>
                    <a:noFill/>
                  </a:ln>
                  <a:uLnTx/>
                  <a:uFillTx/>
                  <a:ea typeface="Arial Unicode MS" pitchFamily="34" charset="-128"/>
                  <a:cs typeface="Arial Unicode MS" pitchFamily="34" charset="-128"/>
                </a:endParaRPr>
              </a:p>
            </p:txBody>
          </p:sp>
          <p:sp>
            <p:nvSpPr>
              <p:cNvPr id="27" name="TextBox 26"/>
              <p:cNvSpPr txBox="1"/>
              <p:nvPr/>
            </p:nvSpPr>
            <p:spPr>
              <a:xfrm>
                <a:off x="4619429" y="4393870"/>
                <a:ext cx="1144864" cy="276999"/>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Outsourcing </a:t>
                </a:r>
              </a:p>
            </p:txBody>
          </p:sp>
          <p:sp>
            <p:nvSpPr>
              <p:cNvPr id="44" name="TextBox 43"/>
              <p:cNvSpPr txBox="1"/>
              <p:nvPr/>
            </p:nvSpPr>
            <p:spPr>
              <a:xfrm>
                <a:off x="4643211" y="5189512"/>
                <a:ext cx="910826"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Business </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Analytics </a:t>
                </a:r>
              </a:p>
            </p:txBody>
          </p:sp>
          <p:sp>
            <p:nvSpPr>
              <p:cNvPr id="46" name="TextBox 45"/>
              <p:cNvSpPr txBox="1"/>
              <p:nvPr/>
            </p:nvSpPr>
            <p:spPr>
              <a:xfrm>
                <a:off x="5436903" y="5769438"/>
                <a:ext cx="962123"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Real-Time </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Decisions </a:t>
                </a:r>
              </a:p>
            </p:txBody>
          </p:sp>
          <p:sp>
            <p:nvSpPr>
              <p:cNvPr id="97" name="TextBox 96"/>
              <p:cNvSpPr txBox="1"/>
              <p:nvPr/>
            </p:nvSpPr>
            <p:spPr>
              <a:xfrm>
                <a:off x="6426435" y="4372107"/>
                <a:ext cx="673582" cy="276999"/>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Mobile</a:t>
                </a:r>
              </a:p>
            </p:txBody>
          </p:sp>
          <p:sp>
            <p:nvSpPr>
              <p:cNvPr id="118" name="TextBox 117"/>
              <p:cNvSpPr txBox="1"/>
              <p:nvPr/>
            </p:nvSpPr>
            <p:spPr>
              <a:xfrm>
                <a:off x="5595169" y="3802111"/>
                <a:ext cx="705642" cy="276999"/>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Movies</a:t>
                </a:r>
              </a:p>
            </p:txBody>
          </p:sp>
        </p:grpSp>
        <p:sp>
          <p:nvSpPr>
            <p:cNvPr id="131" name="TextBox 130"/>
            <p:cNvSpPr txBox="1"/>
            <p:nvPr/>
          </p:nvSpPr>
          <p:spPr>
            <a:xfrm>
              <a:off x="6266188" y="5185531"/>
              <a:ext cx="1013419" cy="646331"/>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Satellite</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Image</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Processing</a:t>
              </a:r>
            </a:p>
          </p:txBody>
        </p:sp>
      </p:grpSp>
      <p:grpSp>
        <p:nvGrpSpPr>
          <p:cNvPr id="24" name="Group 23"/>
          <p:cNvGrpSpPr/>
          <p:nvPr/>
        </p:nvGrpSpPr>
        <p:grpSpPr>
          <a:xfrm>
            <a:off x="5454655" y="2064352"/>
            <a:ext cx="2632811" cy="2574950"/>
            <a:chOff x="5454655" y="2064352"/>
            <a:chExt cx="2632811" cy="2574950"/>
          </a:xfrm>
        </p:grpSpPr>
        <p:sp>
          <p:nvSpPr>
            <p:cNvPr id="19" name="Oval 18"/>
            <p:cNvSpPr/>
            <p:nvPr/>
          </p:nvSpPr>
          <p:spPr bwMode="gray">
            <a:xfrm>
              <a:off x="5484351" y="2064352"/>
              <a:ext cx="2574950" cy="2574950"/>
            </a:xfrm>
            <a:prstGeom prst="ellipse">
              <a:avLst/>
            </a:prstGeom>
            <a:solidFill>
              <a:schemeClr val="tx2">
                <a:alpha val="11000"/>
              </a:schemeClr>
            </a:solidFill>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200" b="1" i="0" u="none" strike="noStrike" kern="0" cap="none" spc="0" normalizeH="0" baseline="0" noProof="0" dirty="0" smtClean="0">
                  <a:ln>
                    <a:noFill/>
                  </a:ln>
                  <a:effectLst/>
                  <a:uLnTx/>
                  <a:uFillTx/>
                  <a:ea typeface="Arial Unicode MS" pitchFamily="34" charset="-128"/>
                  <a:cs typeface="Arial Unicode MS" pitchFamily="34" charset="-128"/>
                </a:rPr>
                <a:t>CONSUMER</a:t>
              </a:r>
              <a:endParaRPr kumimoji="0" lang="en-US" sz="1400" b="1"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4" name="TextBox 33"/>
            <p:cNvSpPr txBox="1"/>
            <p:nvPr/>
          </p:nvSpPr>
          <p:spPr>
            <a:xfrm>
              <a:off x="7336940" y="2812496"/>
              <a:ext cx="750526"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Digital </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Photos </a:t>
              </a:r>
            </a:p>
          </p:txBody>
        </p:sp>
        <p:sp>
          <p:nvSpPr>
            <p:cNvPr id="42" name="TextBox 41"/>
            <p:cNvSpPr txBox="1"/>
            <p:nvPr/>
          </p:nvSpPr>
          <p:spPr>
            <a:xfrm>
              <a:off x="6373086" y="2086123"/>
              <a:ext cx="979755"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Streaming </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Content</a:t>
              </a:r>
            </a:p>
          </p:txBody>
        </p:sp>
        <p:sp>
          <p:nvSpPr>
            <p:cNvPr id="45" name="TextBox 44"/>
            <p:cNvSpPr txBox="1"/>
            <p:nvPr/>
          </p:nvSpPr>
          <p:spPr>
            <a:xfrm>
              <a:off x="5454655" y="2794666"/>
              <a:ext cx="1023037"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Social</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Networking</a:t>
              </a:r>
            </a:p>
          </p:txBody>
        </p:sp>
        <p:sp>
          <p:nvSpPr>
            <p:cNvPr id="133" name="TextBox 132"/>
            <p:cNvSpPr txBox="1"/>
            <p:nvPr/>
          </p:nvSpPr>
          <p:spPr>
            <a:xfrm>
              <a:off x="7015990" y="3804042"/>
              <a:ext cx="824265" cy="461665"/>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200" b="1" kern="0" dirty="0" smtClean="0">
                  <a:solidFill>
                    <a:schemeClr val="bg1">
                      <a:lumMod val="50000"/>
                    </a:schemeClr>
                  </a:solidFill>
                  <a:ea typeface="Arial Unicode MS" pitchFamily="34" charset="-128"/>
                  <a:cs typeface="Arial Unicode MS" pitchFamily="34" charset="-128"/>
                </a:rPr>
                <a:t>Weather</a:t>
              </a:r>
              <a:br>
                <a:rPr lang="en-US" sz="1200" b="1" kern="0" dirty="0" smtClean="0">
                  <a:solidFill>
                    <a:schemeClr val="bg1">
                      <a:lumMod val="50000"/>
                    </a:schemeClr>
                  </a:solidFill>
                  <a:ea typeface="Arial Unicode MS" pitchFamily="34" charset="-128"/>
                  <a:cs typeface="Arial Unicode MS" pitchFamily="34" charset="-128"/>
                </a:rPr>
              </a:br>
              <a:r>
                <a:rPr lang="en-US" sz="1200" b="1" kern="0" dirty="0" smtClean="0">
                  <a:solidFill>
                    <a:schemeClr val="bg1">
                      <a:lumMod val="50000"/>
                    </a:schemeClr>
                  </a:solidFill>
                  <a:ea typeface="Arial Unicode MS" pitchFamily="34" charset="-128"/>
                  <a:cs typeface="Arial Unicode MS" pitchFamily="34" charset="-128"/>
                </a:rPr>
                <a:t>Forecast</a:t>
              </a:r>
            </a:p>
          </p:txBody>
        </p:sp>
      </p:grpSp>
      <p:pic>
        <p:nvPicPr>
          <p:cNvPr id="2055" name="Picture 7" descr="C:\Program Files\Microsoft Office\MEDIA\CAGCAT10\j0217698.wmf"/>
          <p:cNvPicPr>
            <a:picLocks noChangeAspect="1" noChangeArrowheads="1"/>
          </p:cNvPicPr>
          <p:nvPr/>
        </p:nvPicPr>
        <p:blipFill>
          <a:blip r:embed="rId3" cstate="print"/>
          <a:srcRect/>
          <a:stretch>
            <a:fillRect/>
          </a:stretch>
        </p:blipFill>
        <p:spPr bwMode="auto">
          <a:xfrm>
            <a:off x="349450" y="5444226"/>
            <a:ext cx="570432" cy="55282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10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10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p:cNvGrpSpPr/>
          <p:nvPr/>
        </p:nvGrpSpPr>
        <p:grpSpPr>
          <a:xfrm>
            <a:off x="323999" y="324000"/>
            <a:ext cx="8496000" cy="5761738"/>
            <a:chOff x="323999" y="324000"/>
            <a:chExt cx="8496000" cy="5761738"/>
          </a:xfrm>
        </p:grpSpPr>
        <p:grpSp>
          <p:nvGrpSpPr>
            <p:cNvPr id="5" name="Group 73"/>
            <p:cNvGrpSpPr/>
            <p:nvPr/>
          </p:nvGrpSpPr>
          <p:grpSpPr>
            <a:xfrm>
              <a:off x="1245790" y="325738"/>
              <a:ext cx="163513" cy="5760000"/>
              <a:chOff x="0" y="0"/>
              <a:chExt cx="163513" cy="6858000"/>
            </a:xfrm>
          </p:grpSpPr>
          <p:cxnSp>
            <p:nvCxnSpPr>
              <p:cNvPr id="73" name="Straight Connector 72"/>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7" name="Group 76"/>
            <p:cNvGrpSpPr/>
            <p:nvPr/>
          </p:nvGrpSpPr>
          <p:grpSpPr>
            <a:xfrm>
              <a:off x="2328068" y="325738"/>
              <a:ext cx="163513" cy="5760000"/>
              <a:chOff x="0" y="0"/>
              <a:chExt cx="163513" cy="6858000"/>
            </a:xfrm>
          </p:grpSpPr>
          <p:cxnSp>
            <p:nvCxnSpPr>
              <p:cNvPr id="71" name="Straight Connector 70"/>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410346" y="325738"/>
              <a:ext cx="163513" cy="5760000"/>
              <a:chOff x="0" y="0"/>
              <a:chExt cx="163513" cy="6858000"/>
            </a:xfrm>
          </p:grpSpPr>
          <p:cxnSp>
            <p:nvCxnSpPr>
              <p:cNvPr id="69" name="Straight Connector 68"/>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9" name="Group 82"/>
            <p:cNvGrpSpPr/>
            <p:nvPr/>
          </p:nvGrpSpPr>
          <p:grpSpPr>
            <a:xfrm>
              <a:off x="4492624" y="325738"/>
              <a:ext cx="163513" cy="5760000"/>
              <a:chOff x="0" y="0"/>
              <a:chExt cx="163513" cy="6858000"/>
            </a:xfrm>
          </p:grpSpPr>
          <p:cxnSp>
            <p:nvCxnSpPr>
              <p:cNvPr id="67" name="Straight Connector 66"/>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0" name="Group 85"/>
            <p:cNvGrpSpPr/>
            <p:nvPr/>
          </p:nvGrpSpPr>
          <p:grpSpPr>
            <a:xfrm>
              <a:off x="5574902" y="325738"/>
              <a:ext cx="163513" cy="5760000"/>
              <a:chOff x="0" y="0"/>
              <a:chExt cx="163513" cy="6858000"/>
            </a:xfrm>
          </p:grpSpPr>
          <p:cxnSp>
            <p:nvCxnSpPr>
              <p:cNvPr id="65" name="Straight Connector 64"/>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1" name="Group 88"/>
            <p:cNvGrpSpPr/>
            <p:nvPr/>
          </p:nvGrpSpPr>
          <p:grpSpPr>
            <a:xfrm>
              <a:off x="6657180" y="325738"/>
              <a:ext cx="163513" cy="5760000"/>
              <a:chOff x="0" y="0"/>
              <a:chExt cx="163513" cy="6858000"/>
            </a:xfrm>
          </p:grpSpPr>
          <p:cxnSp>
            <p:nvCxnSpPr>
              <p:cNvPr id="63" name="Straight Connector 62"/>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2" name="Group 91"/>
            <p:cNvGrpSpPr/>
            <p:nvPr/>
          </p:nvGrpSpPr>
          <p:grpSpPr>
            <a:xfrm>
              <a:off x="7739458" y="325738"/>
              <a:ext cx="163513" cy="5760000"/>
              <a:chOff x="0" y="0"/>
              <a:chExt cx="163513" cy="6858000"/>
            </a:xfrm>
          </p:grpSpPr>
          <p:cxnSp>
            <p:nvCxnSpPr>
              <p:cNvPr id="61" name="Straight Connector 60"/>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323999" y="324000"/>
              <a:ext cx="8496000" cy="5760000"/>
              <a:chOff x="323999" y="324000"/>
              <a:chExt cx="8496000" cy="5760000"/>
            </a:xfrm>
          </p:grpSpPr>
          <p:sp>
            <p:nvSpPr>
              <p:cNvPr id="60" name="Rectangle 59"/>
              <p:cNvSpPr/>
              <p:nvPr/>
            </p:nvSpPr>
            <p:spPr bwMode="gray">
              <a:xfrm>
                <a:off x="324000" y="324000"/>
                <a:ext cx="8494713" cy="912663"/>
              </a:xfrm>
              <a:prstGeom prst="rect">
                <a:avLst/>
              </a:prstGeom>
              <a:solidFill>
                <a:schemeClr val="tx2">
                  <a:lumMod val="20000"/>
                  <a:lumOff val="80000"/>
                  <a:alpha val="40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solidFill>
                      <a:schemeClr val="tx2"/>
                    </a:solidFill>
                    <a:effectLst/>
                    <a:uLnTx/>
                    <a:uFillTx/>
                    <a:ea typeface="Arial Unicode MS" pitchFamily="34" charset="-128"/>
                    <a:cs typeface="Arial Unicode MS" pitchFamily="34" charset="-128"/>
                  </a:rPr>
                  <a:t>Headline area</a:t>
                </a:r>
              </a:p>
            </p:txBody>
          </p:sp>
          <p:sp>
            <p:nvSpPr>
              <p:cNvPr id="3" name="Rectangle 2"/>
              <p:cNvSpPr/>
              <p:nvPr/>
            </p:nvSpPr>
            <p:spPr bwMode="gray">
              <a:xfrm>
                <a:off x="324000" y="1690688"/>
                <a:ext cx="8494713" cy="4391025"/>
              </a:xfrm>
              <a:prstGeom prst="rect">
                <a:avLst/>
              </a:prstGeom>
              <a:solidFill>
                <a:schemeClr val="tx2">
                  <a:lumMod val="20000"/>
                  <a:lumOff val="80000"/>
                  <a:alpha val="40000"/>
                </a:schemeClr>
              </a:solidFill>
              <a:ln w="6350" algn="ctr">
                <a:noFill/>
                <a:miter lim="800000"/>
                <a:headEnd/>
                <a:tailEnd/>
              </a:ln>
            </p:spPr>
            <p:txBody>
              <a:bodyPr lIns="90000" tIns="72000" rIns="90000" bIns="72000" rtlCol="0" anchor="ctr"/>
              <a:lstStyle/>
              <a:p>
                <a:pPr algn="ctr" fontAlgn="base">
                  <a:spcBef>
                    <a:spcPct val="50000"/>
                  </a:spcBef>
                  <a:spcAft>
                    <a:spcPct val="0"/>
                  </a:spcAft>
                  <a:buClr>
                    <a:srgbClr val="F0AB00"/>
                  </a:buClr>
                  <a:buSzPct val="80000"/>
                </a:pPr>
                <a:r>
                  <a:rPr lang="en-US" kern="0" dirty="0" smtClean="0">
                    <a:solidFill>
                      <a:schemeClr val="tx2"/>
                    </a:solidFill>
                    <a:ea typeface="Arial Unicode MS" pitchFamily="34" charset="-128"/>
                    <a:cs typeface="Arial Unicode MS" pitchFamily="34" charset="-128"/>
                  </a:rPr>
                  <a:t>Drawing area</a:t>
                </a:r>
              </a:p>
            </p:txBody>
          </p:sp>
          <p:sp>
            <p:nvSpPr>
              <p:cNvPr id="164" name="Rectangle 163"/>
              <p:cNvSpPr/>
              <p:nvPr/>
            </p:nvSpPr>
            <p:spPr bwMode="gray">
              <a:xfrm>
                <a:off x="323999" y="324000"/>
                <a:ext cx="8496000" cy="5760000"/>
              </a:xfrm>
              <a:prstGeom prst="rect">
                <a:avLst/>
              </a:prstGeom>
              <a:noFill/>
              <a:ln w="3175" algn="ctr">
                <a:solidFill>
                  <a:schemeClr val="accent2"/>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3" name="Rectangle 82"/>
              <p:cNvSpPr/>
              <p:nvPr/>
            </p:nvSpPr>
            <p:spPr bwMode="gray">
              <a:xfrm>
                <a:off x="324000" y="1236663"/>
                <a:ext cx="8494712" cy="453600"/>
              </a:xfrm>
              <a:prstGeom prst="rect">
                <a:avLst/>
              </a:prstGeom>
              <a:solidFill>
                <a:schemeClr val="tx2">
                  <a:alpha val="53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White space</a:t>
                </a:r>
              </a:p>
            </p:txBody>
          </p:sp>
        </p:grpSp>
      </p:grpSp>
      <p:sp>
        <p:nvSpPr>
          <p:cNvPr id="55" name="Title 54"/>
          <p:cNvSpPr>
            <a:spLocks noGrp="1"/>
          </p:cNvSpPr>
          <p:nvPr>
            <p:ph type="title"/>
          </p:nvPr>
        </p:nvSpPr>
        <p:spPr/>
        <p:txBody>
          <a:bodyPr/>
          <a:lstStyle/>
          <a:p>
            <a:r>
              <a:rPr lang="en-US" dirty="0" smtClean="0"/>
              <a:t>The Grid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Problems</a:t>
            </a:r>
            <a:endParaRPr lang="en-US" dirty="0"/>
          </a:p>
        </p:txBody>
      </p:sp>
      <p:sp>
        <p:nvSpPr>
          <p:cNvPr id="3" name="Text Placeholder 2"/>
          <p:cNvSpPr>
            <a:spLocks noGrp="1"/>
          </p:cNvSpPr>
          <p:nvPr>
            <p:ph type="body" sz="quarter" idx="10"/>
          </p:nvPr>
        </p:nvSpPr>
        <p:spPr/>
        <p:txBody>
          <a:bodyPr/>
          <a:lstStyle/>
          <a:p>
            <a:pPr>
              <a:buClr>
                <a:schemeClr val="tx1"/>
              </a:buClr>
              <a:buFont typeface="Wingdings" pitchFamily="2" charset="2"/>
              <a:buChar char="n"/>
            </a:pPr>
            <a:r>
              <a:rPr lang="en-US" dirty="0" smtClean="0"/>
              <a:t> What can you do with 1 computer?</a:t>
            </a:r>
          </a:p>
          <a:p>
            <a:pPr>
              <a:buClr>
                <a:schemeClr val="tx1"/>
              </a:buClr>
              <a:buFont typeface="Wingdings" pitchFamily="2" charset="2"/>
              <a:buChar char="n"/>
            </a:pPr>
            <a:r>
              <a:rPr lang="en-US" dirty="0" smtClean="0"/>
              <a:t> What can you do with 100 computers?</a:t>
            </a:r>
          </a:p>
          <a:p>
            <a:pPr>
              <a:buClr>
                <a:schemeClr val="tx1"/>
              </a:buClr>
              <a:buFont typeface="Wingdings" pitchFamily="2" charset="2"/>
              <a:buChar char="n"/>
            </a:pPr>
            <a:r>
              <a:rPr lang="en-US" dirty="0" smtClean="0"/>
              <a:t> What can you do with a data center?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Data </a:t>
            </a:r>
            <a:r>
              <a:rPr lang="en-US" dirty="0" err="1" smtClean="0"/>
              <a:t>Centeres</a:t>
            </a:r>
            <a:r>
              <a:rPr lang="en-US" dirty="0" smtClean="0"/>
              <a:t/>
            </a:r>
            <a:br>
              <a:rPr lang="en-US" dirty="0" smtClean="0"/>
            </a:br>
            <a:endParaRPr lang="en-US" sz="2000" b="0" dirty="0"/>
          </a:p>
        </p:txBody>
      </p:sp>
      <p:sp>
        <p:nvSpPr>
          <p:cNvPr id="3" name="Text Placeholder 2"/>
          <p:cNvSpPr>
            <a:spLocks noGrp="1"/>
          </p:cNvSpPr>
          <p:nvPr>
            <p:ph type="body" sz="quarter" idx="10"/>
          </p:nvPr>
        </p:nvSpPr>
        <p:spPr/>
        <p:txBody>
          <a:bodyPr/>
          <a:lstStyle/>
          <a:p>
            <a:pPr lvl="0">
              <a:spcBef>
                <a:spcPts val="600"/>
              </a:spcBef>
            </a:pPr>
            <a:r>
              <a:rPr lang="en-US" dirty="0" smtClean="0"/>
              <a:t>Google</a:t>
            </a:r>
          </a:p>
          <a:p>
            <a:pPr lvl="1">
              <a:spcBef>
                <a:spcPts val="0"/>
              </a:spcBef>
            </a:pPr>
            <a:r>
              <a:rPr lang="en-US" dirty="0" smtClean="0"/>
              <a:t>One of the most scalable supercomputer in the corporate world </a:t>
            </a:r>
          </a:p>
          <a:p>
            <a:pPr lvl="2">
              <a:spcBef>
                <a:spcPts val="0"/>
              </a:spcBef>
              <a:buFont typeface="Wingdings 2" pitchFamily="18" charset="2"/>
              <a:buChar char="¡"/>
            </a:pPr>
            <a:r>
              <a:rPr lang="en-US" dirty="0" smtClean="0">
                <a:hlinkClick r:id="rId3"/>
              </a:rPr>
              <a:t>http://www.youtube.com/watch?v=zRwPSFpLX8I&amp;feature=related</a:t>
            </a:r>
            <a:r>
              <a:rPr lang="en-US" dirty="0" smtClean="0"/>
              <a:t> </a:t>
            </a:r>
          </a:p>
          <a:p>
            <a:pPr lvl="1">
              <a:spcBef>
                <a:spcPts val="1200"/>
              </a:spcBef>
            </a:pPr>
            <a:r>
              <a:rPr lang="en-US" b="1" dirty="0" smtClean="0"/>
              <a:t>Intel</a:t>
            </a:r>
          </a:p>
          <a:p>
            <a:pPr lvl="1">
              <a:spcBef>
                <a:spcPts val="0"/>
              </a:spcBef>
            </a:pPr>
            <a:r>
              <a:rPr lang="en-US" dirty="0" smtClean="0"/>
              <a:t>One of the fastest super computers in the corporate world</a:t>
            </a:r>
          </a:p>
          <a:p>
            <a:pPr marL="265113" lvl="1" indent="-179388">
              <a:spcBef>
                <a:spcPts val="0"/>
              </a:spcBef>
              <a:buClr>
                <a:schemeClr val="tx1"/>
              </a:buClr>
              <a:buFont typeface="Wingdings 2" pitchFamily="18" charset="2"/>
              <a:buChar char="¾"/>
            </a:pPr>
            <a:r>
              <a:rPr lang="en-US" sz="1600" dirty="0" smtClean="0">
                <a:hlinkClick r:id="rId4"/>
              </a:rPr>
              <a:t>http://www.youtube.com/watch?v=FILhtOfLMzI&amp;feature=related</a:t>
            </a:r>
            <a:r>
              <a:rPr lang="en-US" sz="1600" dirty="0" smtClean="0"/>
              <a:t> </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Distributed Problems (1/2)</a:t>
            </a:r>
            <a:endParaRPr lang="en-US" dirty="0"/>
          </a:p>
        </p:txBody>
      </p:sp>
      <p:sp>
        <p:nvSpPr>
          <p:cNvPr id="5" name="Text Placeholder 4"/>
          <p:cNvSpPr>
            <a:spLocks noGrp="1"/>
          </p:cNvSpPr>
          <p:nvPr>
            <p:ph type="body" sz="quarter" idx="11"/>
          </p:nvPr>
        </p:nvSpPr>
        <p:spPr>
          <a:xfrm>
            <a:off x="561506" y="3609674"/>
            <a:ext cx="3345476" cy="601251"/>
          </a:xfrm>
        </p:spPr>
        <p:txBody>
          <a:bodyPr/>
          <a:lstStyle/>
          <a:p>
            <a:pPr algn="ctr">
              <a:buClr>
                <a:schemeClr val="tx1"/>
              </a:buClr>
              <a:buFont typeface="Wingdings" pitchFamily="2" charset="2"/>
              <a:buChar char="n"/>
            </a:pPr>
            <a:r>
              <a:rPr lang="en-US" dirty="0" smtClean="0"/>
              <a:t> Rendering multiple frames of high-quality animation</a:t>
            </a:r>
            <a:endParaRPr lang="en-US" dirty="0"/>
          </a:p>
        </p:txBody>
      </p:sp>
      <p:pic>
        <p:nvPicPr>
          <p:cNvPr id="15" name="Picture 4"/>
          <p:cNvPicPr>
            <a:picLocks noChangeAspect="1" noChangeArrowheads="1"/>
          </p:cNvPicPr>
          <p:nvPr/>
        </p:nvPicPr>
        <p:blipFill>
          <a:blip r:embed="rId2" cstate="print"/>
          <a:srcRect/>
          <a:stretch>
            <a:fillRect/>
          </a:stretch>
        </p:blipFill>
        <p:spPr bwMode="auto">
          <a:xfrm>
            <a:off x="4784433" y="1632052"/>
            <a:ext cx="3048000" cy="1536700"/>
          </a:xfrm>
          <a:prstGeom prst="rect">
            <a:avLst/>
          </a:prstGeom>
          <a:ln>
            <a:noFill/>
          </a:ln>
          <a:effectLst>
            <a:outerShdw blurRad="292100" dist="139700" dir="2700000" algn="tl" rotWithShape="0">
              <a:srgbClr val="333333">
                <a:alpha val="65000"/>
              </a:srgbClr>
            </a:outerShdw>
          </a:effectLst>
        </p:spPr>
      </p:pic>
      <p:pic>
        <p:nvPicPr>
          <p:cNvPr id="16" name="Picture 3"/>
          <p:cNvPicPr>
            <a:picLocks noChangeAspect="1" noChangeArrowheads="1"/>
          </p:cNvPicPr>
          <p:nvPr/>
        </p:nvPicPr>
        <p:blipFill>
          <a:blip r:embed="rId3" cstate="print"/>
          <a:srcRect/>
          <a:stretch>
            <a:fillRect/>
          </a:stretch>
        </p:blipFill>
        <p:spPr bwMode="auto">
          <a:xfrm>
            <a:off x="4762000" y="4270156"/>
            <a:ext cx="3143572" cy="1774371"/>
          </a:xfrm>
          <a:prstGeom prst="rect">
            <a:avLst/>
          </a:prstGeom>
          <a:ln>
            <a:noFill/>
          </a:ln>
          <a:effectLst>
            <a:outerShdw blurRad="292100" dist="139700" dir="2700000" algn="tl" rotWithShape="0">
              <a:srgbClr val="333333">
                <a:alpha val="65000"/>
              </a:srgbClr>
            </a:outerShdw>
          </a:effectLst>
        </p:spPr>
      </p:pic>
      <p:sp>
        <p:nvSpPr>
          <p:cNvPr id="17" name="Rectangle 5"/>
          <p:cNvSpPr>
            <a:spLocks noChangeArrowheads="1"/>
          </p:cNvSpPr>
          <p:nvPr/>
        </p:nvSpPr>
        <p:spPr bwMode="auto">
          <a:xfrm>
            <a:off x="306243" y="6191250"/>
            <a:ext cx="8505247" cy="409344"/>
          </a:xfrm>
          <a:prstGeom prst="rect">
            <a:avLst/>
          </a:prstGeom>
          <a:noFill/>
          <a:ln w="9525">
            <a:noFill/>
            <a:round/>
            <a:headEnd/>
            <a:tailEnd/>
          </a:ln>
          <a:effectLst/>
        </p:spPr>
        <p:txBody>
          <a:bodyPr wrap="square" lIns="90000" tIns="46800" rIns="90000" bIns="46800">
            <a:spAutoFit/>
          </a:bodyPr>
          <a:lstStyle/>
          <a:p>
            <a:pPr>
              <a:lnSpc>
                <a:spcPct val="93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100" b="1" i="1" dirty="0" smtClean="0">
                <a:solidFill>
                  <a:srgbClr val="000000"/>
                </a:solidFill>
                <a:ea typeface="DejaVu Sans" charset="0"/>
                <a:cs typeface="DejaVu Sans" charset="0"/>
              </a:rPr>
              <a:t>Avatar </a:t>
            </a:r>
            <a:r>
              <a:rPr lang="en-GB" sz="1100" dirty="0" smtClean="0">
                <a:solidFill>
                  <a:srgbClr val="000000"/>
                </a:solidFill>
                <a:ea typeface="DejaVu Sans" charset="0"/>
                <a:cs typeface="DejaVu Sans" charset="0"/>
              </a:rPr>
              <a:t>©  </a:t>
            </a:r>
            <a:r>
              <a:rPr lang="en-GB" sz="1100" i="1" dirty="0" err="1" smtClean="0">
                <a:solidFill>
                  <a:srgbClr val="000000"/>
                </a:solidFill>
                <a:ea typeface="DejaVu Sans" charset="0"/>
                <a:cs typeface="DejaVu Sans" charset="0"/>
              </a:rPr>
              <a:t>Lightstorm</a:t>
            </a:r>
            <a:r>
              <a:rPr lang="en-GB" sz="1100" i="1" dirty="0" smtClean="0">
                <a:solidFill>
                  <a:srgbClr val="000000"/>
                </a:solidFill>
                <a:ea typeface="DejaVu Sans" charset="0"/>
                <a:cs typeface="DejaVu Sans" charset="0"/>
              </a:rPr>
              <a:t> Entertainment </a:t>
            </a:r>
            <a:r>
              <a:rPr lang="en-GB" sz="1100" b="1" i="1" dirty="0" smtClean="0">
                <a:solidFill>
                  <a:srgbClr val="000000"/>
                </a:solidFill>
                <a:ea typeface="DejaVu Sans" charset="0"/>
                <a:cs typeface="DejaVu Sans" charset="0"/>
              </a:rPr>
              <a:t>Shrek</a:t>
            </a:r>
            <a:r>
              <a:rPr lang="en-GB" sz="1100" i="1" dirty="0" smtClean="0">
                <a:solidFill>
                  <a:srgbClr val="000000"/>
                </a:solidFill>
                <a:ea typeface="DejaVu Sans" charset="0"/>
                <a:cs typeface="DejaVu Sans" charset="0"/>
              </a:rPr>
              <a:t> </a:t>
            </a:r>
            <a:r>
              <a:rPr lang="en-GB" sz="1100" dirty="0" smtClean="0">
                <a:solidFill>
                  <a:srgbClr val="000000"/>
                </a:solidFill>
                <a:ea typeface="DejaVu Sans" charset="0"/>
                <a:cs typeface="DejaVu Sans" charset="0"/>
              </a:rPr>
              <a:t>© DreamWorks Animation; </a:t>
            </a:r>
            <a:br>
              <a:rPr lang="en-GB" sz="1100" dirty="0" smtClean="0">
                <a:solidFill>
                  <a:srgbClr val="000000"/>
                </a:solidFill>
                <a:ea typeface="DejaVu Sans" charset="0"/>
                <a:cs typeface="DejaVu Sans" charset="0"/>
              </a:rPr>
            </a:br>
            <a:r>
              <a:rPr lang="en-GB" sz="1100" b="1" i="1" dirty="0" smtClean="0">
                <a:solidFill>
                  <a:srgbClr val="000000"/>
                </a:solidFill>
                <a:ea typeface="DejaVu Sans" charset="0"/>
                <a:cs typeface="DejaVu Sans" charset="0"/>
              </a:rPr>
              <a:t>Lord </a:t>
            </a:r>
            <a:r>
              <a:rPr lang="en-GB" sz="1100" b="1" i="1" dirty="0">
                <a:solidFill>
                  <a:srgbClr val="000000"/>
                </a:solidFill>
                <a:ea typeface="DejaVu Sans" charset="0"/>
                <a:cs typeface="DejaVu Sans" charset="0"/>
              </a:rPr>
              <a:t>of the Rings </a:t>
            </a:r>
            <a:r>
              <a:rPr lang="en-GB" sz="1100" dirty="0">
                <a:solidFill>
                  <a:srgbClr val="000000"/>
                </a:solidFill>
                <a:ea typeface="DejaVu Sans" charset="0"/>
                <a:cs typeface="DejaVu Sans" charset="0"/>
              </a:rPr>
              <a:t>© New Line </a:t>
            </a:r>
            <a:r>
              <a:rPr lang="en-GB" sz="1100" dirty="0" smtClean="0">
                <a:solidFill>
                  <a:srgbClr val="000000"/>
                </a:solidFill>
                <a:ea typeface="DejaVu Sans" charset="0"/>
                <a:cs typeface="DejaVu Sans" charset="0"/>
              </a:rPr>
              <a:t>Cinema;  </a:t>
            </a:r>
            <a:r>
              <a:rPr lang="en-GB" sz="1100" b="1" i="1" dirty="0" smtClean="0">
                <a:solidFill>
                  <a:srgbClr val="000000"/>
                </a:solidFill>
                <a:ea typeface="DejaVu Sans" charset="0"/>
                <a:cs typeface="DejaVu Sans" charset="0"/>
              </a:rPr>
              <a:t>Happy Feet </a:t>
            </a:r>
            <a:r>
              <a:rPr lang="en-GB" sz="1100" dirty="0" smtClean="0">
                <a:solidFill>
                  <a:srgbClr val="000000"/>
                </a:solidFill>
                <a:ea typeface="DejaVu Sans" charset="0"/>
                <a:cs typeface="DejaVu Sans" charset="0"/>
              </a:rPr>
              <a:t>© Kingdom Feature Productions</a:t>
            </a:r>
          </a:p>
        </p:txBody>
      </p:sp>
      <p:sp>
        <p:nvSpPr>
          <p:cNvPr id="19" name="Rectangle 18"/>
          <p:cNvSpPr/>
          <p:nvPr/>
        </p:nvSpPr>
        <p:spPr>
          <a:xfrm>
            <a:off x="4566059" y="3485841"/>
            <a:ext cx="3770419" cy="646331"/>
          </a:xfrm>
          <a:prstGeom prst="rect">
            <a:avLst/>
          </a:prstGeom>
        </p:spPr>
        <p:txBody>
          <a:bodyPr wrap="square">
            <a:spAutoFit/>
          </a:bodyPr>
          <a:lstStyle/>
          <a:p>
            <a:pPr algn="ctr">
              <a:buFont typeface="Wingdings" pitchFamily="2" charset="2"/>
              <a:buChar char="n"/>
            </a:pPr>
            <a:r>
              <a:rPr lang="en-US" b="1" dirty="0" smtClean="0">
                <a:latin typeface="+mn-lt"/>
              </a:rPr>
              <a:t> Simulating several hundred </a:t>
            </a:r>
            <a:br>
              <a:rPr lang="en-US" b="1" dirty="0" smtClean="0">
                <a:latin typeface="+mn-lt"/>
              </a:rPr>
            </a:br>
            <a:r>
              <a:rPr lang="en-US" b="1" dirty="0" smtClean="0">
                <a:latin typeface="+mn-lt"/>
              </a:rPr>
              <a:t>or thousand characters</a:t>
            </a:r>
          </a:p>
        </p:txBody>
      </p:sp>
      <p:pic>
        <p:nvPicPr>
          <p:cNvPr id="21" name="Picture 3"/>
          <p:cNvPicPr>
            <a:picLocks noChangeAspect="1" noChangeArrowheads="1"/>
          </p:cNvPicPr>
          <p:nvPr/>
        </p:nvPicPr>
        <p:blipFill>
          <a:blip r:embed="rId4" cstate="print"/>
          <a:srcRect/>
          <a:stretch>
            <a:fillRect/>
          </a:stretch>
        </p:blipFill>
        <p:spPr bwMode="auto">
          <a:xfrm>
            <a:off x="2760149" y="4180733"/>
            <a:ext cx="1238862" cy="1896217"/>
          </a:xfrm>
          <a:prstGeom prst="rect">
            <a:avLst/>
          </a:prstGeom>
          <a:ln>
            <a:noFill/>
          </a:ln>
          <a:effectLst>
            <a:outerShdw blurRad="292100" dist="139700" dir="2700000" algn="tl" rotWithShape="0">
              <a:srgbClr val="333333">
                <a:alpha val="65000"/>
              </a:srgbClr>
            </a:outerShdw>
          </a:effectLst>
        </p:spPr>
      </p:pic>
      <p:pic>
        <p:nvPicPr>
          <p:cNvPr id="1026" name="Picture 2"/>
          <p:cNvPicPr>
            <a:picLocks noChangeAspect="1" noChangeArrowheads="1"/>
          </p:cNvPicPr>
          <p:nvPr/>
        </p:nvPicPr>
        <p:blipFill>
          <a:blip r:embed="rId5" cstate="print"/>
          <a:srcRect/>
          <a:stretch>
            <a:fillRect/>
          </a:stretch>
        </p:blipFill>
        <p:spPr bwMode="auto">
          <a:xfrm>
            <a:off x="371475" y="1304924"/>
            <a:ext cx="1452709" cy="2152651"/>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Distributed Problems (2/2)</a:t>
            </a:r>
            <a:endParaRPr lang="en-US" dirty="0"/>
          </a:p>
        </p:txBody>
      </p:sp>
      <p:sp>
        <p:nvSpPr>
          <p:cNvPr id="4" name="Text Placeholder 3"/>
          <p:cNvSpPr>
            <a:spLocks noGrp="1"/>
          </p:cNvSpPr>
          <p:nvPr>
            <p:ph type="body" sz="quarter" idx="11"/>
          </p:nvPr>
        </p:nvSpPr>
        <p:spPr/>
        <p:txBody>
          <a:bodyPr/>
          <a:lstStyle/>
          <a:p>
            <a:pPr lvl="0">
              <a:buClr>
                <a:schemeClr val="tx1"/>
              </a:buClr>
              <a:buFont typeface="Wingdings" pitchFamily="2" charset="2"/>
              <a:buChar char="n"/>
            </a:pPr>
            <a:r>
              <a:rPr lang="en-US" dirty="0" smtClean="0"/>
              <a:t> Indexing Internet Content (Google)</a:t>
            </a:r>
          </a:p>
          <a:p>
            <a:pPr lvl="0">
              <a:buClr>
                <a:schemeClr val="tx1"/>
              </a:buClr>
              <a:buFont typeface="Wingdings" pitchFamily="2" charset="2"/>
              <a:buChar char="n"/>
            </a:pPr>
            <a:r>
              <a:rPr lang="en-US" dirty="0" smtClean="0"/>
              <a:t> Simulating an Internet-sized network for network experiments (</a:t>
            </a:r>
            <a:r>
              <a:rPr lang="en-US" dirty="0" err="1" smtClean="0"/>
              <a:t>PlanetLab</a:t>
            </a:r>
            <a:r>
              <a:rPr lang="en-US" dirty="0" smtClean="0"/>
              <a:t>)</a:t>
            </a:r>
          </a:p>
          <a:p>
            <a:pPr lvl="0">
              <a:buClr>
                <a:schemeClr val="tx1"/>
              </a:buClr>
              <a:buFont typeface="Wingdings" pitchFamily="2" charset="2"/>
              <a:buChar char="n"/>
            </a:pPr>
            <a:r>
              <a:rPr lang="en-US" dirty="0" smtClean="0"/>
              <a:t> Speeding up content delivery (</a:t>
            </a:r>
            <a:r>
              <a:rPr lang="en-US" dirty="0" err="1" smtClean="0"/>
              <a:t>Akamai</a:t>
            </a:r>
            <a:r>
              <a:rPr lang="en-US" dirty="0" smtClean="0"/>
              <a:t>)</a:t>
            </a:r>
          </a:p>
          <a:p>
            <a:pPr lvl="0">
              <a:buClr>
                <a:schemeClr val="tx1"/>
              </a:buClr>
              <a:buFont typeface="Wingdings" pitchFamily="2" charset="2"/>
              <a:buChar char="n"/>
            </a:pPr>
            <a:r>
              <a:rPr lang="en-US" dirty="0" smtClean="0"/>
              <a:t> Data mining over large data sets (SAP)</a:t>
            </a:r>
          </a:p>
          <a:p>
            <a:pPr lvl="0">
              <a:buClr>
                <a:schemeClr val="tx1"/>
              </a:buClr>
              <a:buFont typeface="Wingdings" pitchFamily="2" charset="2"/>
              <a:buChar char="n"/>
            </a:pPr>
            <a:r>
              <a:rPr lang="en-US" dirty="0" smtClean="0"/>
              <a:t> Encoding Human Genome (genome.gov)</a:t>
            </a:r>
          </a:p>
          <a:p>
            <a:pPr lvl="0">
              <a:buClr>
                <a:schemeClr val="tx1"/>
              </a:buClr>
              <a:buFont typeface="Wingdings" pitchFamily="2" charset="2"/>
              <a:buChar char="n"/>
            </a:pPr>
            <a:r>
              <a:rPr lang="en-US" dirty="0" smtClean="0"/>
              <a:t> Searching for new particles (CERN)</a:t>
            </a:r>
          </a:p>
          <a:p>
            <a:pPr lvl="0">
              <a:buClr>
                <a:schemeClr val="tx1"/>
              </a:buClr>
              <a:buFont typeface="Wingdings" pitchFamily="2" charset="2"/>
              <a:buChar char="n"/>
            </a:pPr>
            <a:r>
              <a:rPr lang="en-US" dirty="0" smtClean="0"/>
              <a:t> Analyzing space satellite images (NASA)</a:t>
            </a:r>
            <a:endParaRPr lang="en-US" dirty="0"/>
          </a:p>
          <a:p>
            <a:pPr lvl="0">
              <a:buClr>
                <a:schemeClr val="tx1"/>
              </a:buClr>
            </a:pPr>
            <a:endParaRPr lang="en-US" b="0" i="1" dirty="0" smtClean="0"/>
          </a:p>
          <a:p>
            <a:pPr lvl="0">
              <a:buClr>
                <a:schemeClr val="tx1"/>
              </a:buClr>
            </a:pPr>
            <a:r>
              <a:rPr lang="en-US" b="0" i="1" dirty="0" smtClean="0"/>
              <a:t>What is the key attribute of all these examples?</a:t>
            </a: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 for Solving Large-Scale Distributed Problems</a:t>
            </a:r>
            <a:endParaRPr lang="en-US" dirty="0"/>
          </a:p>
        </p:txBody>
      </p:sp>
      <p:sp>
        <p:nvSpPr>
          <p:cNvPr id="4" name="Text Placeholder 3"/>
          <p:cNvSpPr>
            <a:spLocks noGrp="1"/>
          </p:cNvSpPr>
          <p:nvPr>
            <p:ph type="body" sz="quarter" idx="10"/>
          </p:nvPr>
        </p:nvSpPr>
        <p:spPr>
          <a:xfrm>
            <a:off x="197000" y="3681185"/>
            <a:ext cx="8494713" cy="1462315"/>
          </a:xfrm>
        </p:spPr>
        <p:txBody>
          <a:bodyPr/>
          <a:lstStyle/>
          <a:p>
            <a:r>
              <a:rPr lang="en-US" sz="2400" dirty="0" smtClean="0"/>
              <a:t>Large scale problem</a:t>
            </a:r>
          </a:p>
          <a:p>
            <a:pPr lvl="2">
              <a:buFont typeface="Wingdings" charset="2"/>
              <a:buChar char="è"/>
            </a:pPr>
            <a:r>
              <a:rPr lang="en-US" sz="1800" b="1" dirty="0" smtClean="0"/>
              <a:t>Can be broken into smaller problems</a:t>
            </a:r>
          </a:p>
          <a:p>
            <a:pPr lvl="2">
              <a:buFont typeface="Wingdings" charset="2"/>
              <a:buChar char="è"/>
            </a:pPr>
            <a:r>
              <a:rPr lang="en-US" sz="1800" b="1" dirty="0" smtClean="0"/>
              <a:t>Smaller problems can be independently solved</a:t>
            </a:r>
          </a:p>
          <a:p>
            <a:pPr lvl="2">
              <a:buFont typeface="Wingdings" charset="2"/>
              <a:buChar char="è"/>
            </a:pPr>
            <a:r>
              <a:rPr lang="en-US" sz="1800" b="1" dirty="0" smtClean="0"/>
              <a:t>Final solution can be constructed from the solutions of smaller problems</a:t>
            </a:r>
          </a:p>
        </p:txBody>
      </p:sp>
      <p:sp>
        <p:nvSpPr>
          <p:cNvPr id="7" name="Oval 6"/>
          <p:cNvSpPr/>
          <p:nvPr/>
        </p:nvSpPr>
        <p:spPr bwMode="gray">
          <a:xfrm>
            <a:off x="309584" y="1495465"/>
            <a:ext cx="1536192" cy="1536192"/>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Big Problem</a:t>
            </a:r>
          </a:p>
        </p:txBody>
      </p:sp>
      <p:sp>
        <p:nvSpPr>
          <p:cNvPr id="8" name="Right Arrow 7"/>
          <p:cNvSpPr/>
          <p:nvPr/>
        </p:nvSpPr>
        <p:spPr bwMode="gray">
          <a:xfrm>
            <a:off x="2021773" y="1978066"/>
            <a:ext cx="570016" cy="484632"/>
          </a:xfrm>
          <a:prstGeom prst="right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nvGrpSpPr>
          <p:cNvPr id="36" name="Group 35"/>
          <p:cNvGrpSpPr/>
          <p:nvPr/>
        </p:nvGrpSpPr>
        <p:grpSpPr>
          <a:xfrm>
            <a:off x="2648033" y="1458683"/>
            <a:ext cx="1536192" cy="1536192"/>
            <a:chOff x="2254333" y="1458683"/>
            <a:chExt cx="1536192" cy="1536192"/>
          </a:xfrm>
        </p:grpSpPr>
        <p:sp>
          <p:nvSpPr>
            <p:cNvPr id="9" name="Oval 8"/>
            <p:cNvSpPr/>
            <p:nvPr/>
          </p:nvSpPr>
          <p:spPr bwMode="gray">
            <a:xfrm>
              <a:off x="2254333" y="1458683"/>
              <a:ext cx="1536192" cy="1536192"/>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0" name="Oval 9"/>
            <p:cNvSpPr/>
            <p:nvPr/>
          </p:nvSpPr>
          <p:spPr bwMode="gray">
            <a:xfrm>
              <a:off x="2491836" y="2266206"/>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1" name="Oval 10"/>
            <p:cNvSpPr/>
            <p:nvPr/>
          </p:nvSpPr>
          <p:spPr bwMode="gray">
            <a:xfrm>
              <a:off x="3036124" y="1729832"/>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2" name="Oval 11"/>
            <p:cNvSpPr/>
            <p:nvPr/>
          </p:nvSpPr>
          <p:spPr bwMode="gray">
            <a:xfrm>
              <a:off x="2489859" y="1729835"/>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6" name="Oval 15"/>
            <p:cNvSpPr/>
            <p:nvPr/>
          </p:nvSpPr>
          <p:spPr bwMode="gray">
            <a:xfrm>
              <a:off x="3036125" y="2264226"/>
              <a:ext cx="480060" cy="480060"/>
            </a:xfrm>
            <a:prstGeom prst="ellips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grpSp>
        <p:nvGrpSpPr>
          <p:cNvPr id="35" name="Group 34"/>
          <p:cNvGrpSpPr/>
          <p:nvPr/>
        </p:nvGrpSpPr>
        <p:grpSpPr>
          <a:xfrm>
            <a:off x="4988133" y="1504206"/>
            <a:ext cx="1536192" cy="1536192"/>
            <a:chOff x="4188033" y="1504206"/>
            <a:chExt cx="1536192" cy="1536192"/>
          </a:xfrm>
        </p:grpSpPr>
        <p:sp>
          <p:nvSpPr>
            <p:cNvPr id="22" name="Oval 21"/>
            <p:cNvSpPr/>
            <p:nvPr/>
          </p:nvSpPr>
          <p:spPr bwMode="gray">
            <a:xfrm>
              <a:off x="4188033" y="1504206"/>
              <a:ext cx="1536192" cy="1536192"/>
            </a:xfrm>
            <a:prstGeom prst="ellipse">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3" name="Isosceles Triangle 22"/>
            <p:cNvSpPr/>
            <p:nvPr/>
          </p:nvSpPr>
          <p:spPr bwMode="gray">
            <a:xfrm>
              <a:off x="5070765" y="1923804"/>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4" name="Isosceles Triangle 23"/>
            <p:cNvSpPr/>
            <p:nvPr/>
          </p:nvSpPr>
          <p:spPr bwMode="gray">
            <a:xfrm>
              <a:off x="4653146" y="1541818"/>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5" name="Isosceles Triangle 24"/>
            <p:cNvSpPr/>
            <p:nvPr/>
          </p:nvSpPr>
          <p:spPr bwMode="gray">
            <a:xfrm>
              <a:off x="4249391" y="1945578"/>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6" name="Isosceles Triangle 25"/>
            <p:cNvSpPr/>
            <p:nvPr/>
          </p:nvSpPr>
          <p:spPr bwMode="gray">
            <a:xfrm>
              <a:off x="4674922" y="2371107"/>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grpSp>
        <p:nvGrpSpPr>
          <p:cNvPr id="34" name="Group 33"/>
          <p:cNvGrpSpPr/>
          <p:nvPr/>
        </p:nvGrpSpPr>
        <p:grpSpPr>
          <a:xfrm>
            <a:off x="7467110" y="1682343"/>
            <a:ext cx="1216956" cy="1052853"/>
            <a:chOff x="5981210" y="1682343"/>
            <a:chExt cx="1216956" cy="1052853"/>
          </a:xfrm>
        </p:grpSpPr>
        <p:sp>
          <p:nvSpPr>
            <p:cNvPr id="30" name="Isosceles Triangle 29"/>
            <p:cNvSpPr/>
            <p:nvPr/>
          </p:nvSpPr>
          <p:spPr bwMode="gray">
            <a:xfrm rot="10800000">
              <a:off x="6286337" y="2209472"/>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1" name="Isosceles Triangle 30"/>
            <p:cNvSpPr/>
            <p:nvPr/>
          </p:nvSpPr>
          <p:spPr bwMode="gray">
            <a:xfrm>
              <a:off x="6289962" y="1682343"/>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2" name="Isosceles Triangle 31"/>
            <p:cNvSpPr/>
            <p:nvPr/>
          </p:nvSpPr>
          <p:spPr bwMode="gray">
            <a:xfrm>
              <a:off x="5981210" y="2216731"/>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3" name="Isosceles Triangle 32"/>
            <p:cNvSpPr/>
            <p:nvPr/>
          </p:nvSpPr>
          <p:spPr bwMode="gray">
            <a:xfrm>
              <a:off x="6596746" y="2214749"/>
              <a:ext cx="601420" cy="518465"/>
            </a:xfrm>
            <a:prstGeom prst="triangle">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sp>
        <p:nvSpPr>
          <p:cNvPr id="37" name="Right Arrow 36"/>
          <p:cNvSpPr/>
          <p:nvPr/>
        </p:nvSpPr>
        <p:spPr bwMode="gray">
          <a:xfrm>
            <a:off x="4320473" y="1978066"/>
            <a:ext cx="570016" cy="484632"/>
          </a:xfrm>
          <a:prstGeom prst="right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8" name="Right Arrow 37"/>
          <p:cNvSpPr/>
          <p:nvPr/>
        </p:nvSpPr>
        <p:spPr bwMode="gray">
          <a:xfrm>
            <a:off x="6809673" y="1978066"/>
            <a:ext cx="570016" cy="484632"/>
          </a:xfrm>
          <a:prstGeom prst="rightArrow">
            <a:avLst/>
          </a:prstGeom>
          <a:ln>
            <a:headEnd/>
            <a:tailEnd/>
          </a:ln>
        </p:spPr>
        <p:style>
          <a:lnRef idx="2">
            <a:schemeClr val="accent3"/>
          </a:lnRef>
          <a:fillRef idx="1">
            <a:schemeClr val="lt1"/>
          </a:fillRef>
          <a:effectRef idx="0">
            <a:schemeClr val="accent3"/>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9" name="TextBox 38"/>
          <p:cNvSpPr txBox="1"/>
          <p:nvPr/>
        </p:nvSpPr>
        <p:spPr>
          <a:xfrm>
            <a:off x="7581900" y="2006600"/>
            <a:ext cx="1018227" cy="646331"/>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800" kern="0" dirty="0" smtClean="0">
                <a:solidFill>
                  <a:schemeClr val="bg1"/>
                </a:solidFill>
                <a:ea typeface="Arial Unicode MS" pitchFamily="34" charset="-128"/>
                <a:cs typeface="Arial Unicode MS" pitchFamily="34" charset="-128"/>
              </a:rPr>
              <a:t>Big</a:t>
            </a:r>
            <a:br>
              <a:rPr lang="en-US" sz="1800" kern="0" dirty="0" smtClean="0">
                <a:solidFill>
                  <a:schemeClr val="bg1"/>
                </a:solidFill>
                <a:ea typeface="Arial Unicode MS" pitchFamily="34" charset="-128"/>
                <a:cs typeface="Arial Unicode MS" pitchFamily="34" charset="-128"/>
              </a:rPr>
            </a:br>
            <a:r>
              <a:rPr lang="en-US" sz="1800" kern="0" dirty="0" smtClean="0">
                <a:solidFill>
                  <a:schemeClr val="bg1"/>
                </a:solidFill>
                <a:ea typeface="Arial Unicode MS" pitchFamily="34" charset="-128"/>
                <a:cs typeface="Arial Unicode MS" pitchFamily="34" charset="-128"/>
              </a:rPr>
              <a:t>Solution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AP_2011_v1.1">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b="0" i="0" u="none" strike="noStrike" kern="0" cap="none" spc="0" normalizeH="0" baseline="0" noProof="0" dirty="0" smtClean="0">
            <a:ln>
              <a:noFill/>
            </a:ln>
            <a:effectLst/>
            <a:uLnTx/>
            <a:uFillTx/>
            <a:ea typeface="Arial Unicode MS" pitchFamily="34" charset="-128"/>
            <a:cs typeface="Arial Unicode MS" pitchFamily="34"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fontAlgn="base">
          <a:spcBef>
            <a:spcPct val="50000"/>
          </a:spcBef>
          <a:spcAft>
            <a:spcPct val="0"/>
          </a:spcAft>
          <a:buClr>
            <a:srgbClr val="F0AB00"/>
          </a:buClr>
          <a:buSzPct val="80000"/>
          <a:defRPr sz="1800" kern="0" dirty="0" smtClean="0">
            <a:ea typeface="Arial Unicode MS" pitchFamily="34" charset="-128"/>
            <a:cs typeface="Arial Unicode MS" pitchFamily="34" charset="-128"/>
          </a:defRPr>
        </a:defPPr>
      </a:lstStyle>
    </a:txDef>
  </a:objectDefaults>
  <a:extraClrSchemeLst/>
</a:theme>
</file>

<file path=ppt/theme/theme2.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SAP_2011_v1.1</Template>
  <TotalTime>5015</TotalTime>
  <Words>1921</Words>
  <Application>Microsoft Office PowerPoint</Application>
  <PresentationFormat>On-screen Show (4:3)</PresentationFormat>
  <Paragraphs>310</Paragraphs>
  <Slides>41</Slides>
  <Notes>9</Notes>
  <HiddenSlides>1</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41</vt:i4>
      </vt:variant>
    </vt:vector>
  </HeadingPairs>
  <TitlesOfParts>
    <vt:vector size="42" baseType="lpstr">
      <vt:lpstr>SAP_2011_v1.1</vt:lpstr>
      <vt:lpstr>CLOUD COMPUTING ARCHITECTURES &amp; APPLICATIONS</vt:lpstr>
      <vt:lpstr>OUTLINE</vt:lpstr>
      <vt:lpstr>Moor’s Law and the Limits of a Single Computer</vt:lpstr>
      <vt:lpstr>The Need for Computing Grows</vt:lpstr>
      <vt:lpstr>Scope of Problems</vt:lpstr>
      <vt:lpstr>Examples of Data Centeres </vt:lpstr>
      <vt:lpstr>Examples of Distributed Problems (1/2)</vt:lpstr>
      <vt:lpstr>Examples of Distributed Problems (2/2)</vt:lpstr>
      <vt:lpstr>Patterns for Solving Large-Scale Distributed Problems</vt:lpstr>
      <vt:lpstr>Parallel vs. Distributed</vt:lpstr>
      <vt:lpstr>Brief History of Distributed Computing 1975-1985</vt:lpstr>
      <vt:lpstr>Brief History of Distributed Computing 1985-1995</vt:lpstr>
      <vt:lpstr>Brief History of Distributed Computing 1995 - 2010</vt:lpstr>
      <vt:lpstr>Parallelization and Synchronization</vt:lpstr>
      <vt:lpstr>Parallelization Idea (1/4)</vt:lpstr>
      <vt:lpstr>Parallelization Idea (2/4)</vt:lpstr>
      <vt:lpstr>Parallelization Idea (3/4)</vt:lpstr>
      <vt:lpstr>Parallelization Idea (4/4)</vt:lpstr>
      <vt:lpstr>Parallelization Challenges and Pitfalls (1/2)</vt:lpstr>
      <vt:lpstr>Parallelization Challenges and Pitfalls (2/2)</vt:lpstr>
      <vt:lpstr>What is wrong with this source?</vt:lpstr>
      <vt:lpstr>Multithreaded = Unpredictability</vt:lpstr>
      <vt:lpstr>Multithreaded = Unpredictability</vt:lpstr>
      <vt:lpstr>Synchronization Primitives</vt:lpstr>
      <vt:lpstr>Semaphores</vt:lpstr>
      <vt:lpstr>Semaphores</vt:lpstr>
      <vt:lpstr>The “corrected” example</vt:lpstr>
      <vt:lpstr>Condition Variables</vt:lpstr>
      <vt:lpstr>The Final Example</vt:lpstr>
      <vt:lpstr>Too Much Synchronization Leads to Deadlock</vt:lpstr>
      <vt:lpstr>The Moral of the Story</vt:lpstr>
      <vt:lpstr>Fundamentals of Networking</vt:lpstr>
      <vt:lpstr>Sockets: The Internet = tubes?</vt:lpstr>
      <vt:lpstr>Ports</vt:lpstr>
      <vt:lpstr>What makes this work?</vt:lpstr>
      <vt:lpstr>Why is This Necessary?</vt:lpstr>
      <vt:lpstr>Networking Issues</vt:lpstr>
      <vt:lpstr>Conclusions</vt:lpstr>
      <vt:lpstr>END OF LECTURE #1</vt:lpstr>
      <vt:lpstr>Slide 40</vt:lpstr>
      <vt:lpstr>The Grid</vt:lpstr>
    </vt:vector>
  </TitlesOfParts>
  <Company>SAP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Presentation Title</dc:title>
  <dc:creator>d019534</dc:creator>
  <cp:lastModifiedBy>Iliyan Nenov</cp:lastModifiedBy>
  <cp:revision>278</cp:revision>
  <dcterms:created xsi:type="dcterms:W3CDTF">2011-02-01T08:59:19Z</dcterms:created>
  <dcterms:modified xsi:type="dcterms:W3CDTF">2011-03-08T12:38:20Z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1447728118</vt:i4>
  </property>
  <property fmtid="{D5CDD505-2E9C-101B-9397-08002B2CF9AE}" pid="3" name="_NewReviewCycle">
    <vt:lpwstr/>
  </property>
  <property fmtid="{D5CDD505-2E9C-101B-9397-08002B2CF9AE}" pid="4" name="_EmailSubject">
    <vt:lpwstr>RE: DKOM Templates for Approval</vt:lpwstr>
  </property>
  <property fmtid="{D5CDD505-2E9C-101B-9397-08002B2CF9AE}" pid="5" name="_AuthorEmail">
    <vt:lpwstr>joachim.hartmann@sap.com</vt:lpwstr>
  </property>
  <property fmtid="{D5CDD505-2E9C-101B-9397-08002B2CF9AE}" pid="6" name="_AuthorEmailDisplayName">
    <vt:lpwstr>Hartmann, Joachim</vt:lpwstr>
  </property>
</Properties>
</file>