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7E3"/>
    <a:srgbClr val="F0F363"/>
    <a:srgbClr val="B0EEFA"/>
    <a:srgbClr val="FFFFFF"/>
    <a:srgbClr val="FF66FF"/>
    <a:srgbClr val="F6A20A"/>
    <a:srgbClr val="F2D70E"/>
    <a:srgbClr val="00FF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400" b="0" dirty="0" smtClean="0"/>
              <a:t>*Цените са в </a:t>
            </a:r>
            <a:r>
              <a:rPr lang="bg-BG" sz="1200" b="0" dirty="0" smtClean="0"/>
              <a:t>хиляди</a:t>
            </a:r>
            <a:r>
              <a:rPr lang="bg-BG" sz="1600" b="0" baseline="0" dirty="0" smtClean="0"/>
              <a:t> </a:t>
            </a:r>
            <a:r>
              <a:rPr lang="bg-BG" sz="1400" b="0" baseline="0" dirty="0" smtClean="0"/>
              <a:t>Евро</a:t>
            </a:r>
            <a:endParaRPr lang="en-US" sz="1400" b="0" dirty="0"/>
          </a:p>
        </c:rich>
      </c:tx>
      <c:layout>
        <c:manualLayout>
          <c:xMode val="edge"/>
          <c:yMode val="edge"/>
          <c:x val="0.57138888888888884"/>
          <c:y val="0.9236894212521279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FF00"/>
              </a:solidFill>
            </c:spPr>
          </c:dPt>
          <c:dPt>
            <c:idx val="2"/>
            <c:bubble3D val="0"/>
            <c:spPr>
              <a:solidFill>
                <a:srgbClr val="5757E3"/>
              </a:solidFill>
            </c:spPr>
          </c:dPt>
          <c:dPt>
            <c:idx val="3"/>
            <c:bubble3D val="0"/>
            <c:spPr>
              <a:solidFill>
                <a:srgbClr val="FF66FF"/>
              </a:solidFill>
            </c:spPr>
          </c:dPt>
          <c:dPt>
            <c:idx val="4"/>
            <c:bubble3D val="0"/>
            <c:spPr>
              <a:solidFill>
                <a:srgbClr val="B0EEFA"/>
              </a:solidFill>
            </c:spPr>
          </c:dPt>
          <c:dPt>
            <c:idx val="6"/>
            <c:bubble3D val="0"/>
            <c:spPr>
              <a:solidFill>
                <a:srgbClr val="FFC000"/>
              </a:solidFill>
            </c:spPr>
          </c:dPt>
          <c:dPt>
            <c:idx val="7"/>
            <c:bubble3D val="0"/>
            <c:spPr>
              <a:solidFill>
                <a:srgbClr val="9966FF"/>
              </a:solidFill>
            </c:spPr>
          </c:dPt>
          <c:dPt>
            <c:idx val="9"/>
            <c:bubble3D val="0"/>
            <c:spPr>
              <a:solidFill>
                <a:srgbClr val="00B0F0"/>
              </a:solidFill>
            </c:spPr>
          </c:dPt>
          <c:dLbls>
            <c:dLbl>
              <c:idx val="7"/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Sheet1!$A$2:$A$11</c:f>
              <c:strCache>
                <c:ptCount val="10"/>
                <c:pt idx="0">
                  <c:v>Разработка</c:v>
                </c:pt>
                <c:pt idx="1">
                  <c:v>Материална база</c:v>
                </c:pt>
                <c:pt idx="2">
                  <c:v>Инфраструктура</c:v>
                </c:pt>
                <c:pt idx="3">
                  <c:v>Консумативи</c:v>
                </c:pt>
                <c:pt idx="4">
                  <c:v>Лицензи и абонаменти</c:v>
                </c:pt>
                <c:pt idx="5">
                  <c:v>Външни консултанти</c:v>
                </c:pt>
                <c:pt idx="6">
                  <c:v>Командировки</c:v>
                </c:pt>
                <c:pt idx="7">
                  <c:v>Реклама</c:v>
                </c:pt>
                <c:pt idx="8">
                  <c:v>Обучение за работа със системата</c:v>
                </c:pt>
                <c:pt idx="9">
                  <c:v>Неочаквани разходи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49</c:v>
                </c:pt>
                <c:pt idx="1">
                  <c:v>27.1</c:v>
                </c:pt>
                <c:pt idx="2">
                  <c:v>3.6</c:v>
                </c:pt>
                <c:pt idx="3">
                  <c:v>2.7</c:v>
                </c:pt>
                <c:pt idx="4">
                  <c:v>10.5</c:v>
                </c:pt>
                <c:pt idx="5">
                  <c:v>4</c:v>
                </c:pt>
                <c:pt idx="6">
                  <c:v>5.5</c:v>
                </c:pt>
                <c:pt idx="7">
                  <c:v>6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913305244739149"/>
          <c:y val="1.5274459079290464E-2"/>
          <c:w val="0.34624706451167286"/>
          <c:h val="0.8940870307606062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3200400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sz="4400" dirty="0" smtClean="0"/>
              <a:t>Бюджет на проекта</a:t>
            </a:r>
            <a:br>
              <a:rPr lang="bg-BG" sz="4400" dirty="0" smtClean="0"/>
            </a:br>
            <a:r>
              <a:rPr lang="bg-BG" sz="4400" dirty="0" smtClean="0"/>
              <a:t/>
            </a:r>
            <a:br>
              <a:rPr lang="bg-BG" sz="4400" dirty="0" smtClean="0"/>
            </a:br>
            <a:r>
              <a:rPr lang="bg-BG" dirty="0" smtClean="0"/>
              <a:t>„</a:t>
            </a:r>
            <a:r>
              <a:rPr lang="bg-BG" sz="3200" dirty="0" smtClean="0"/>
              <a:t>система за електронен магазин“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45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71600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Методи за оценка на разходите за разработка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86800" cy="3565525"/>
          </a:xfrm>
        </p:spPr>
        <p:txBody>
          <a:bodyPr/>
          <a:lstStyle/>
          <a:p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CoCoMo II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cs typeface="Times New Roman" pitchFamily="18" charset="0"/>
              </a:rPr>
              <a:t>Bottom Up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6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41248"/>
          </a:xfrm>
        </p:spPr>
        <p:txBody>
          <a:bodyPr/>
          <a:lstStyle/>
          <a:p>
            <a:pPr algn="ctr"/>
            <a:r>
              <a:rPr lang="en-US" dirty="0" err="1" smtClean="0"/>
              <a:t>CoCoMO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371600"/>
            <a:ext cx="8686800" cy="5029200"/>
          </a:xfrm>
        </p:spPr>
        <p:txBody>
          <a:bodyPr>
            <a:normAutofit fontScale="47500" lnSpcReduction="20000"/>
          </a:bodyPr>
          <a:lstStyle/>
          <a:p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Формула</a:t>
            </a:r>
            <a:r>
              <a:rPr lang="bg-BG" sz="6700" dirty="0" smtClean="0"/>
              <a:t> </a:t>
            </a:r>
            <a:r>
              <a:rPr lang="bg-BG" sz="5100" dirty="0" smtClean="0"/>
              <a:t>:</a:t>
            </a:r>
            <a:r>
              <a:rPr lang="bg-BG" sz="6700" dirty="0" smtClean="0"/>
              <a:t> </a:t>
            </a:r>
            <a:r>
              <a:rPr lang="en-US" sz="5100" dirty="0" smtClean="0">
                <a:solidFill>
                  <a:srgbClr val="000000"/>
                </a:solidFill>
              </a:rPr>
              <a:t>Effort </a:t>
            </a:r>
            <a:r>
              <a:rPr lang="en-US" sz="5100" dirty="0">
                <a:solidFill>
                  <a:srgbClr val="000000"/>
                </a:solidFill>
              </a:rPr>
              <a:t>(person-months) = A x (Size)</a:t>
            </a:r>
            <a:r>
              <a:rPr lang="en-US" sz="3800" dirty="0">
                <a:solidFill>
                  <a:srgbClr val="000000"/>
                </a:solidFill>
              </a:rPr>
              <a:t>B</a:t>
            </a:r>
            <a:r>
              <a:rPr lang="en-US" sz="5100" dirty="0">
                <a:solidFill>
                  <a:srgbClr val="000000"/>
                </a:solidFill>
              </a:rPr>
              <a:t>x </a:t>
            </a:r>
            <a:r>
              <a:rPr lang="en-US" sz="6700" dirty="0" smtClean="0">
                <a:solidFill>
                  <a:srgbClr val="000000"/>
                </a:solidFill>
              </a:rPr>
              <a:t>Π</a:t>
            </a:r>
            <a:r>
              <a:rPr lang="en-US" sz="5100" dirty="0" smtClean="0">
                <a:solidFill>
                  <a:srgbClr val="000000"/>
                </a:solidFill>
              </a:rPr>
              <a:t>EM</a:t>
            </a:r>
            <a:r>
              <a:rPr lang="en-US" sz="3800" dirty="0" smtClean="0">
                <a:solidFill>
                  <a:srgbClr val="000000"/>
                </a:solidFill>
              </a:rPr>
              <a:t>i</a:t>
            </a:r>
            <a:endParaRPr lang="bg-BG" sz="38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bg-BG" sz="3800" dirty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Парамети</a:t>
            </a:r>
            <a:r>
              <a:rPr lang="bg-BG" sz="5100" dirty="0" smtClean="0"/>
              <a:t>:</a:t>
            </a:r>
          </a:p>
          <a:p>
            <a:pPr lvl="1">
              <a:buClr>
                <a:srgbClr val="F0A22E"/>
              </a:buClr>
              <a:buFont typeface="Wingdings" pitchFamily="2" charset="2"/>
              <a:buChar char="Ø"/>
            </a:pPr>
            <a:r>
              <a:rPr lang="bg-BG" sz="3800" dirty="0">
                <a:solidFill>
                  <a:srgbClr val="4E3B30"/>
                </a:solidFill>
              </a:rPr>
              <a:t>А=</a:t>
            </a:r>
            <a:r>
              <a:rPr lang="en-US" sz="3800" dirty="0">
                <a:solidFill>
                  <a:srgbClr val="4E3B30"/>
                </a:solidFill>
              </a:rPr>
              <a:t> </a:t>
            </a:r>
            <a:r>
              <a:rPr lang="bg-BG" sz="3800" dirty="0">
                <a:solidFill>
                  <a:srgbClr val="4E3B30"/>
                </a:solidFill>
              </a:rPr>
              <a:t>3,</a:t>
            </a:r>
            <a:r>
              <a:rPr lang="en-US" sz="3800" dirty="0">
                <a:solidFill>
                  <a:srgbClr val="4E3B30"/>
                </a:solidFill>
              </a:rPr>
              <a:t>0</a:t>
            </a:r>
            <a:endParaRPr lang="bg-BG" sz="3800" dirty="0">
              <a:solidFill>
                <a:srgbClr val="4E3B30"/>
              </a:solidFill>
            </a:endParaRPr>
          </a:p>
          <a:p>
            <a:pPr lvl="1">
              <a:buClr>
                <a:srgbClr val="F0A22E"/>
              </a:buClr>
              <a:buFont typeface="Wingdings" pitchFamily="2" charset="2"/>
              <a:buChar char="Ø"/>
            </a:pPr>
            <a:r>
              <a:rPr lang="en-US" sz="3800" dirty="0">
                <a:solidFill>
                  <a:srgbClr val="4E3B30"/>
                </a:solidFill>
              </a:rPr>
              <a:t>B= 1,13</a:t>
            </a:r>
          </a:p>
          <a:p>
            <a:pPr lvl="1">
              <a:buClr>
                <a:srgbClr val="F0A22E"/>
              </a:buClr>
              <a:buFont typeface="Wingdings" pitchFamily="2" charset="2"/>
              <a:buChar char="Ø"/>
            </a:pPr>
            <a:r>
              <a:rPr lang="en-US" sz="3800" dirty="0">
                <a:solidFill>
                  <a:srgbClr val="4E3B30"/>
                </a:solidFill>
              </a:rPr>
              <a:t>EM(Effort multipliers) = 0,61 </a:t>
            </a:r>
          </a:p>
          <a:p>
            <a:pPr lvl="1">
              <a:buClr>
                <a:srgbClr val="F0A22E"/>
              </a:buClr>
              <a:buFont typeface="Wingdings" pitchFamily="2" charset="2"/>
              <a:buChar char="Ø"/>
            </a:pPr>
            <a:r>
              <a:rPr lang="en-US" sz="3800" dirty="0">
                <a:solidFill>
                  <a:srgbClr val="4E3B30"/>
                </a:solidFill>
              </a:rPr>
              <a:t>KSLOC =18,615</a:t>
            </a:r>
          </a:p>
          <a:p>
            <a:pPr>
              <a:buFont typeface="Wingdings" pitchFamily="2" charset="2"/>
              <a:buChar char="Ø"/>
            </a:pPr>
            <a:endParaRPr lang="en-US" sz="5100" dirty="0" smtClean="0"/>
          </a:p>
          <a:p>
            <a:pPr>
              <a:buFont typeface="Wingdings" pitchFamily="2" charset="2"/>
              <a:buChar char="Ø"/>
            </a:pPr>
            <a:r>
              <a:rPr lang="bg-BG" sz="5100" dirty="0" smtClean="0"/>
              <a:t>Резултат:</a:t>
            </a:r>
            <a:r>
              <a:rPr lang="en-US" sz="5100" dirty="0">
                <a:latin typeface="Calibri"/>
                <a:ea typeface="Calibri"/>
              </a:rPr>
              <a:t>Effort (person-months) = 3.0x(18,615)</a:t>
            </a:r>
            <a:r>
              <a:rPr lang="en-US" sz="5100" baseline="30000" dirty="0">
                <a:latin typeface="Calibri"/>
                <a:ea typeface="Calibri"/>
              </a:rPr>
              <a:t>1.13</a:t>
            </a:r>
            <a:r>
              <a:rPr lang="en-US" sz="5100" dirty="0">
                <a:latin typeface="Calibri"/>
                <a:ea typeface="Calibri"/>
              </a:rPr>
              <a:t> x 0,61 = </a:t>
            </a:r>
            <a:r>
              <a:rPr lang="bg-BG" sz="5100" dirty="0" smtClean="0">
                <a:latin typeface="Calibri"/>
                <a:ea typeface="Calibri"/>
              </a:rPr>
              <a:t>49.002</a:t>
            </a:r>
          </a:p>
          <a:p>
            <a:pPr>
              <a:buFont typeface="Wingdings" pitchFamily="2" charset="2"/>
              <a:buChar char="Ø"/>
            </a:pPr>
            <a:endParaRPr lang="bg-BG" sz="5100" dirty="0" smtClean="0">
              <a:latin typeface="Calibri"/>
              <a:ea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bg-BG" sz="5100" dirty="0" smtClean="0">
                <a:latin typeface="Calibri"/>
              </a:rPr>
              <a:t>При 1000€ средна работна заплата разработката ще струва </a:t>
            </a:r>
            <a:r>
              <a:rPr lang="bg-BG" sz="5100" dirty="0" smtClean="0">
                <a:latin typeface="Calibri"/>
                <a:ea typeface="Calibri"/>
              </a:rPr>
              <a:t>49002</a:t>
            </a:r>
            <a:r>
              <a:rPr lang="bg-BG" sz="5100" dirty="0" smtClean="0">
                <a:latin typeface="Calibri"/>
              </a:rPr>
              <a:t> </a:t>
            </a:r>
            <a:r>
              <a:rPr lang="bg-BG" sz="5100" dirty="0">
                <a:latin typeface="Calibri"/>
              </a:rPr>
              <a:t>€</a:t>
            </a:r>
            <a:endParaRPr lang="bg-BG" sz="5100" dirty="0">
              <a:latin typeface="Calibri"/>
              <a:ea typeface="Calibri"/>
            </a:endParaRPr>
          </a:p>
          <a:p>
            <a:pPr>
              <a:buFont typeface="Wingdings" pitchFamily="2" charset="2"/>
              <a:buChar char="Ø"/>
            </a:pPr>
            <a:endParaRPr lang="en-US" sz="3400" dirty="0" smtClean="0"/>
          </a:p>
          <a:p>
            <a:pPr marL="0" indent="0">
              <a:buNone/>
            </a:pPr>
            <a:r>
              <a:rPr lang="en-US" sz="2300" dirty="0" smtClean="0"/>
              <a:t>	</a:t>
            </a:r>
            <a:endParaRPr lang="en-US" sz="1700" dirty="0"/>
          </a:p>
          <a:p>
            <a:pPr lvl="1">
              <a:buFont typeface="Wingdings" pitchFamily="2" charset="2"/>
              <a:buChar char="Ø"/>
            </a:pPr>
            <a:endParaRPr lang="en-US" sz="1700" dirty="0" smtClean="0"/>
          </a:p>
          <a:p>
            <a:pPr lvl="1">
              <a:buFont typeface="Wingdings" pitchFamily="2" charset="2"/>
              <a:buChar char="Ø"/>
            </a:pPr>
            <a:endParaRPr lang="bg-BG" sz="1600" dirty="0" smtClean="0"/>
          </a:p>
          <a:p>
            <a:pPr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480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Bottom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Отделните </a:t>
            </a:r>
            <a:r>
              <a:rPr lang="bg-BG" sz="2400" dirty="0" smtClean="0"/>
              <a:t>работни пакети се оценяват чрез експертна </a:t>
            </a:r>
            <a:r>
              <a:rPr lang="bg-BG" sz="2400" dirty="0" smtClean="0"/>
              <a:t>оценка</a:t>
            </a:r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 lvl="0">
              <a:buClr>
                <a:srgbClr val="F0A22E"/>
              </a:buClr>
              <a:buFont typeface="Wingdings" pitchFamily="2" charset="2"/>
              <a:buChar char="Ø"/>
            </a:pPr>
            <a:r>
              <a:rPr lang="bg-BG" sz="2400" dirty="0">
                <a:solidFill>
                  <a:srgbClr val="4E3B30"/>
                </a:solidFill>
              </a:rPr>
              <a:t>Единица за оценка –една работна седмица на човек</a:t>
            </a:r>
          </a:p>
          <a:p>
            <a:pPr marL="0" indent="0">
              <a:buNone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/>
              <a:t>Времето за разработка на проекта е 45,7 седмици или </a:t>
            </a:r>
            <a:r>
              <a:rPr lang="bg-BG" sz="2400" dirty="0" smtClean="0"/>
              <a:t>11.425 месеца</a:t>
            </a:r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При средна заплата 1000€ цената </a:t>
            </a:r>
            <a:r>
              <a:rPr lang="bg-BG" sz="2400" dirty="0" smtClean="0"/>
              <a:t>за разработка </a:t>
            </a:r>
            <a:r>
              <a:rPr lang="bg-BG" sz="2400" dirty="0" smtClean="0"/>
              <a:t>е 11 425</a:t>
            </a:r>
            <a:r>
              <a:rPr lang="bg-BG" sz="2400" dirty="0" smtClean="0"/>
              <a:t>€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886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Разлики в получените резултати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Bottom up 11 425 €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CoCoMo II 49 002 €</a:t>
            </a:r>
            <a:endParaRPr lang="bg-BG" sz="2400" dirty="0" smtClean="0"/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Причини:</a:t>
            </a:r>
            <a:endParaRPr lang="bg-BG" sz="2400" dirty="0" smtClean="0"/>
          </a:p>
          <a:p>
            <a:pPr lvl="1">
              <a:buFont typeface="Wingdings" pitchFamily="2" charset="2"/>
              <a:buChar char="Ø"/>
            </a:pPr>
            <a:r>
              <a:rPr lang="bg-BG" sz="2000" dirty="0" smtClean="0"/>
              <a:t>Неточна експертна оценка</a:t>
            </a:r>
          </a:p>
          <a:p>
            <a:pPr lvl="1">
              <a:buFont typeface="Wingdings" pitchFamily="2" charset="2"/>
              <a:buChar char="Ø"/>
            </a:pPr>
            <a:r>
              <a:rPr lang="bg-BG" sz="2000" dirty="0" smtClean="0"/>
              <a:t>Неточно оценени параметри</a:t>
            </a:r>
          </a:p>
          <a:p>
            <a:pPr lvl="1">
              <a:buFont typeface="Wingdings" pitchFamily="2" charset="2"/>
              <a:buChar char="Ø"/>
            </a:pPr>
            <a:r>
              <a:rPr lang="bg-BG" sz="2000" dirty="0" smtClean="0"/>
              <a:t>Фундаментална разлика в методите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725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БЮджет на проекта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2800" dirty="0" smtClean="0"/>
              <a:t> </a:t>
            </a:r>
            <a:r>
              <a:rPr lang="bg-BG" sz="2000" dirty="0" smtClean="0"/>
              <a:t>Обща стойност :  114 400 € при реализация в рамките на 6 месеца</a:t>
            </a:r>
          </a:p>
          <a:p>
            <a:pPr>
              <a:buFont typeface="Wingdings" pitchFamily="2" charset="2"/>
              <a:buChar char="ü"/>
            </a:pPr>
            <a:endParaRPr lang="bg-BG" sz="2000" dirty="0" smtClean="0"/>
          </a:p>
          <a:p>
            <a:pPr>
              <a:buFont typeface="Wingdings" pitchFamily="2" charset="2"/>
              <a:buChar char="ü"/>
            </a:pPr>
            <a:r>
              <a:rPr lang="bg-BG" sz="2000" dirty="0" smtClean="0"/>
              <a:t>Видове разходи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разработка на продукта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материална база за реализация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инфраструктура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консумативи 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лицензи </a:t>
            </a:r>
            <a:r>
              <a:rPr lang="ru-RU" sz="1600" dirty="0"/>
              <a:t>и абонаменти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външни </a:t>
            </a:r>
            <a:r>
              <a:rPr lang="ru-RU" sz="1600" dirty="0"/>
              <a:t>консултанти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командировки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реклама</a:t>
            </a:r>
            <a:endParaRPr lang="ru-RU" sz="1600" dirty="0"/>
          </a:p>
          <a:p>
            <a:pPr lvl="1">
              <a:buFont typeface="Wingdings" pitchFamily="2" charset="2"/>
              <a:buChar char="ü"/>
            </a:pPr>
            <a:r>
              <a:rPr lang="ru-RU" sz="1600" dirty="0" smtClean="0"/>
              <a:t>Разходи за обучение </a:t>
            </a:r>
            <a:r>
              <a:rPr lang="ru-RU" sz="1600" dirty="0"/>
              <a:t>за работа със системата</a:t>
            </a:r>
          </a:p>
          <a:p>
            <a:pPr lvl="1">
              <a:buFont typeface="Wingdings" pitchFamily="2" charset="2"/>
              <a:buChar char="ü"/>
            </a:pPr>
            <a:r>
              <a:rPr lang="ru-RU" sz="1600" dirty="0"/>
              <a:t>Неочаквани разходи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379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Диаграма на разходите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781226"/>
              </p:ext>
            </p:extLst>
          </p:nvPr>
        </p:nvGraphicFramePr>
        <p:xfrm>
          <a:off x="304800" y="1295400"/>
          <a:ext cx="8686800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4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2057400"/>
            <a:ext cx="54864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400" dirty="0" smtClean="0"/>
              <a:t>Въпроси</a:t>
            </a:r>
          </a:p>
          <a:p>
            <a:pPr algn="ctr"/>
            <a:r>
              <a:rPr lang="bg-BG" sz="11500" dirty="0"/>
              <a:t>?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37704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204372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Благодаря за вниманието!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329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220</TotalTime>
  <Words>207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 Бюджет на проекта  „система за електронен магазин“</vt:lpstr>
      <vt:lpstr>Методи за оценка на разходите за разработка</vt:lpstr>
      <vt:lpstr>CoCoMO II</vt:lpstr>
      <vt:lpstr>Bottom up</vt:lpstr>
      <vt:lpstr>Разлики в получените резултати</vt:lpstr>
      <vt:lpstr>БЮджет на проекта</vt:lpstr>
      <vt:lpstr>Диаграма на разходите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на проекта  „система за електронен магазин“</dc:title>
  <dc:creator>Todor</dc:creator>
  <cp:lastModifiedBy>Todor</cp:lastModifiedBy>
  <cp:revision>22</cp:revision>
  <dcterms:created xsi:type="dcterms:W3CDTF">2006-08-16T00:00:00Z</dcterms:created>
  <dcterms:modified xsi:type="dcterms:W3CDTF">2011-11-09T01:24:46Z</dcterms:modified>
</cp:coreProperties>
</file>