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76" r:id="rId6"/>
    <p:sldId id="260" r:id="rId7"/>
    <p:sldId id="263" r:id="rId8"/>
    <p:sldId id="264" r:id="rId9"/>
    <p:sldId id="265" r:id="rId10"/>
    <p:sldId id="266" r:id="rId11"/>
    <p:sldId id="272" r:id="rId12"/>
    <p:sldId id="270" r:id="rId13"/>
    <p:sldId id="274" r:id="rId14"/>
    <p:sldId id="261" r:id="rId15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94590" autoAdjust="0"/>
  </p:normalViewPr>
  <p:slideViewPr>
    <p:cSldViewPr>
      <p:cViewPr>
        <p:scale>
          <a:sx n="66" d="100"/>
          <a:sy n="66" d="100"/>
        </p:scale>
        <p:origin x="-1416" y="-48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1064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29" name="Picture 2" descr="D:\Pavel\Courses\Materials\Course.ALG 2019\logo-bg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053" y="168272"/>
            <a:ext cx="2815910" cy="257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  <a:ln>
            <a:noFill/>
          </a:ln>
        </p:spPr>
        <p:txBody>
          <a:bodyPr vert="horz" anchor="b" anchorCtr="0">
            <a:normAutofit/>
          </a:bodyPr>
          <a:lstStyle>
            <a:lvl1pPr>
              <a:defRPr lang="en-US" sz="3600"/>
            </a:lvl1pPr>
          </a:lstStyle>
          <a:p>
            <a:pPr lvl="0"/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7924800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8492947" y="244789"/>
            <a:ext cx="498653" cy="498161"/>
            <a:chOff x="354013" y="322263"/>
            <a:chExt cx="1608138" cy="1606550"/>
          </a:xfrm>
        </p:grpSpPr>
        <p:sp>
          <p:nvSpPr>
            <p:cNvPr id="8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80" r:id="rId3"/>
    <p:sldLayoutId id="2147483678" r:id="rId4"/>
    <p:sldLayoutId id="2147483679" r:id="rId5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Въведение в курса </a:t>
            </a:r>
            <a:r>
              <a:rPr lang="bg-BG" noProof="0" dirty="0" err="1" smtClean="0"/>
              <a:t>СУИКА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Тема №1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Оценяване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Точкова система</a:t>
            </a:r>
          </a:p>
          <a:p>
            <a:pPr lvl="1"/>
            <a:r>
              <a:rPr lang="bg-BG" noProof="0" dirty="0" smtClean="0"/>
              <a:t>Всеки от тестовете е 20 точки</a:t>
            </a:r>
          </a:p>
          <a:p>
            <a:pPr lvl="1"/>
            <a:r>
              <a:rPr lang="bg-BG" noProof="0" dirty="0" smtClean="0"/>
              <a:t>Проектът е 30 точки</a:t>
            </a:r>
          </a:p>
          <a:p>
            <a:r>
              <a:rPr lang="bg-BG" noProof="0" dirty="0" smtClean="0"/>
              <a:t>Скàла</a:t>
            </a:r>
          </a:p>
          <a:p>
            <a:pPr lvl="1"/>
            <a:r>
              <a:rPr lang="bg-BG" noProof="0" dirty="0" smtClean="0"/>
              <a:t>Курсът е взет при поне 50% от точките</a:t>
            </a:r>
            <a:endParaRPr lang="bg-BG" noProof="0" dirty="0"/>
          </a:p>
        </p:txBody>
      </p:sp>
      <p:grpSp>
        <p:nvGrpSpPr>
          <p:cNvPr id="48" name="Group 47"/>
          <p:cNvGrpSpPr/>
          <p:nvPr/>
        </p:nvGrpSpPr>
        <p:grpSpPr>
          <a:xfrm>
            <a:off x="893587" y="3650218"/>
            <a:ext cx="7945613" cy="978932"/>
            <a:chOff x="848651" y="3269218"/>
            <a:chExt cx="7945613" cy="978932"/>
          </a:xfrm>
        </p:grpSpPr>
        <p:sp>
          <p:nvSpPr>
            <p:cNvPr id="5" name="Pentagon 4"/>
            <p:cNvSpPr/>
            <p:nvPr/>
          </p:nvSpPr>
          <p:spPr>
            <a:xfrm>
              <a:off x="1002138" y="3763518"/>
              <a:ext cx="3544354" cy="484632"/>
            </a:xfrm>
            <a:prstGeom prst="homePlate">
              <a:avLst>
                <a:gd name="adj" fmla="val 0"/>
              </a:avLst>
            </a:prstGeom>
            <a:solidFill>
              <a:schemeClr val="accent1">
                <a:lumMod val="75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bg-BG" dirty="0" smtClean="0"/>
                <a:t>2</a:t>
              </a:r>
              <a:endParaRPr lang="bg-BG" dirty="0"/>
            </a:p>
          </p:txBody>
        </p:sp>
        <p:sp>
          <p:nvSpPr>
            <p:cNvPr id="6" name="Chevron 5"/>
            <p:cNvSpPr/>
            <p:nvPr/>
          </p:nvSpPr>
          <p:spPr>
            <a:xfrm>
              <a:off x="4546492" y="3763518"/>
              <a:ext cx="1053170" cy="484632"/>
            </a:xfrm>
            <a:prstGeom prst="chevron">
              <a:avLst>
                <a:gd name="adj" fmla="val 0"/>
              </a:avLst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bg-BG" dirty="0" smtClean="0">
                  <a:solidFill>
                    <a:schemeClr val="tx1"/>
                  </a:solidFill>
                </a:rPr>
                <a:t>3</a:t>
              </a:r>
              <a:endParaRPr lang="bg-BG" dirty="0">
                <a:solidFill>
                  <a:schemeClr val="tx1"/>
                </a:solidFill>
              </a:endParaRPr>
            </a:p>
          </p:txBody>
        </p:sp>
        <p:sp>
          <p:nvSpPr>
            <p:cNvPr id="7" name="Chevron 6"/>
            <p:cNvSpPr/>
            <p:nvPr/>
          </p:nvSpPr>
          <p:spPr>
            <a:xfrm>
              <a:off x="5599662" y="3763518"/>
              <a:ext cx="1075404" cy="484632"/>
            </a:xfrm>
            <a:prstGeom prst="chevron">
              <a:avLst>
                <a:gd name="adj" fmla="val 0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bg-BG" dirty="0" smtClean="0">
                  <a:solidFill>
                    <a:schemeClr val="tx1"/>
                  </a:solidFill>
                </a:rPr>
                <a:t>4</a:t>
              </a:r>
              <a:endParaRPr lang="bg-BG" dirty="0">
                <a:solidFill>
                  <a:schemeClr val="tx1"/>
                </a:solidFill>
              </a:endParaRPr>
            </a:p>
          </p:txBody>
        </p:sp>
        <p:sp>
          <p:nvSpPr>
            <p:cNvPr id="8" name="Chevron 7"/>
            <p:cNvSpPr/>
            <p:nvPr/>
          </p:nvSpPr>
          <p:spPr>
            <a:xfrm>
              <a:off x="6675066" y="3763518"/>
              <a:ext cx="761399" cy="484632"/>
            </a:xfrm>
            <a:prstGeom prst="chevron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bg-BG" dirty="0" smtClean="0">
                  <a:solidFill>
                    <a:schemeClr val="tx1"/>
                  </a:solidFill>
                </a:rPr>
                <a:t>5</a:t>
              </a:r>
              <a:endParaRPr lang="bg-BG" dirty="0">
                <a:solidFill>
                  <a:schemeClr val="tx1"/>
                </a:solidFill>
              </a:endParaRPr>
            </a:p>
          </p:txBody>
        </p:sp>
        <p:sp>
          <p:nvSpPr>
            <p:cNvPr id="9" name="Chevron 8"/>
            <p:cNvSpPr/>
            <p:nvPr/>
          </p:nvSpPr>
          <p:spPr>
            <a:xfrm>
              <a:off x="7436465" y="3763518"/>
              <a:ext cx="716936" cy="484632"/>
            </a:xfrm>
            <a:prstGeom prst="chevron">
              <a:avLst>
                <a:gd name="adj" fmla="val 0"/>
              </a:avLst>
            </a:prstGeom>
            <a:solidFill>
              <a:schemeClr val="bg1"/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bg-BG" dirty="0" smtClean="0">
                  <a:solidFill>
                    <a:schemeClr val="tx1"/>
                  </a:solidFill>
                </a:rPr>
                <a:t>6</a:t>
              </a:r>
              <a:endParaRPr lang="bg-BG" dirty="0">
                <a:solidFill>
                  <a:schemeClr val="tx1"/>
                </a:solidFill>
              </a:endParaRPr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1002391" y="3590402"/>
              <a:ext cx="7151009" cy="173116"/>
              <a:chOff x="1002299" y="3590402"/>
              <a:chExt cx="4560301" cy="182880"/>
            </a:xfrm>
          </p:grpSpPr>
          <p:cxnSp>
            <p:nvCxnSpPr>
              <p:cNvPr id="11" name="Straight Connector 10"/>
              <p:cNvCxnSpPr/>
              <p:nvPr/>
            </p:nvCxnSpPr>
            <p:spPr>
              <a:xfrm>
                <a:off x="1002299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1219200" y="3634598"/>
                <a:ext cx="0" cy="138684"/>
              </a:xfrm>
              <a:prstGeom prst="line">
                <a:avLst/>
              </a:prstGeom>
              <a:ln w="952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1447800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1676400" y="3634598"/>
                <a:ext cx="0" cy="138684"/>
              </a:xfrm>
              <a:prstGeom prst="line">
                <a:avLst/>
              </a:prstGeom>
              <a:ln w="952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1905000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2119422" y="3634598"/>
                <a:ext cx="0" cy="138684"/>
              </a:xfrm>
              <a:prstGeom prst="line">
                <a:avLst/>
              </a:prstGeom>
              <a:ln w="952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2348022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2576622" y="3634598"/>
                <a:ext cx="0" cy="138684"/>
              </a:xfrm>
              <a:prstGeom prst="line">
                <a:avLst/>
              </a:prstGeom>
              <a:ln w="952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2805222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3033823" y="3634598"/>
                <a:ext cx="0" cy="138684"/>
              </a:xfrm>
              <a:prstGeom prst="line">
                <a:avLst/>
              </a:prstGeom>
              <a:ln w="952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3262423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3491023" y="3634598"/>
                <a:ext cx="0" cy="138684"/>
              </a:xfrm>
              <a:prstGeom prst="line">
                <a:avLst/>
              </a:prstGeom>
              <a:ln w="952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>
                <a:off x="3719623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>
                <a:off x="3934045" y="3634598"/>
                <a:ext cx="0" cy="138684"/>
              </a:xfrm>
              <a:prstGeom prst="line">
                <a:avLst/>
              </a:prstGeom>
              <a:ln w="952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>
                <a:off x="4162645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>
                <a:off x="4391245" y="3634598"/>
                <a:ext cx="0" cy="138684"/>
              </a:xfrm>
              <a:prstGeom prst="line">
                <a:avLst/>
              </a:prstGeom>
              <a:ln w="952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4619845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4876800" y="3634598"/>
                <a:ext cx="0" cy="138684"/>
              </a:xfrm>
              <a:prstGeom prst="line">
                <a:avLst/>
              </a:prstGeom>
              <a:ln w="952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5105400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5334000" y="3634598"/>
                <a:ext cx="0" cy="138684"/>
              </a:xfrm>
              <a:prstGeom prst="line">
                <a:avLst/>
              </a:prstGeom>
              <a:ln w="952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5562600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5" name="TextBox 44"/>
            <p:cNvSpPr txBox="1"/>
            <p:nvPr/>
          </p:nvSpPr>
          <p:spPr>
            <a:xfrm>
              <a:off x="848651" y="3269218"/>
              <a:ext cx="794561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tabLst>
                  <a:tab pos="663575" algn="l"/>
                  <a:tab pos="1371600" algn="l"/>
                  <a:tab pos="2057400" algn="l"/>
                  <a:tab pos="2754313" algn="l"/>
                  <a:tab pos="3486150" algn="l"/>
                  <a:tab pos="4194175" algn="l"/>
                  <a:tab pos="4914900" algn="l"/>
                  <a:tab pos="5616575" algn="l"/>
                  <a:tab pos="6362700" algn="l"/>
                  <a:tab pos="7059613" algn="l"/>
                </a:tabLst>
              </a:pPr>
              <a:r>
                <a:rPr lang="bg-BG" dirty="0" smtClean="0">
                  <a:solidFill>
                    <a:schemeClr val="tx2"/>
                  </a:solidFill>
                  <a:effectLst>
                    <a:outerShdw blurRad="63500" algn="ctr" rotWithShape="0">
                      <a:schemeClr val="accent1">
                        <a:alpha val="40000"/>
                      </a:schemeClr>
                    </a:outerShdw>
                  </a:effectLst>
                  <a:latin typeface="Candara" panose="020E0502030303020204" pitchFamily="34" charset="0"/>
                </a:rPr>
                <a:t>0	10	20	30	40	50	60	70	80	90	100</a:t>
              </a:r>
              <a:endParaRPr lang="bg-BG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65534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Тема на проект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Теми</a:t>
            </a:r>
            <a:endParaRPr lang="bg-BG" dirty="0"/>
          </a:p>
          <a:p>
            <a:pPr lvl="1"/>
            <a:r>
              <a:rPr lang="bg-BG" dirty="0" smtClean="0"/>
              <a:t>Избор от списък с теми</a:t>
            </a:r>
            <a:endParaRPr lang="en-US" dirty="0"/>
          </a:p>
          <a:p>
            <a:pPr lvl="1"/>
            <a:r>
              <a:rPr lang="bg-BG" dirty="0" smtClean="0"/>
              <a:t>Можете да предложите нова тема</a:t>
            </a:r>
            <a:endParaRPr lang="en-US" dirty="0" smtClean="0"/>
          </a:p>
          <a:p>
            <a:r>
              <a:rPr lang="bg-BG" noProof="0" dirty="0" smtClean="0"/>
              <a:t>Характеристики</a:t>
            </a:r>
          </a:p>
          <a:p>
            <a:pPr lvl="1"/>
            <a:r>
              <a:rPr lang="bg-BG" noProof="0" dirty="0" smtClean="0"/>
              <a:t>Образователна насоченост (с урок)</a:t>
            </a:r>
          </a:p>
          <a:p>
            <a:pPr lvl="1"/>
            <a:r>
              <a:rPr lang="bg-BG" noProof="0" dirty="0" smtClean="0"/>
              <a:t>В курса е включено примерно създаване на проект</a:t>
            </a:r>
            <a:endParaRPr lang="bg-BG" noProof="0" dirty="0"/>
          </a:p>
          <a:p>
            <a:pPr lvl="1"/>
            <a:r>
              <a:rPr lang="bg-BG" noProof="0" dirty="0" smtClean="0"/>
              <a:t>Интерактивна визуализация на научни теми</a:t>
            </a:r>
          </a:p>
          <a:p>
            <a:pPr lvl="1"/>
            <a:r>
              <a:rPr lang="bg-BG" noProof="0" dirty="0" smtClean="0"/>
              <a:t>Експериментиране в реално време (модели и симулации)</a:t>
            </a:r>
          </a:p>
          <a:p>
            <a:pPr lvl="1"/>
            <a:r>
              <a:rPr lang="bg-BG" noProof="0" dirty="0" smtClean="0"/>
              <a:t>Забавни задачи, </a:t>
            </a:r>
            <a:r>
              <a:rPr lang="bg-BG" noProof="0" dirty="0" err="1" smtClean="0"/>
              <a:t>главоблъсканици</a:t>
            </a:r>
            <a:r>
              <a:rPr lang="bg-BG" noProof="0" dirty="0" smtClean="0"/>
              <a:t>, образователни игри</a:t>
            </a:r>
          </a:p>
          <a:p>
            <a:pPr lvl="1"/>
            <a:endParaRPr lang="bg-BG" noProof="0" dirty="0" smtClean="0"/>
          </a:p>
        </p:txBody>
      </p:sp>
    </p:spTree>
    <p:extLst>
      <p:ext uri="{BB962C8B-B14F-4D97-AF65-F5344CB8AC3E}">
        <p14:creationId xmlns:p14="http://schemas.microsoft.com/office/powerpoint/2010/main" val="4155923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err="1" smtClean="0"/>
              <a:t>Мудъл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Съществен за курса</a:t>
            </a:r>
          </a:p>
          <a:p>
            <a:pPr lvl="1"/>
            <a:r>
              <a:rPr lang="bg-BG" noProof="0" dirty="0" smtClean="0"/>
              <a:t>Достъп до </a:t>
            </a:r>
            <a:r>
              <a:rPr lang="bg-BG" noProof="0" smtClean="0"/>
              <a:t>всички материали</a:t>
            </a:r>
            <a:endParaRPr lang="bg-BG" noProof="0" dirty="0" smtClean="0"/>
          </a:p>
          <a:p>
            <a:pPr lvl="1"/>
            <a:r>
              <a:rPr lang="bg-BG" noProof="0" dirty="0" smtClean="0"/>
              <a:t>Тестовете се правят само онлайн</a:t>
            </a:r>
          </a:p>
          <a:p>
            <a:pPr lvl="1"/>
            <a:r>
              <a:rPr lang="bg-BG" noProof="0" dirty="0" smtClean="0"/>
              <a:t>Проектите се предават през </a:t>
            </a:r>
            <a:r>
              <a:rPr lang="bg-BG" noProof="0" dirty="0" err="1" smtClean="0"/>
              <a:t>Мудъл</a:t>
            </a:r>
            <a:endParaRPr lang="bg-BG" noProof="0" dirty="0" smtClean="0"/>
          </a:p>
          <a:p>
            <a:pPr lvl="1"/>
            <a:r>
              <a:rPr lang="bg-BG" noProof="0" dirty="0" smtClean="0"/>
              <a:t>Съобщения през форума на курса</a:t>
            </a:r>
          </a:p>
          <a:p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244971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smtClean="0"/>
              <a:t>Често задавани въпроси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noProof="0" dirty="0" smtClean="0"/>
              <a:t>Може ли да ми дадете тема?</a:t>
            </a:r>
          </a:p>
          <a:p>
            <a:pPr lvl="1"/>
            <a:r>
              <a:rPr lang="bg-BG" b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ДА</a:t>
            </a:r>
            <a:r>
              <a:rPr lang="bg-BG" noProof="0" dirty="0" smtClean="0"/>
              <a:t>, изберете си от наличните</a:t>
            </a:r>
          </a:p>
          <a:p>
            <a:r>
              <a:rPr lang="bg-BG" noProof="0" dirty="0" smtClean="0"/>
              <a:t>Може ли да си сменя темата?</a:t>
            </a:r>
          </a:p>
          <a:p>
            <a:pPr lvl="1"/>
            <a:r>
              <a:rPr lang="bg-BG" b="1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ДА</a:t>
            </a:r>
            <a:r>
              <a:rPr lang="bg-BG" noProof="0" dirty="0" smtClean="0"/>
              <a:t>, но само между позволените</a:t>
            </a:r>
          </a:p>
          <a:p>
            <a:r>
              <a:rPr lang="bg-BG" noProof="0" dirty="0" smtClean="0"/>
              <a:t>Може ли да ползвам този код?</a:t>
            </a:r>
          </a:p>
          <a:p>
            <a:pPr lvl="1"/>
            <a:r>
              <a:rPr lang="bg-BG" b="1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ДА</a:t>
            </a:r>
            <a:r>
              <a:rPr lang="bg-BG" noProof="0" dirty="0" smtClean="0"/>
              <a:t>, но за учене, а не за преписване</a:t>
            </a:r>
          </a:p>
          <a:p>
            <a:r>
              <a:rPr lang="ru-RU" dirty="0" err="1"/>
              <a:t>Може</a:t>
            </a:r>
            <a:r>
              <a:rPr lang="ru-RU" dirty="0"/>
              <a:t> ли да ми пишете оценка 3.00?</a:t>
            </a:r>
          </a:p>
          <a:p>
            <a:pPr lvl="1"/>
            <a:r>
              <a:rPr lang="ru-RU" b="1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ДА</a:t>
            </a:r>
            <a:r>
              <a:rPr lang="ru-RU" dirty="0"/>
              <a:t>, но само </a:t>
            </a:r>
            <a:r>
              <a:rPr lang="ru-RU" dirty="0" err="1"/>
              <a:t>ако</a:t>
            </a:r>
            <a:r>
              <a:rPr lang="ru-RU" dirty="0"/>
              <a:t> получите 50 </a:t>
            </a:r>
            <a:r>
              <a:rPr lang="ru-RU" dirty="0" smtClean="0"/>
              <a:t>точки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2094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Край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Коментари, въпроси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Преподавателски екип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altLang="bg-BG" noProof="0" dirty="0" smtClean="0"/>
              <a:t>Лекции</a:t>
            </a:r>
          </a:p>
          <a:p>
            <a:pPr lvl="1"/>
            <a:r>
              <a:rPr lang="bg-BG" altLang="bg-BG" noProof="0" dirty="0" smtClean="0"/>
              <a:t>доц. Павел Бойчев</a:t>
            </a:r>
          </a:p>
          <a:p>
            <a:pPr lvl="1"/>
            <a:r>
              <a:rPr lang="bg-BG" altLang="bg-BG" noProof="0" dirty="0" smtClean="0"/>
              <a:t>катедра ИТ, к.512, </a:t>
            </a:r>
            <a:r>
              <a:rPr lang="bg-BG" altLang="bg-BG" noProof="0" dirty="0" err="1" smtClean="0"/>
              <a:t>boytchev</a:t>
            </a:r>
            <a:r>
              <a:rPr lang="bg-BG" altLang="bg-BG" noProof="0" dirty="0" smtClean="0"/>
              <a:t> [</a:t>
            </a:r>
            <a:r>
              <a:rPr lang="bg-BG" altLang="bg-BG" noProof="0" dirty="0" err="1" smtClean="0"/>
              <a:t>at</a:t>
            </a:r>
            <a:r>
              <a:rPr lang="bg-BG" altLang="bg-BG" noProof="0" dirty="0" smtClean="0"/>
              <a:t>] </a:t>
            </a:r>
            <a:r>
              <a:rPr lang="bg-BG" altLang="bg-BG" noProof="0" dirty="0" err="1" smtClean="0"/>
              <a:t>fmi</a:t>
            </a:r>
            <a:r>
              <a:rPr lang="bg-BG" altLang="bg-BG" noProof="0" dirty="0" smtClean="0"/>
              <a:t>.</a:t>
            </a:r>
            <a:r>
              <a:rPr lang="bg-BG" altLang="bg-BG" noProof="0" dirty="0" err="1" smtClean="0"/>
              <a:t>uni-sofia</a:t>
            </a:r>
            <a:r>
              <a:rPr lang="bg-BG" altLang="bg-BG" noProof="0" dirty="0" smtClean="0"/>
              <a:t>.</a:t>
            </a:r>
            <a:r>
              <a:rPr lang="bg-BG" altLang="bg-BG" noProof="0" dirty="0" err="1" smtClean="0"/>
              <a:t>bg</a:t>
            </a:r>
            <a:endParaRPr lang="bg-BG" altLang="bg-BG" noProof="0" dirty="0" smtClean="0"/>
          </a:p>
          <a:p>
            <a:r>
              <a:rPr lang="bg-BG" altLang="bg-BG" noProof="0" dirty="0" smtClean="0"/>
              <a:t>Упражнения</a:t>
            </a:r>
          </a:p>
          <a:p>
            <a:pPr lvl="1"/>
            <a:r>
              <a:rPr lang="bg-BG" altLang="bg-BG" noProof="0" dirty="0" smtClean="0"/>
              <a:t>доц. Теменужка Зафирова-Малчева</a:t>
            </a:r>
          </a:p>
          <a:p>
            <a:pPr lvl="1"/>
            <a:r>
              <a:rPr lang="bg-BG" altLang="bg-BG" noProof="0" dirty="0" smtClean="0"/>
              <a:t>катедра ИТ, к.301, </a:t>
            </a:r>
            <a:r>
              <a:rPr lang="bg-BG" altLang="bg-BG" noProof="0" dirty="0" err="1" smtClean="0"/>
              <a:t>tzafirova</a:t>
            </a:r>
            <a:r>
              <a:rPr lang="bg-BG" altLang="bg-BG" noProof="0" dirty="0" smtClean="0"/>
              <a:t> [</a:t>
            </a:r>
            <a:r>
              <a:rPr lang="bg-BG" altLang="bg-BG" noProof="0" dirty="0" err="1" smtClean="0"/>
              <a:t>at</a:t>
            </a:r>
            <a:r>
              <a:rPr lang="bg-BG" altLang="bg-BG" noProof="0" dirty="0" smtClean="0"/>
              <a:t>] </a:t>
            </a:r>
            <a:r>
              <a:rPr lang="bg-BG" altLang="bg-BG" noProof="0" dirty="0" err="1" smtClean="0"/>
              <a:t>fmi</a:t>
            </a:r>
            <a:r>
              <a:rPr lang="bg-BG" altLang="bg-BG" noProof="0" dirty="0" smtClean="0"/>
              <a:t>.</a:t>
            </a:r>
            <a:r>
              <a:rPr lang="bg-BG" altLang="bg-BG" noProof="0" dirty="0" err="1" smtClean="0"/>
              <a:t>uni-sofia</a:t>
            </a:r>
            <a:r>
              <a:rPr lang="bg-BG" altLang="bg-BG" noProof="0" dirty="0" smtClean="0"/>
              <a:t>.</a:t>
            </a:r>
            <a:r>
              <a:rPr lang="bg-BG" altLang="bg-BG" noProof="0" dirty="0" err="1" smtClean="0"/>
              <a:t>bg</a:t>
            </a:r>
            <a:endParaRPr lang="bg-BG" altLang="bg-BG" noProof="0" dirty="0"/>
          </a:p>
        </p:txBody>
      </p:sp>
    </p:spTree>
    <p:extLst>
      <p:ext uri="{BB962C8B-B14F-4D97-AF65-F5344CB8AC3E}">
        <p14:creationId xmlns:p14="http://schemas.microsoft.com/office/powerpoint/2010/main" val="48291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Име на курса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Име</a:t>
            </a:r>
          </a:p>
          <a:p>
            <a:pPr lvl="1"/>
            <a:r>
              <a:rPr lang="bg-BG" u="sng" noProof="0" dirty="0" smtClean="0"/>
              <a:t>С</a:t>
            </a:r>
            <a:r>
              <a:rPr lang="bg-BG" noProof="0" dirty="0" smtClean="0"/>
              <a:t>ъздаване на </a:t>
            </a:r>
            <a:r>
              <a:rPr lang="bg-BG" u="sng" noProof="0" dirty="0" smtClean="0"/>
              <a:t>У</a:t>
            </a:r>
            <a:r>
              <a:rPr lang="bg-BG" noProof="0" dirty="0" smtClean="0"/>
              <a:t>чебна </a:t>
            </a:r>
            <a:r>
              <a:rPr lang="bg-BG" u="sng" noProof="0" dirty="0" smtClean="0"/>
              <a:t>И</a:t>
            </a:r>
            <a:r>
              <a:rPr lang="bg-BG" noProof="0" dirty="0" smtClean="0"/>
              <a:t>нтерактивна </a:t>
            </a:r>
            <a:r>
              <a:rPr lang="bg-BG" u="sng" noProof="0" dirty="0" smtClean="0"/>
              <a:t>К</a:t>
            </a:r>
            <a:r>
              <a:rPr lang="bg-BG" noProof="0" dirty="0" smtClean="0"/>
              <a:t>омпютърна </a:t>
            </a:r>
            <a:r>
              <a:rPr lang="bg-BG" u="sng" noProof="0" dirty="0" smtClean="0"/>
              <a:t>А</a:t>
            </a:r>
            <a:r>
              <a:rPr lang="bg-BG" noProof="0" dirty="0" smtClean="0"/>
              <a:t>нимация</a:t>
            </a:r>
          </a:p>
          <a:p>
            <a:pPr lvl="1"/>
            <a:r>
              <a:rPr lang="bg-BG" dirty="0" smtClean="0"/>
              <a:t>Съкратено </a:t>
            </a:r>
            <a:r>
              <a:rPr lang="bg-BG" dirty="0" err="1" smtClean="0"/>
              <a:t>СУИКА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2021549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Цели на курса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altLang="bg-BG" noProof="0" dirty="0" smtClean="0"/>
              <a:t>Теория</a:t>
            </a:r>
          </a:p>
          <a:p>
            <a:pPr lvl="1"/>
            <a:r>
              <a:rPr lang="bg-BG" altLang="bg-BG" noProof="0" dirty="0" smtClean="0"/>
              <a:t>Визуализация на 2D/3D модели</a:t>
            </a:r>
          </a:p>
          <a:p>
            <a:pPr lvl="1"/>
            <a:r>
              <a:rPr lang="bg-BG" altLang="bg-BG" noProof="0" dirty="0" smtClean="0"/>
              <a:t>Реализиране на анимация</a:t>
            </a:r>
          </a:p>
          <a:p>
            <a:r>
              <a:rPr lang="bg-BG" altLang="bg-BG" noProof="0" dirty="0" smtClean="0"/>
              <a:t>Практически</a:t>
            </a:r>
          </a:p>
          <a:p>
            <a:pPr lvl="1"/>
            <a:r>
              <a:rPr lang="bg-BG" altLang="bg-BG" noProof="0" dirty="0" smtClean="0"/>
              <a:t>Програмиране на интерактивен </a:t>
            </a:r>
            <a:r>
              <a:rPr lang="bg-BG" altLang="bg-BG" noProof="0" dirty="0" err="1" smtClean="0"/>
              <a:t>многоплатформен</a:t>
            </a:r>
            <a:r>
              <a:rPr lang="bg-BG" altLang="bg-BG" noProof="0" dirty="0" smtClean="0"/>
              <a:t> софтуер</a:t>
            </a:r>
          </a:p>
          <a:p>
            <a:pPr lvl="1"/>
            <a:r>
              <a:rPr lang="bg-BG" altLang="bg-BG" noProof="0" dirty="0" smtClean="0"/>
              <a:t>Ефективно съчетаване на различни технологии</a:t>
            </a:r>
          </a:p>
          <a:p>
            <a:pPr lvl="1"/>
            <a:r>
              <a:rPr lang="bg-BG" altLang="bg-BG" noProof="0" dirty="0" smtClean="0"/>
              <a:t>Създаване на учебно съдържание</a:t>
            </a:r>
          </a:p>
          <a:p>
            <a:pPr lvl="1"/>
            <a:endParaRPr lang="bg-BG" altLang="bg-BG" noProof="0" dirty="0" smtClean="0"/>
          </a:p>
          <a:p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665731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Технологии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Използвани технологии</a:t>
            </a:r>
          </a:p>
          <a:p>
            <a:pPr lvl="1"/>
            <a:r>
              <a:rPr lang="en-US" b="1" dirty="0" smtClean="0"/>
              <a:t>HTML5</a:t>
            </a:r>
            <a:r>
              <a:rPr lang="bg-BG" dirty="0" smtClean="0"/>
              <a:t> за създаване на съдържание</a:t>
            </a:r>
          </a:p>
          <a:p>
            <a:pPr lvl="1"/>
            <a:r>
              <a:rPr lang="en-US" b="1" dirty="0" err="1" smtClean="0"/>
              <a:t>C</a:t>
            </a:r>
            <a:r>
              <a:rPr lang="en-US" b="1" dirty="0" err="1"/>
              <a:t>S</a:t>
            </a:r>
            <a:r>
              <a:rPr lang="en-US" b="1" dirty="0" err="1" smtClean="0"/>
              <a:t>S</a:t>
            </a:r>
            <a:r>
              <a:rPr lang="bg-BG" dirty="0" smtClean="0"/>
              <a:t> за форматиране</a:t>
            </a:r>
          </a:p>
          <a:p>
            <a:pPr lvl="1"/>
            <a:r>
              <a:rPr lang="en-US" b="1" dirty="0" smtClean="0"/>
              <a:t>JavaScript</a:t>
            </a:r>
            <a:r>
              <a:rPr lang="bg-BG" dirty="0" smtClean="0"/>
              <a:t> за програмиране на динамичност</a:t>
            </a:r>
          </a:p>
          <a:p>
            <a:pPr lvl="1"/>
            <a:r>
              <a:rPr lang="en-US" b="1" dirty="0" smtClean="0"/>
              <a:t>DOM</a:t>
            </a:r>
            <a:r>
              <a:rPr lang="bg-BG" dirty="0" smtClean="0"/>
              <a:t> за програмен достъп до съдържанието</a:t>
            </a:r>
          </a:p>
          <a:p>
            <a:pPr lvl="1"/>
            <a:r>
              <a:rPr lang="en-US" b="1" dirty="0" err="1" smtClean="0"/>
              <a:t>WebGL</a:t>
            </a:r>
            <a:r>
              <a:rPr lang="en-US" dirty="0" smtClean="0"/>
              <a:t> </a:t>
            </a:r>
            <a:r>
              <a:rPr lang="bg-BG" dirty="0" smtClean="0"/>
              <a:t>+ </a:t>
            </a:r>
            <a:r>
              <a:rPr lang="en-US" b="1" dirty="0" err="1" smtClean="0"/>
              <a:t>SUICA</a:t>
            </a:r>
            <a:r>
              <a:rPr lang="bg-BG" dirty="0" smtClean="0"/>
              <a:t> за графика</a:t>
            </a:r>
          </a:p>
          <a:p>
            <a:pPr lvl="1"/>
            <a:r>
              <a:rPr lang="bg-BG" dirty="0" smtClean="0"/>
              <a:t>Познаването на тези технологии е препоръчително, но не е задължително за курса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096328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Изисквания към студентите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altLang="bg-BG" noProof="0" dirty="0" smtClean="0"/>
              <a:t>Да не се плашат</a:t>
            </a:r>
          </a:p>
          <a:p>
            <a:pPr lvl="1"/>
            <a:r>
              <a:rPr lang="bg-BG" altLang="bg-BG" dirty="0"/>
              <a:t>О</a:t>
            </a:r>
            <a:r>
              <a:rPr lang="bg-BG" altLang="bg-BG" noProof="0" dirty="0" smtClean="0"/>
              <a:t>т аналитична геометрия</a:t>
            </a:r>
          </a:p>
          <a:p>
            <a:pPr lvl="1"/>
            <a:r>
              <a:rPr lang="bg-BG" altLang="bg-BG" noProof="0" dirty="0" smtClean="0"/>
              <a:t>От програмиране и програмен код</a:t>
            </a:r>
          </a:p>
          <a:p>
            <a:r>
              <a:rPr lang="bg-BG" dirty="0"/>
              <a:t>Да </a:t>
            </a:r>
            <a:r>
              <a:rPr lang="bg-BG" dirty="0" smtClean="0"/>
              <a:t>умеят</a:t>
            </a:r>
            <a:endParaRPr lang="bg-BG" noProof="0" dirty="0" smtClean="0"/>
          </a:p>
          <a:p>
            <a:pPr lvl="1"/>
            <a:r>
              <a:rPr lang="bg-BG" noProof="0" dirty="0" smtClean="0"/>
              <a:t>Да търсят и пресяват нужна информация</a:t>
            </a:r>
          </a:p>
          <a:p>
            <a:pPr lvl="1"/>
            <a:r>
              <a:rPr lang="bg-BG" noProof="0" dirty="0" smtClean="0"/>
              <a:t>Да представят идеи и понятия по свой начин</a:t>
            </a:r>
          </a:p>
        </p:txBody>
      </p:sp>
    </p:spTree>
    <p:extLst>
      <p:ext uri="{BB962C8B-B14F-4D97-AF65-F5344CB8AC3E}">
        <p14:creationId xmlns:p14="http://schemas.microsoft.com/office/powerpoint/2010/main" val="228421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Материали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Лекции и упражнения</a:t>
            </a:r>
          </a:p>
          <a:p>
            <a:pPr lvl="1"/>
            <a:r>
              <a:rPr lang="bg-BG" noProof="0" dirty="0" smtClean="0"/>
              <a:t>Налични в Мудъл [</a:t>
            </a:r>
            <a:r>
              <a:rPr lang="en-GB" dirty="0" smtClean="0"/>
              <a:t>learn.fmi.uni-sofia.bg</a:t>
            </a:r>
            <a:r>
              <a:rPr lang="bg-BG" noProof="0" dirty="0" smtClean="0"/>
              <a:t>]</a:t>
            </a:r>
          </a:p>
          <a:p>
            <a:pPr lvl="1"/>
            <a:r>
              <a:rPr lang="bg-BG" noProof="0" dirty="0" smtClean="0"/>
              <a:t>Презентации, примери, условия и решения на задачи</a:t>
            </a:r>
          </a:p>
          <a:p>
            <a:r>
              <a:rPr lang="bg-BG" noProof="0" dirty="0" smtClean="0"/>
              <a:t>Допълнителни онлайн материали</a:t>
            </a:r>
          </a:p>
          <a:p>
            <a:pPr lvl="1"/>
            <a:r>
              <a:rPr lang="bg-BG" noProof="0" dirty="0" smtClean="0"/>
              <a:t>Детайли за използваните в курса технологии са налични на много места из мрежата</a:t>
            </a:r>
          </a:p>
          <a:p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610220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Структура на курса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altLang="bg-BG" noProof="0" dirty="0"/>
              <a:t>Разпределение в </a:t>
            </a:r>
            <a:r>
              <a:rPr lang="bg-BG" altLang="bg-BG" noProof="0" dirty="0" smtClean="0"/>
              <a:t>пет модула</a:t>
            </a:r>
            <a:endParaRPr lang="bg-BG" altLang="bg-BG" noProof="0" dirty="0"/>
          </a:p>
          <a:p>
            <a:pPr lvl="1"/>
            <a:r>
              <a:rPr lang="bg-BG" altLang="bg-BG" noProof="0" dirty="0" smtClean="0"/>
              <a:t>Модул 1: Базови технологии</a:t>
            </a:r>
          </a:p>
          <a:p>
            <a:pPr lvl="1"/>
            <a:r>
              <a:rPr lang="bg-BG" altLang="bg-BG" noProof="0" dirty="0" smtClean="0"/>
              <a:t>Модул 2: Графични обекти</a:t>
            </a:r>
            <a:endParaRPr lang="bg-BG" altLang="bg-BG" noProof="0" dirty="0"/>
          </a:p>
          <a:p>
            <a:pPr lvl="1"/>
            <a:r>
              <a:rPr lang="bg-BG" altLang="bg-BG" noProof="0" dirty="0" smtClean="0"/>
              <a:t>Модул 3: Анимация и интерактивност</a:t>
            </a:r>
            <a:endParaRPr lang="bg-BG" altLang="bg-BG" noProof="0" dirty="0"/>
          </a:p>
          <a:p>
            <a:pPr lvl="1"/>
            <a:r>
              <a:rPr lang="bg-BG" altLang="bg-BG" noProof="0" dirty="0" smtClean="0"/>
              <a:t>Модул 4: Потребителски интерфейс</a:t>
            </a:r>
          </a:p>
          <a:p>
            <a:pPr lvl="1"/>
            <a:r>
              <a:rPr lang="bg-BG" altLang="bg-BG" noProof="0" dirty="0" smtClean="0"/>
              <a:t>Модул 5: Създаване на образователен софтуер</a:t>
            </a:r>
            <a:endParaRPr lang="bg-BG" altLang="bg-BG" noProof="0" dirty="0"/>
          </a:p>
          <a:p>
            <a:endParaRPr lang="bg-BG" noProof="0" dirty="0"/>
          </a:p>
        </p:txBody>
      </p:sp>
      <p:sp>
        <p:nvSpPr>
          <p:cNvPr id="4" name="Pentagon 3"/>
          <p:cNvSpPr/>
          <p:nvPr/>
        </p:nvSpPr>
        <p:spPr>
          <a:xfrm>
            <a:off x="1002138" y="3763518"/>
            <a:ext cx="1131461" cy="484632"/>
          </a:xfrm>
          <a:prstGeom prst="homePlate">
            <a:avLst/>
          </a:prstGeom>
          <a:solidFill>
            <a:schemeClr val="accent1">
              <a:lumMod val="75000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 smtClean="0"/>
              <a:t>М1</a:t>
            </a:r>
            <a:endParaRPr lang="bg-BG" dirty="0"/>
          </a:p>
        </p:txBody>
      </p:sp>
      <p:sp>
        <p:nvSpPr>
          <p:cNvPr id="5" name="Chevron 4"/>
          <p:cNvSpPr/>
          <p:nvPr/>
        </p:nvSpPr>
        <p:spPr>
          <a:xfrm>
            <a:off x="1889760" y="3763518"/>
            <a:ext cx="1219200" cy="484632"/>
          </a:xfrm>
          <a:prstGeom prst="chevron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 smtClean="0">
                <a:solidFill>
                  <a:schemeClr val="tx1"/>
                </a:solidFill>
              </a:rPr>
              <a:t>М2</a:t>
            </a:r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6" name="Chevron 5"/>
          <p:cNvSpPr/>
          <p:nvPr/>
        </p:nvSpPr>
        <p:spPr>
          <a:xfrm>
            <a:off x="2865120" y="3763518"/>
            <a:ext cx="1219200" cy="484632"/>
          </a:xfrm>
          <a:prstGeom prst="chevron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 smtClean="0">
                <a:solidFill>
                  <a:schemeClr val="tx1"/>
                </a:solidFill>
              </a:rPr>
              <a:t>М3</a:t>
            </a:r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7" name="Chevron 6"/>
          <p:cNvSpPr/>
          <p:nvPr/>
        </p:nvSpPr>
        <p:spPr>
          <a:xfrm>
            <a:off x="3840480" y="3763518"/>
            <a:ext cx="1219200" cy="484632"/>
          </a:xfrm>
          <a:prstGeom prst="chevron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 smtClean="0">
                <a:solidFill>
                  <a:schemeClr val="tx1"/>
                </a:solidFill>
              </a:rPr>
              <a:t>М4</a:t>
            </a:r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8" name="Chevron 7"/>
          <p:cNvSpPr/>
          <p:nvPr/>
        </p:nvSpPr>
        <p:spPr>
          <a:xfrm>
            <a:off x="4815840" y="3763518"/>
            <a:ext cx="1219200" cy="484632"/>
          </a:xfrm>
          <a:prstGeom prst="chevron">
            <a:avLst/>
          </a:prstGeom>
          <a:solidFill>
            <a:schemeClr val="bg1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 smtClean="0">
                <a:solidFill>
                  <a:schemeClr val="tx1"/>
                </a:solidFill>
              </a:rPr>
              <a:t>М5</a:t>
            </a:r>
            <a:endParaRPr lang="bg-BG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31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hevron 13"/>
          <p:cNvSpPr/>
          <p:nvPr/>
        </p:nvSpPr>
        <p:spPr>
          <a:xfrm>
            <a:off x="6934200" y="2544318"/>
            <a:ext cx="762000" cy="484632"/>
          </a:xfrm>
          <a:prstGeom prst="chevron">
            <a:avLst>
              <a:gd name="adj" fmla="val 0"/>
            </a:avLst>
          </a:prstGeom>
          <a:solidFill>
            <a:schemeClr val="accent4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Изпитване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Тестове и проект</a:t>
            </a:r>
          </a:p>
          <a:p>
            <a:pPr lvl="1"/>
            <a:r>
              <a:rPr lang="bg-BG" noProof="0" dirty="0" smtClean="0"/>
              <a:t>Първите четири модула завършват с тестове</a:t>
            </a:r>
          </a:p>
          <a:p>
            <a:pPr lvl="1"/>
            <a:r>
              <a:rPr lang="bg-BG" noProof="0" dirty="0" smtClean="0"/>
              <a:t>Последният модул (и курс</a:t>
            </a:r>
            <a:r>
              <a:rPr lang="bg-BG" smtClean="0"/>
              <a:t>ът</a:t>
            </a:r>
            <a:r>
              <a:rPr lang="bg-BG" noProof="0" smtClean="0"/>
              <a:t>) </a:t>
            </a:r>
            <a:r>
              <a:rPr lang="bg-BG" noProof="0" dirty="0" smtClean="0"/>
              <a:t>завършва с проект</a:t>
            </a:r>
            <a:endParaRPr lang="bg-BG" noProof="0" dirty="0"/>
          </a:p>
        </p:txBody>
      </p:sp>
      <p:sp>
        <p:nvSpPr>
          <p:cNvPr id="4" name="Pentagon 3"/>
          <p:cNvSpPr/>
          <p:nvPr/>
        </p:nvSpPr>
        <p:spPr>
          <a:xfrm>
            <a:off x="1002138" y="2544318"/>
            <a:ext cx="1131461" cy="484632"/>
          </a:xfrm>
          <a:prstGeom prst="homePlate">
            <a:avLst/>
          </a:prstGeom>
          <a:solidFill>
            <a:schemeClr val="accent1">
              <a:lumMod val="75000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 smtClean="0"/>
              <a:t>М1</a:t>
            </a:r>
            <a:endParaRPr lang="bg-BG" dirty="0"/>
          </a:p>
        </p:txBody>
      </p:sp>
      <p:sp>
        <p:nvSpPr>
          <p:cNvPr id="5" name="Chevron 4"/>
          <p:cNvSpPr/>
          <p:nvPr/>
        </p:nvSpPr>
        <p:spPr>
          <a:xfrm>
            <a:off x="2183835" y="2544318"/>
            <a:ext cx="1219200" cy="484632"/>
          </a:xfrm>
          <a:prstGeom prst="chevron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 smtClean="0">
                <a:solidFill>
                  <a:schemeClr val="tx1"/>
                </a:solidFill>
              </a:rPr>
              <a:t>М2</a:t>
            </a:r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6" name="Chevron 5"/>
          <p:cNvSpPr/>
          <p:nvPr/>
        </p:nvSpPr>
        <p:spPr>
          <a:xfrm>
            <a:off x="3456155" y="2544318"/>
            <a:ext cx="1219200" cy="484632"/>
          </a:xfrm>
          <a:prstGeom prst="chevron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 smtClean="0">
                <a:solidFill>
                  <a:schemeClr val="tx1"/>
                </a:solidFill>
              </a:rPr>
              <a:t>М3</a:t>
            </a:r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7" name="Chevron 6"/>
          <p:cNvSpPr/>
          <p:nvPr/>
        </p:nvSpPr>
        <p:spPr>
          <a:xfrm>
            <a:off x="4728475" y="2544318"/>
            <a:ext cx="1219200" cy="484632"/>
          </a:xfrm>
          <a:prstGeom prst="chevron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 smtClean="0">
                <a:solidFill>
                  <a:schemeClr val="tx1"/>
                </a:solidFill>
              </a:rPr>
              <a:t>М4</a:t>
            </a:r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8" name="Chevron 7"/>
          <p:cNvSpPr/>
          <p:nvPr/>
        </p:nvSpPr>
        <p:spPr>
          <a:xfrm>
            <a:off x="5999605" y="2544318"/>
            <a:ext cx="1219200" cy="484632"/>
          </a:xfrm>
          <a:prstGeom prst="chevron">
            <a:avLst/>
          </a:prstGeom>
          <a:solidFill>
            <a:schemeClr val="bg1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 smtClean="0">
                <a:solidFill>
                  <a:schemeClr val="tx1"/>
                </a:solidFill>
              </a:rPr>
              <a:t>М5</a:t>
            </a:r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1896345" y="2544318"/>
            <a:ext cx="533400" cy="484632"/>
          </a:xfrm>
          <a:prstGeom prst="chevron">
            <a:avLst/>
          </a:prstGeom>
          <a:solidFill>
            <a:schemeClr val="accent4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11" name="Chevron 10"/>
          <p:cNvSpPr/>
          <p:nvPr/>
        </p:nvSpPr>
        <p:spPr>
          <a:xfrm>
            <a:off x="3162895" y="2544318"/>
            <a:ext cx="533400" cy="484632"/>
          </a:xfrm>
          <a:prstGeom prst="chevron">
            <a:avLst/>
          </a:prstGeom>
          <a:solidFill>
            <a:schemeClr val="accent4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12" name="Chevron 11"/>
          <p:cNvSpPr/>
          <p:nvPr/>
        </p:nvSpPr>
        <p:spPr>
          <a:xfrm>
            <a:off x="4435215" y="2544318"/>
            <a:ext cx="533400" cy="484632"/>
          </a:xfrm>
          <a:prstGeom prst="chevron">
            <a:avLst/>
          </a:prstGeom>
          <a:solidFill>
            <a:schemeClr val="accent4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15" name="Chevron 14"/>
          <p:cNvSpPr/>
          <p:nvPr/>
        </p:nvSpPr>
        <p:spPr>
          <a:xfrm>
            <a:off x="5709230" y="2544318"/>
            <a:ext cx="533400" cy="484632"/>
          </a:xfrm>
          <a:prstGeom prst="chevron">
            <a:avLst/>
          </a:prstGeom>
          <a:solidFill>
            <a:schemeClr val="accent4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14600" y="3333750"/>
            <a:ext cx="30422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Четири теста, формиращи оценката за писмен изпит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943600" y="3333750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Проект, формиращ оценката за </a:t>
            </a:r>
            <a:r>
              <a:rPr lang="bg-BG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устен </a:t>
            </a:r>
            <a:r>
              <a:rPr lang="bg-BG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изпит</a:t>
            </a:r>
          </a:p>
        </p:txBody>
      </p:sp>
      <p:sp>
        <p:nvSpPr>
          <p:cNvPr id="29" name="Left Brace 28"/>
          <p:cNvSpPr/>
          <p:nvPr/>
        </p:nvSpPr>
        <p:spPr>
          <a:xfrm rot="16200000">
            <a:off x="3958620" y="1051527"/>
            <a:ext cx="154189" cy="4413830"/>
          </a:xfrm>
          <a:prstGeom prst="leftBrace">
            <a:avLst>
              <a:gd name="adj1" fmla="val 38294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0" name="Left Brace 29"/>
          <p:cNvSpPr/>
          <p:nvPr/>
        </p:nvSpPr>
        <p:spPr>
          <a:xfrm rot="16200000">
            <a:off x="7238106" y="2799455"/>
            <a:ext cx="154189" cy="914399"/>
          </a:xfrm>
          <a:prstGeom prst="leftBrace">
            <a:avLst>
              <a:gd name="adj1" fmla="val 38294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05003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263</TotalTime>
  <Words>430</Words>
  <Application>Microsoft Office PowerPoint</Application>
  <PresentationFormat>On-screen Show (16:9)</PresentationFormat>
  <Paragraphs>104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Origin</vt:lpstr>
      <vt:lpstr>Въведение в курса СУИКА</vt:lpstr>
      <vt:lpstr>Преподавателски екип</vt:lpstr>
      <vt:lpstr>Име на курса</vt:lpstr>
      <vt:lpstr>Цели на курса</vt:lpstr>
      <vt:lpstr>Технологии</vt:lpstr>
      <vt:lpstr>Изисквания към студентите</vt:lpstr>
      <vt:lpstr>Материали</vt:lpstr>
      <vt:lpstr>Структура на курса</vt:lpstr>
      <vt:lpstr>Изпитване</vt:lpstr>
      <vt:lpstr>Оценяване</vt:lpstr>
      <vt:lpstr>Тема на проект</vt:lpstr>
      <vt:lpstr>Мудъл</vt:lpstr>
      <vt:lpstr>Често задавани въпроси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SUICA-01</dc:title>
  <dc:creator>Pavel Boytchev</dc:creator>
  <cp:lastModifiedBy>Anon</cp:lastModifiedBy>
  <cp:revision>29</cp:revision>
  <dcterms:created xsi:type="dcterms:W3CDTF">2015-02-10T15:00:35Z</dcterms:created>
  <dcterms:modified xsi:type="dcterms:W3CDTF">2020-04-02T09:34:42Z</dcterms:modified>
</cp:coreProperties>
</file>