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609" r:id="rId4"/>
    <p:sldId id="654" r:id="rId5"/>
    <p:sldId id="655" r:id="rId6"/>
    <p:sldId id="656" r:id="rId7"/>
    <p:sldId id="657" r:id="rId8"/>
    <p:sldId id="658" r:id="rId9"/>
    <p:sldId id="663" r:id="rId10"/>
    <p:sldId id="664" r:id="rId11"/>
    <p:sldId id="666" r:id="rId12"/>
    <p:sldId id="659" r:id="rId13"/>
    <p:sldId id="660" r:id="rId14"/>
    <p:sldId id="661" r:id="rId15"/>
    <p:sldId id="662" r:id="rId16"/>
    <p:sldId id="667" r:id="rId17"/>
    <p:sldId id="668" r:id="rId18"/>
    <p:sldId id="669" r:id="rId19"/>
    <p:sldId id="670" r:id="rId20"/>
    <p:sldId id="671" r:id="rId21"/>
    <p:sldId id="672" r:id="rId22"/>
    <p:sldId id="673" r:id="rId23"/>
    <p:sldId id="674" r:id="rId24"/>
    <p:sldId id="675" r:id="rId25"/>
    <p:sldId id="676" r:id="rId26"/>
    <p:sldId id="677" r:id="rId27"/>
    <p:sldId id="678" r:id="rId28"/>
    <p:sldId id="679" r:id="rId29"/>
    <p:sldId id="680" r:id="rId30"/>
    <p:sldId id="681" r:id="rId31"/>
    <p:sldId id="682" r:id="rId32"/>
    <p:sldId id="683" r:id="rId33"/>
    <p:sldId id="684" r:id="rId34"/>
    <p:sldId id="685" r:id="rId35"/>
    <p:sldId id="686" r:id="rId36"/>
    <p:sldId id="687" r:id="rId37"/>
    <p:sldId id="688" r:id="rId38"/>
    <p:sldId id="689" r:id="rId39"/>
    <p:sldId id="690" r:id="rId40"/>
    <p:sldId id="691" r:id="rId41"/>
    <p:sldId id="693" r:id="rId42"/>
    <p:sldId id="694" r:id="rId43"/>
    <p:sldId id="695" r:id="rId44"/>
    <p:sldId id="696" r:id="rId45"/>
    <p:sldId id="697" r:id="rId46"/>
    <p:sldId id="698" r:id="rId47"/>
    <p:sldId id="699" r:id="rId48"/>
    <p:sldId id="318" r:id="rId49"/>
    <p:sldId id="492" r:id="rId50"/>
    <p:sldId id="665" r:id="rId51"/>
    <p:sldId id="692" r:id="rId52"/>
    <p:sldId id="261" r:id="rId53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E3E5ED"/>
    <a:srgbClr val="000000"/>
    <a:srgbClr val="AAB0C8"/>
    <a:srgbClr val="727CA3"/>
    <a:srgbClr val="D39FA0"/>
    <a:srgbClr val="8B8B9D"/>
    <a:srgbClr val="0070C0"/>
    <a:srgbClr val="00B050"/>
    <a:srgbClr val="FFFF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76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474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SUICA 2015\Lectures(EN)\logo-en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285750"/>
            <a:ext cx="2438400" cy="247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Example-1301%20Animation%20cycle/Example-1301%20Animation%20cycle.html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1302%20Motion%20along%20X/Example-1302%20Motion%20along%20X.html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1303%20Motion%20along%20Z/Example-1303%20Motion%20along%20Z.html" TargetMode="Externa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1304%20Wrong%20sequential%20motions/Example-1304%20Wrong%20sequential%20motions.html" TargetMode="Externa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1305%20Merged%20sequential%20motions/Example-1305%20Merged%20sequential%20motions.html" TargetMode="Externa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1306%20Separated%20sequential%20motions/Example-1306%20Separated%20sequential%20motions.html" TargetMode="Externa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Example-1307%20Vector%20motion/Example-1307%20Vector%20motion.html" TargetMode="Externa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Example-1308%20Along%20a%20ring/Example-1308%20Along%20a%20ring.html" TargetMode="Externa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Example-1309%20Linear%20combination/Example-1309%20Linear%20combination.html" TargetMode="Externa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Example-1310%20Tennis/Example-1310%20Tennis.html" TargetMode="Externa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Animation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Lesson </a:t>
            </a:r>
            <a:r>
              <a:rPr lang="bg-BG" noProof="0" dirty="0" smtClean="0"/>
              <a:t>№</a:t>
            </a:r>
            <a:r>
              <a:rPr lang="en-US" noProof="0" dirty="0" smtClean="0"/>
              <a:t>1</a:t>
            </a:r>
            <a:r>
              <a:rPr lang="bg-BG" noProof="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Loop example</a:t>
            </a:r>
            <a:endParaRPr lang="bg-BG" dirty="0" smtClean="0"/>
          </a:p>
          <a:p>
            <a:pPr lvl="1"/>
            <a:r>
              <a:rPr lang="en-US" dirty="0" smtClean="0"/>
              <a:t>Showing the elapsed time since the start of Suica </a:t>
            </a:r>
            <a:r>
              <a:rPr lang="bg-BG" dirty="0" smtClean="0"/>
              <a:t>– </a:t>
            </a:r>
            <a:r>
              <a:rPr lang="en-US" dirty="0" smtClean="0"/>
              <a:t>recorder in the variable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Suica.time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Showing the elapsed time since the previous frame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Suica.dTime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Using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toFixed</a:t>
            </a:r>
            <a:r>
              <a:rPr lang="en-US" dirty="0" smtClean="0"/>
              <a:t> </a:t>
            </a:r>
            <a:r>
              <a:rPr lang="en-US" dirty="0" smtClean="0"/>
              <a:t>to round fractional numbers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3028945"/>
            <a:ext cx="7589438" cy="1920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loop()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document.getElementById</a:t>
            </a:r>
            <a:r>
              <a:rPr lang="en-GB" dirty="0"/>
              <a:t>('t').</a:t>
            </a:r>
            <a:r>
              <a:rPr lang="en-GB" dirty="0" err="1"/>
              <a:t>innerHTML</a:t>
            </a:r>
            <a:r>
              <a:rPr lang="en-GB" dirty="0"/>
              <a:t> </a:t>
            </a:r>
            <a:r>
              <a:rPr lang="en-GB" dirty="0" smtClean="0"/>
              <a:t>= </a:t>
            </a:r>
            <a:r>
              <a:rPr lang="en-GB" dirty="0" smtClean="0"/>
              <a:t>'</a:t>
            </a:r>
            <a:r>
              <a:rPr lang="en-US" dirty="0" smtClean="0"/>
              <a:t>Time</a:t>
            </a:r>
            <a:r>
              <a:rPr lang="bg-BG" dirty="0" smtClean="0"/>
              <a:t>: </a:t>
            </a:r>
            <a:r>
              <a:rPr lang="bg-BG" dirty="0" smtClean="0"/>
              <a:t>'+</a:t>
            </a:r>
            <a:endParaRPr lang="en-US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Suica.time.toFixed</a:t>
            </a:r>
            <a:r>
              <a:rPr lang="en-GB" dirty="0" smtClean="0"/>
              <a:t>(1</a:t>
            </a:r>
            <a:r>
              <a:rPr lang="en-GB" dirty="0"/>
              <a:t>)+' </a:t>
            </a:r>
            <a:r>
              <a:rPr lang="en-US" dirty="0" smtClean="0"/>
              <a:t>sec</a:t>
            </a:r>
            <a:r>
              <a:rPr lang="bg-BG" dirty="0" smtClean="0"/>
              <a:t> </a:t>
            </a:r>
            <a:r>
              <a:rPr lang="bg-BG" dirty="0"/>
              <a:t>| </a:t>
            </a:r>
            <a:r>
              <a:rPr lang="el-GR" dirty="0" smtClean="0"/>
              <a:t>Δ</a:t>
            </a:r>
            <a:r>
              <a:rPr lang="en-US" dirty="0" smtClean="0"/>
              <a:t>Time</a:t>
            </a:r>
            <a:r>
              <a:rPr lang="bg-BG" dirty="0" smtClean="0"/>
              <a:t>: </a:t>
            </a:r>
            <a:r>
              <a:rPr lang="bg-BG" dirty="0" smtClean="0"/>
              <a:t>'</a:t>
            </a:r>
            <a:r>
              <a:rPr lang="en-US" dirty="0" smtClean="0"/>
              <a:t>+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		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Suica.dTime.toFixed</a:t>
            </a:r>
            <a:r>
              <a:rPr lang="en-GB" dirty="0" smtClean="0"/>
              <a:t>(3</a:t>
            </a:r>
            <a:r>
              <a:rPr lang="en-GB" dirty="0"/>
              <a:t>)+' </a:t>
            </a:r>
            <a:r>
              <a:rPr lang="en-US" dirty="0" smtClean="0"/>
              <a:t>sec</a:t>
            </a:r>
            <a:r>
              <a:rPr lang="en-GB" dirty="0" smtClean="0"/>
              <a:t>';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95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728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Linear motion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6116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motion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Different interpretations</a:t>
            </a:r>
            <a:endParaRPr lang="bg-BG" dirty="0" smtClean="0"/>
          </a:p>
          <a:p>
            <a:pPr lvl="1"/>
            <a:r>
              <a:rPr lang="en-US" dirty="0" smtClean="0"/>
              <a:t>Geometrical – motion along a straight line</a:t>
            </a:r>
            <a:endParaRPr lang="bg-BG" dirty="0" smtClean="0"/>
          </a:p>
          <a:p>
            <a:pPr lvl="1"/>
            <a:r>
              <a:rPr lang="en-US" dirty="0" smtClean="0"/>
              <a:t>Parametric – motion described with a single parameter</a:t>
            </a:r>
          </a:p>
          <a:p>
            <a:pPr lvl="1"/>
            <a:r>
              <a:rPr lang="en-US" dirty="0" smtClean="0"/>
              <a:t>Physical – motion depending linearly on time</a:t>
            </a:r>
            <a:endParaRPr lang="bg-BG" dirty="0" smtClean="0"/>
          </a:p>
          <a:p>
            <a:r>
              <a:rPr lang="en-US" dirty="0" smtClean="0"/>
              <a:t>Which one is used</a:t>
            </a:r>
            <a:endParaRPr lang="bg-BG" dirty="0" smtClean="0"/>
          </a:p>
          <a:p>
            <a:pPr lvl="1"/>
            <a:r>
              <a:rPr lang="en-US" dirty="0" smtClean="0"/>
              <a:t>It depends on the context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62596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For now</a:t>
            </a:r>
            <a:endParaRPr lang="bg-BG" dirty="0" smtClean="0"/>
          </a:p>
          <a:p>
            <a:pPr lvl="1"/>
            <a:r>
              <a:rPr lang="en-US" dirty="0" smtClean="0"/>
              <a:t>Motion on a straight line with constant speed defined by a single parameter</a:t>
            </a:r>
            <a:endParaRPr lang="bg-BG" dirty="0" smtClean="0"/>
          </a:p>
          <a:p>
            <a:r>
              <a:rPr lang="en-US" altLang="bg-BG" dirty="0" err="1" smtClean="0"/>
              <a:t>Implementaiton</a:t>
            </a:r>
            <a:endParaRPr lang="bg-BG" altLang="bg-BG" dirty="0"/>
          </a:p>
          <a:p>
            <a:pPr lvl="1"/>
            <a:r>
              <a:rPr lang="en-US" altLang="bg-BG" dirty="0" smtClean="0"/>
              <a:t>With velocity vector</a:t>
            </a:r>
          </a:p>
          <a:p>
            <a:pPr lvl="1"/>
            <a:r>
              <a:rPr lang="en-US" altLang="bg-BG" dirty="0" smtClean="0"/>
              <a:t>With target point</a:t>
            </a:r>
          </a:p>
          <a:p>
            <a:pPr lvl="1"/>
            <a:r>
              <a:rPr lang="en-US" altLang="bg-BG" dirty="0" smtClean="0"/>
              <a:t>With equation of trajectory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51012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Velocity vector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Linear motion with a vector</a:t>
            </a:r>
            <a:endParaRPr lang="bg-BG" dirty="0"/>
          </a:p>
          <a:p>
            <a:pPr lvl="1"/>
            <a:r>
              <a:rPr lang="en-US" dirty="0" smtClean="0"/>
              <a:t>The vector determines the direction and the speed</a:t>
            </a:r>
          </a:p>
          <a:p>
            <a:pPr lvl="1"/>
            <a:r>
              <a:rPr lang="en-US" dirty="0" smtClean="0"/>
              <a:t>If the vector is fixed, the motion is on a straight line</a:t>
            </a:r>
            <a:endParaRPr lang="bg-BG" dirty="0" smtClean="0"/>
          </a:p>
          <a:p>
            <a:r>
              <a:rPr lang="en-US" dirty="0" smtClean="0"/>
              <a:t>Mathematical mode</a:t>
            </a:r>
            <a:endParaRPr lang="bg-BG" dirty="0" smtClean="0"/>
          </a:p>
          <a:p>
            <a:pPr lvl="1"/>
            <a:r>
              <a:rPr lang="en-US" dirty="0" smtClean="0"/>
              <a:t>P – </a:t>
            </a:r>
            <a:r>
              <a:rPr lang="en-US" dirty="0" smtClean="0"/>
              <a:t>center of object</a:t>
            </a:r>
            <a:endParaRPr lang="bg-BG" dirty="0" smtClean="0"/>
          </a:p>
          <a:p>
            <a:pPr lvl="1"/>
            <a:r>
              <a:rPr lang="en-US" dirty="0" smtClean="0"/>
              <a:t>v</a:t>
            </a:r>
            <a:r>
              <a:rPr lang="bg-BG" dirty="0" smtClean="0"/>
              <a:t> –</a:t>
            </a:r>
            <a:r>
              <a:rPr lang="en-US" dirty="0" smtClean="0"/>
              <a:t> </a:t>
            </a:r>
            <a:r>
              <a:rPr lang="en-US" dirty="0" smtClean="0"/>
              <a:t>velocity vector</a:t>
            </a:r>
            <a:endParaRPr lang="bg-BG" dirty="0" smtClean="0"/>
          </a:p>
          <a:p>
            <a:pPr lvl="1"/>
            <a:r>
              <a:rPr lang="en-US" dirty="0" smtClean="0"/>
              <a:t>Incremental motion</a:t>
            </a:r>
            <a:r>
              <a:rPr lang="bg-BG" dirty="0" smtClean="0"/>
              <a:t>: </a:t>
            </a:r>
            <a:r>
              <a:rPr lang="en-US" dirty="0" err="1" smtClean="0"/>
              <a:t>P</a:t>
            </a:r>
            <a:r>
              <a:rPr lang="en-US" dirty="0" err="1" smtClean="0">
                <a:sym typeface="Symbol"/>
              </a:rPr>
              <a:t>P+v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0975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Animation in real time</a:t>
                </a:r>
                <a:endParaRPr lang="bg-BG" dirty="0" smtClean="0"/>
              </a:p>
              <a:p>
                <a:pPr lvl="1"/>
                <a:r>
                  <a:rPr lang="en-US" dirty="0" smtClean="0"/>
                  <a:t>Speed is number of space units per second</a:t>
                </a:r>
              </a:p>
              <a:p>
                <a:pPr lvl="1"/>
                <a:r>
                  <a:rPr lang="en-US" dirty="0" smtClean="0"/>
                  <a:t>Measuring elapsed time</a:t>
                </a:r>
                <a:r>
                  <a:rPr lang="bg-BG" dirty="0" smtClean="0"/>
                  <a:t>:</a:t>
                </a:r>
                <a:endParaRPr lang="bg-BG" dirty="0" smtClean="0"/>
              </a:p>
              <a:p>
                <a:pPr lvl="2"/>
                <a:r>
                  <a:rPr lang="en-US" dirty="0" smtClean="0"/>
                  <a:t>Animation speed should not depend on computer </a:t>
                </a:r>
                <a:r>
                  <a:rPr lang="en-US" dirty="0" err="1" smtClean="0"/>
                  <a:t>cpeed</a:t>
                </a:r>
                <a:endParaRPr lang="en-US" dirty="0" smtClean="0"/>
              </a:p>
              <a:p>
                <a:pPr lvl="2"/>
                <a:r>
                  <a:rPr lang="en-US" dirty="0" smtClean="0"/>
                  <a:t>If computer is slow the animation makes larger steps</a:t>
                </a:r>
                <a:endParaRPr lang="bg-BG" dirty="0" smtClean="0"/>
              </a:p>
              <a:p>
                <a:pPr lvl="1"/>
                <a:r>
                  <a:rPr lang="en-US" dirty="0" smtClean="0"/>
                  <a:t>Browsers try to equalize the speed (usually 30 or 60 fps)</a:t>
                </a:r>
                <a:endParaRPr lang="bg-BG" dirty="0" smtClean="0"/>
              </a:p>
              <a:p>
                <a:pPr lvl="1"/>
                <a:r>
                  <a:rPr lang="en-US" dirty="0" smtClean="0"/>
                  <a:t>Equation</a:t>
                </a:r>
                <a:r>
                  <a:rPr lang="en-US" dirty="0" smtClean="0"/>
                  <a:t>: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  <m:r>
                          <a:rPr lang="en-US" b="0" i="1" smtClean="0">
                            <a:latin typeface="Cambria Math"/>
                          </a:rPr>
                          <m:t>+∆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𝑣</m:t>
                    </m:r>
                    <m:r>
                      <a:rPr lang="en-US" b="0" i="1" smtClean="0">
                        <a:latin typeface="Cambria Math"/>
                      </a:rPr>
                      <m:t>.∆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𝑡</m:t>
                    </m:r>
                  </m:oMath>
                </a14:m>
                <a:endParaRPr lang="bg-BG" dirty="0" smtClean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60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8089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Animation in not real time</a:t>
                </a:r>
                <a:endParaRPr lang="bg-BG" dirty="0" smtClean="0"/>
              </a:p>
              <a:p>
                <a:pPr lvl="1"/>
                <a:r>
                  <a:rPr lang="en-US" dirty="0" smtClean="0"/>
                  <a:t>Speed is space units per frame</a:t>
                </a:r>
                <a:endParaRPr lang="bg-BG" dirty="0" smtClean="0"/>
              </a:p>
              <a:p>
                <a:pPr lvl="1"/>
                <a:r>
                  <a:rPr lang="en-US" dirty="0" smtClean="0"/>
                  <a:t>Measuring frames</a:t>
                </a:r>
                <a:endParaRPr lang="bg-BG" dirty="0" smtClean="0"/>
              </a:p>
              <a:p>
                <a:pPr lvl="2"/>
                <a:r>
                  <a:rPr lang="en-US" dirty="0" smtClean="0"/>
                  <a:t>Animation speed depends on computer speed</a:t>
                </a:r>
              </a:p>
              <a:p>
                <a:pPr lvl="2"/>
                <a:r>
                  <a:rPr lang="en-US" dirty="0" smtClean="0"/>
                  <a:t>If computer is slow the animation is also slow</a:t>
                </a:r>
                <a:endParaRPr lang="bg-BG" dirty="0" smtClean="0"/>
              </a:p>
              <a:p>
                <a:pPr lvl="1"/>
                <a:r>
                  <a:rPr lang="en-US" dirty="0" smtClean="0"/>
                  <a:t>Equation</a:t>
                </a:r>
                <a:r>
                  <a:rPr lang="en-US" dirty="0" smtClean="0"/>
                  <a:t>: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𝑓</m:t>
                        </m:r>
                        <m:r>
                          <a:rPr lang="en-US" b="0" i="1" smtClean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𝑓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+</m:t>
                    </m:r>
                    <m:r>
                      <a:rPr lang="en-US" b="0" i="1" smtClean="0">
                        <a:latin typeface="Cambria Math"/>
                      </a:rPr>
                      <m:t>𝑣</m:t>
                    </m:r>
                  </m:oMath>
                </a14:m>
                <a:endParaRPr lang="en-US" b="0" dirty="0" smtClean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60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9645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Motion along</a:t>
            </a:r>
            <a:r>
              <a:rPr lang="bg-BG" dirty="0" smtClean="0"/>
              <a:t> </a:t>
            </a:r>
            <a:r>
              <a:rPr lang="en-US" dirty="0" smtClean="0"/>
              <a:t>X</a:t>
            </a:r>
            <a:endParaRPr lang="bg-BG" dirty="0" smtClean="0"/>
          </a:p>
          <a:p>
            <a:pPr lvl="1"/>
            <a:r>
              <a:rPr lang="en-US" dirty="0" smtClean="0"/>
              <a:t>Cube is on the X axis and moves towards +X</a:t>
            </a:r>
            <a:endParaRPr lang="en-US" dirty="0" smtClean="0"/>
          </a:p>
          <a:p>
            <a:pPr lvl="1"/>
            <a:r>
              <a:rPr lang="en-US" dirty="0" smtClean="0"/>
              <a:t>Speed is 5 units per second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1474482"/>
            <a:ext cx="7589438" cy="34746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main()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p = new </a:t>
            </a:r>
            <a:r>
              <a:rPr lang="en-GB" dirty="0" err="1"/>
              <a:t>Suica</a:t>
            </a:r>
            <a:r>
              <a:rPr lang="en-GB" dirty="0"/>
              <a:t>();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oxyz</a:t>
            </a:r>
            <a:r>
              <a:rPr lang="en-GB" dirty="0"/>
              <a:t>();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 = cube</a:t>
            </a:r>
            <a:r>
              <a:rPr lang="en-GB" dirty="0"/>
              <a:t>([0,0,0],10);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p.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nextFrame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moveX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moveX</a:t>
            </a:r>
            <a:r>
              <a:rPr lang="en-GB" dirty="0"/>
              <a:t>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[0] += 5*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Suica.dTime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665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238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en-US" dirty="0" smtClean="0"/>
              <a:t>Principle of animation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Motion along Z</a:t>
            </a:r>
            <a:endParaRPr lang="bg-BG" dirty="0" smtClean="0"/>
          </a:p>
          <a:p>
            <a:pPr lvl="1"/>
            <a:r>
              <a:rPr lang="en-US" dirty="0" smtClean="0"/>
              <a:t>Faste</a:t>
            </a:r>
            <a:r>
              <a:rPr lang="en-US" dirty="0" smtClean="0"/>
              <a:t>r motion</a:t>
            </a:r>
            <a:r>
              <a:rPr lang="en-US" dirty="0" smtClean="0"/>
              <a:t> </a:t>
            </a:r>
            <a:r>
              <a:rPr lang="bg-BG" dirty="0" smtClean="0"/>
              <a:t>(</a:t>
            </a:r>
            <a:r>
              <a:rPr lang="bg-BG" dirty="0" smtClean="0"/>
              <a:t>15 </a:t>
            </a:r>
            <a:r>
              <a:rPr lang="en-US" dirty="0" smtClean="0"/>
              <a:t>units per second</a:t>
            </a:r>
            <a:r>
              <a:rPr lang="bg-BG" dirty="0" smtClean="0"/>
              <a:t>)</a:t>
            </a:r>
            <a:endParaRPr lang="bg-BG" dirty="0" smtClean="0"/>
          </a:p>
          <a:p>
            <a:pPr lvl="1"/>
            <a:r>
              <a:rPr lang="en-US" dirty="0" smtClean="0"/>
              <a:t>Reaching a given height restart the motion from </a:t>
            </a:r>
            <a:r>
              <a:rPr lang="bg-BG" dirty="0" smtClean="0"/>
              <a:t>(</a:t>
            </a:r>
            <a:r>
              <a:rPr lang="bg-BG" dirty="0" smtClean="0"/>
              <a:t>0,</a:t>
            </a:r>
            <a:r>
              <a:rPr lang="bg-BG" dirty="0" err="1" smtClean="0"/>
              <a:t>0</a:t>
            </a:r>
            <a:r>
              <a:rPr lang="bg-BG" dirty="0" smtClean="0"/>
              <a:t>,</a:t>
            </a:r>
            <a:r>
              <a:rPr lang="bg-BG" dirty="0" err="1" smtClean="0"/>
              <a:t>0</a:t>
            </a:r>
            <a:r>
              <a:rPr lang="bg-BG" dirty="0" smtClean="0"/>
              <a:t>)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571750"/>
            <a:ext cx="7589438" cy="23774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/>
              <a:t>moveZ</a:t>
            </a:r>
            <a:r>
              <a:rPr lang="en-GB" dirty="0"/>
              <a:t>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</a:t>
            </a:r>
            <a:r>
              <a:rPr lang="en-GB" dirty="0" err="1"/>
              <a:t>a.center</a:t>
            </a:r>
            <a:r>
              <a:rPr lang="en-GB" dirty="0"/>
              <a:t>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</a:t>
            </a:r>
            <a:r>
              <a:rPr lang="en-GB" dirty="0"/>
              <a:t>]&gt;30)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a.center</a:t>
            </a:r>
            <a:r>
              <a:rPr lang="en-GB" dirty="0"/>
              <a:t>[2] = 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else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a.center</a:t>
            </a:r>
            <a:r>
              <a:rPr lang="en-GB" dirty="0"/>
              <a:t>[2] +=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15</a:t>
            </a:r>
            <a:r>
              <a:rPr lang="en-GB" dirty="0"/>
              <a:t>*</a:t>
            </a:r>
            <a:r>
              <a:rPr lang="en-GB" dirty="0" err="1"/>
              <a:t>Suica.dTime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290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013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Sequential motion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Two motions</a:t>
            </a:r>
            <a:endParaRPr lang="bg-BG" dirty="0" smtClean="0"/>
          </a:p>
          <a:p>
            <a:pPr lvl="1"/>
            <a:r>
              <a:rPr lang="en-US" dirty="0" smtClean="0"/>
              <a:t>Yellow cube </a:t>
            </a:r>
            <a:r>
              <a:rPr lang="bg-BG" dirty="0" smtClean="0"/>
              <a:t>6х6х6 </a:t>
            </a:r>
            <a:r>
              <a:rPr lang="en-US" dirty="0" smtClean="0"/>
              <a:t>on top of blue cube 10x10x10</a:t>
            </a:r>
            <a:endParaRPr lang="bg-BG" dirty="0" smtClean="0"/>
          </a:p>
          <a:p>
            <a:pPr lvl="1"/>
            <a:r>
              <a:rPr lang="en-US" dirty="0" smtClean="0"/>
              <a:t>The yellow cube slides for 2 seconds and falls for 1 seconds</a:t>
            </a:r>
            <a:endParaRPr lang="bg-BG" dirty="0" smtClean="0"/>
          </a:p>
          <a:p>
            <a:pPr lvl="1"/>
            <a:r>
              <a:rPr lang="en-US" dirty="0" smtClean="0"/>
              <a:t>Velocity vectors are </a:t>
            </a:r>
            <a:r>
              <a:rPr lang="bg-BG" dirty="0" smtClean="0"/>
              <a:t>(</a:t>
            </a:r>
            <a:r>
              <a:rPr lang="en-US" dirty="0" smtClean="0"/>
              <a:t>0,4,0)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smtClean="0"/>
              <a:t>(0,0,-10)</a:t>
            </a:r>
            <a:endParaRPr lang="bg-BG" dirty="0" smtClean="0"/>
          </a:p>
        </p:txBody>
      </p:sp>
      <p:sp>
        <p:nvSpPr>
          <p:cNvPr id="36" name="Chevron 35"/>
          <p:cNvSpPr/>
          <p:nvPr/>
        </p:nvSpPr>
        <p:spPr>
          <a:xfrm>
            <a:off x="5851583" y="4857721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Y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7" name="Chevron 36"/>
          <p:cNvSpPr/>
          <p:nvPr/>
        </p:nvSpPr>
        <p:spPr>
          <a:xfrm>
            <a:off x="3195186" y="2843193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Z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38" name="Straight Arrow Connector 37"/>
          <p:cNvCxnSpPr>
            <a:stCxn id="35" idx="0"/>
          </p:cNvCxnSpPr>
          <p:nvPr/>
        </p:nvCxnSpPr>
        <p:spPr>
          <a:xfrm flipV="1">
            <a:off x="3645120" y="2947543"/>
            <a:ext cx="0" cy="172730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2651781" y="4766282"/>
            <a:ext cx="3474682" cy="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3195186" y="3827992"/>
            <a:ext cx="914400" cy="914400"/>
          </a:xfrm>
          <a:prstGeom prst="rect">
            <a:avLst/>
          </a:prstGeom>
          <a:solidFill>
            <a:schemeClr val="accent1">
              <a:lumMod val="60000"/>
              <a:lumOff val="40000"/>
              <a:alpha val="69804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5" name="Oval 34"/>
          <p:cNvSpPr/>
          <p:nvPr/>
        </p:nvSpPr>
        <p:spPr>
          <a:xfrm>
            <a:off x="3553681" y="4674843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4" name="Chevron 43"/>
          <p:cNvSpPr/>
          <p:nvPr/>
        </p:nvSpPr>
        <p:spPr>
          <a:xfrm>
            <a:off x="3895253" y="4710567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+5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5" name="Chevron 44"/>
          <p:cNvSpPr/>
          <p:nvPr/>
        </p:nvSpPr>
        <p:spPr>
          <a:xfrm>
            <a:off x="2991244" y="4702284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-5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3370800" y="3273227"/>
            <a:ext cx="548640" cy="548640"/>
          </a:xfrm>
          <a:prstGeom prst="rect">
            <a:avLst/>
          </a:prstGeom>
          <a:solidFill>
            <a:srgbClr val="FFFF00">
              <a:alpha val="69804"/>
            </a:srgbClr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4109585" y="3269669"/>
            <a:ext cx="548640" cy="548640"/>
          </a:xfrm>
          <a:prstGeom prst="rect">
            <a:avLst/>
          </a:prstGeom>
          <a:solidFill>
            <a:srgbClr val="FFFF00">
              <a:alpha val="69804"/>
            </a:srgbClr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4114345" y="4190194"/>
            <a:ext cx="548640" cy="548640"/>
          </a:xfrm>
          <a:prstGeom prst="rect">
            <a:avLst/>
          </a:prstGeom>
          <a:solidFill>
            <a:srgbClr val="FFFF00">
              <a:alpha val="69804"/>
            </a:srgbClr>
          </a:solidFill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0" name="Oval 49"/>
          <p:cNvSpPr/>
          <p:nvPr/>
        </p:nvSpPr>
        <p:spPr>
          <a:xfrm>
            <a:off x="3586953" y="3493419"/>
            <a:ext cx="124908" cy="1249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1" name="Oval 50"/>
          <p:cNvSpPr/>
          <p:nvPr/>
        </p:nvSpPr>
        <p:spPr>
          <a:xfrm>
            <a:off x="4322227" y="4406994"/>
            <a:ext cx="124908" cy="1249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2" name="Oval 51"/>
          <p:cNvSpPr/>
          <p:nvPr/>
        </p:nvSpPr>
        <p:spPr>
          <a:xfrm>
            <a:off x="4322227" y="3493487"/>
            <a:ext cx="124908" cy="1249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53" name="Straight Arrow Connector 52"/>
          <p:cNvCxnSpPr>
            <a:stCxn id="50" idx="6"/>
          </p:cNvCxnSpPr>
          <p:nvPr/>
        </p:nvCxnSpPr>
        <p:spPr>
          <a:xfrm>
            <a:off x="3711861" y="3555873"/>
            <a:ext cx="610366" cy="68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52" idx="4"/>
            <a:endCxn id="51" idx="0"/>
          </p:cNvCxnSpPr>
          <p:nvPr/>
        </p:nvCxnSpPr>
        <p:spPr>
          <a:xfrm>
            <a:off x="4384681" y="3618395"/>
            <a:ext cx="0" cy="788599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Chevron 60"/>
          <p:cNvSpPr/>
          <p:nvPr/>
        </p:nvSpPr>
        <p:spPr>
          <a:xfrm>
            <a:off x="3836584" y="3279364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8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62" name="Chevron 61"/>
          <p:cNvSpPr/>
          <p:nvPr/>
        </p:nvSpPr>
        <p:spPr>
          <a:xfrm>
            <a:off x="4339247" y="3843741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</a:t>
            </a:r>
            <a:endParaRPr lang="bg-BG" sz="14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1188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Solution </a:t>
            </a:r>
            <a:r>
              <a:rPr lang="bg-BG" dirty="0" smtClean="0"/>
              <a:t>№</a:t>
            </a:r>
            <a:r>
              <a:rPr lang="bg-BG" dirty="0" smtClean="0"/>
              <a:t>1</a:t>
            </a:r>
          </a:p>
          <a:p>
            <a:pPr lvl="1"/>
            <a:r>
              <a:rPr lang="en-US" dirty="0" smtClean="0"/>
              <a:t>Both vector are correctly used</a:t>
            </a:r>
            <a:endParaRPr lang="bg-BG" dirty="0" smtClean="0"/>
          </a:p>
          <a:p>
            <a:pPr lvl="1"/>
            <a:r>
              <a:rPr lang="en-US" dirty="0" smtClean="0"/>
              <a:t>Added return to the initial position</a:t>
            </a:r>
            <a:endParaRPr lang="bg-BG" dirty="0" smtClean="0"/>
          </a:p>
          <a:p>
            <a:pPr lvl="1"/>
            <a:r>
              <a:rPr lang="en-US" dirty="0" smtClean="0"/>
              <a:t>However, the motion is wrong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388872"/>
            <a:ext cx="7589438" cy="2560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move()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a.center</a:t>
            </a:r>
            <a:r>
              <a:rPr lang="en-GB" dirty="0"/>
              <a:t>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</a:t>
            </a:r>
            <a:r>
              <a:rPr lang="en-GB" dirty="0"/>
              <a:t>] +=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4</a:t>
            </a:r>
            <a:r>
              <a:rPr lang="en-GB" dirty="0"/>
              <a:t>*</a:t>
            </a:r>
            <a:r>
              <a:rPr lang="en-GB" dirty="0" err="1"/>
              <a:t>Suica.dTime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a.center</a:t>
            </a:r>
            <a:r>
              <a:rPr lang="en-GB" dirty="0"/>
              <a:t>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</a:t>
            </a:r>
            <a:r>
              <a:rPr lang="en-GB" dirty="0"/>
              <a:t>] +=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-10</a:t>
            </a:r>
            <a:r>
              <a:rPr lang="en-GB" dirty="0"/>
              <a:t>*</a:t>
            </a:r>
            <a:r>
              <a:rPr lang="en-GB" dirty="0" err="1"/>
              <a:t>Suica.dTime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</a:t>
            </a:r>
            <a:r>
              <a:rPr lang="en-GB" dirty="0" err="1"/>
              <a:t>a.center</a:t>
            </a:r>
            <a:r>
              <a:rPr lang="en-GB" dirty="0"/>
              <a:t>[2]&lt;-10)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a.center</a:t>
            </a:r>
            <a:r>
              <a:rPr lang="en-GB" dirty="0"/>
              <a:t> = [0,0,10];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r>
              <a:rPr lang="en-GB" dirty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421221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000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Solution </a:t>
            </a:r>
            <a:r>
              <a:rPr lang="bg-BG" dirty="0" smtClean="0"/>
              <a:t>№</a:t>
            </a:r>
            <a:r>
              <a:rPr lang="en-US" dirty="0" smtClean="0"/>
              <a:t>2</a:t>
            </a:r>
            <a:endParaRPr lang="bg-BG" dirty="0" smtClean="0"/>
          </a:p>
          <a:p>
            <a:pPr lvl="1"/>
            <a:r>
              <a:rPr lang="en-US" dirty="0" smtClean="0"/>
              <a:t>One loop, split depending on coordinates</a:t>
            </a:r>
            <a:endParaRPr lang="bg-BG" dirty="0" smtClean="0"/>
          </a:p>
          <a:p>
            <a:pPr lvl="1"/>
            <a:r>
              <a:rPr lang="en-US" dirty="0" smtClean="0"/>
              <a:t>Sliding when y&lt;8</a:t>
            </a:r>
            <a:r>
              <a:rPr lang="en-US" dirty="0" smtClean="0"/>
              <a:t>, </a:t>
            </a:r>
            <a:r>
              <a:rPr lang="en-US" dirty="0" smtClean="0"/>
              <a:t>falling when y</a:t>
            </a:r>
            <a:r>
              <a:rPr lang="en-US" dirty="0" smtClean="0">
                <a:sym typeface="Symbol"/>
              </a:rPr>
              <a:t>8 </a:t>
            </a:r>
            <a:r>
              <a:rPr lang="en-US" dirty="0" smtClean="0">
                <a:sym typeface="Symbol"/>
              </a:rPr>
              <a:t>and</a:t>
            </a:r>
            <a:r>
              <a:rPr lang="bg-BG" dirty="0" smtClean="0">
                <a:sym typeface="Symbol"/>
              </a:rPr>
              <a:t> </a:t>
            </a:r>
            <a:r>
              <a:rPr lang="en-US" dirty="0" smtClean="0">
                <a:sym typeface="Symbol"/>
              </a:rPr>
              <a:t>z&gt;0, </a:t>
            </a:r>
            <a:r>
              <a:rPr lang="en-US" dirty="0" smtClean="0">
                <a:sym typeface="Symbol"/>
              </a:rPr>
              <a:t>otherwise no motion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1748800"/>
            <a:ext cx="7589438" cy="32003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move()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[1]&lt;8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a.center</a:t>
            </a:r>
            <a:r>
              <a:rPr lang="en-GB" dirty="0"/>
              <a:t>[1] += 4*</a:t>
            </a:r>
            <a:r>
              <a:rPr lang="en-GB" dirty="0" err="1"/>
              <a:t>Suica.dTime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smtClean="0"/>
              <a:t>else</a:t>
            </a:r>
            <a:r>
              <a:rPr lang="en-GB" dirty="0"/>
              <a:t>	if 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[2]&gt;0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a.center</a:t>
            </a:r>
            <a:r>
              <a:rPr lang="en-GB" dirty="0"/>
              <a:t>[1] = 8;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a.center</a:t>
            </a:r>
            <a:r>
              <a:rPr lang="en-GB" dirty="0"/>
              <a:t>[2] += -10*</a:t>
            </a:r>
            <a:r>
              <a:rPr lang="en-GB" dirty="0" err="1"/>
              <a:t>Suica.dTime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357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947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Solution </a:t>
            </a:r>
            <a:r>
              <a:rPr lang="bg-BG" dirty="0" smtClean="0"/>
              <a:t>№</a:t>
            </a:r>
            <a:r>
              <a:rPr lang="en-US" dirty="0" smtClean="0"/>
              <a:t>3</a:t>
            </a:r>
            <a:endParaRPr lang="bg-BG" dirty="0" smtClean="0"/>
          </a:p>
          <a:p>
            <a:pPr lvl="1"/>
            <a:r>
              <a:rPr lang="en-US" dirty="0" smtClean="0"/>
              <a:t>Separate loops for different animation phases</a:t>
            </a:r>
            <a:endParaRPr lang="bg-BG" dirty="0" smtClean="0"/>
          </a:p>
          <a:p>
            <a:pPr lvl="1"/>
            <a:r>
              <a:rPr lang="en-US" dirty="0" smtClean="0"/>
              <a:t>Start with a loop for sliding –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slide</a:t>
            </a:r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Continue with a loop for falling –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fall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Finally removing animation loops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297433"/>
            <a:ext cx="7589438" cy="26517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main()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	... </a:t>
            </a:r>
            <a:r>
              <a:rPr lang="en-US" dirty="0" smtClean="0"/>
              <a:t>p</a:t>
            </a:r>
            <a:r>
              <a:rPr lang="en-GB" dirty="0" smtClean="0"/>
              <a:t>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nextFrame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slide</a:t>
            </a:r>
            <a:r>
              <a:rPr lang="en-GB" dirty="0" smtClean="0"/>
              <a:t>; 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slide</a:t>
            </a:r>
            <a:r>
              <a:rPr lang="en-GB" dirty="0"/>
              <a:t>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	... if </a:t>
            </a:r>
            <a:r>
              <a:rPr lang="en-GB" dirty="0"/>
              <a:t>(</a:t>
            </a:r>
            <a:r>
              <a:rPr lang="en-GB" dirty="0" err="1"/>
              <a:t>a.center</a:t>
            </a:r>
            <a:r>
              <a:rPr lang="en-GB" dirty="0"/>
              <a:t>[1]&gt;=</a:t>
            </a:r>
            <a:r>
              <a:rPr lang="en-GB" dirty="0" smtClean="0"/>
              <a:t>8) </a:t>
            </a:r>
            <a:r>
              <a:rPr lang="en-GB" dirty="0" err="1" smtClean="0"/>
              <a:t>p.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nextFrame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fall</a:t>
            </a:r>
            <a:r>
              <a:rPr lang="en-GB" dirty="0" smtClean="0"/>
              <a:t>; 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fall</a:t>
            </a:r>
            <a:r>
              <a:rPr lang="en-GB" dirty="0"/>
              <a:t>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	... if </a:t>
            </a:r>
            <a:r>
              <a:rPr lang="en-GB" dirty="0"/>
              <a:t>(</a:t>
            </a:r>
            <a:r>
              <a:rPr lang="en-GB" dirty="0" err="1"/>
              <a:t>a.center</a:t>
            </a:r>
            <a:r>
              <a:rPr lang="en-GB" dirty="0"/>
              <a:t>[2]&lt;0</a:t>
            </a:r>
            <a:r>
              <a:rPr lang="en-GB" dirty="0" smtClean="0"/>
              <a:t>) </a:t>
            </a:r>
            <a:r>
              <a:rPr lang="en-GB" dirty="0" err="1" smtClean="0"/>
              <a:t>p.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nextFrame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undefined</a:t>
            </a:r>
            <a:r>
              <a:rPr lang="en-GB" dirty="0" smtClean="0"/>
              <a:t>;}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004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514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From point to point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3713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Animation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Etymology</a:t>
            </a:r>
            <a:endParaRPr lang="bg-BG" dirty="0"/>
          </a:p>
          <a:p>
            <a:pPr lvl="1"/>
            <a:r>
              <a:rPr lang="en-US" dirty="0" smtClean="0"/>
              <a:t>From Latin</a:t>
            </a:r>
            <a:r>
              <a:rPr lang="bg-BG" dirty="0" smtClean="0"/>
              <a:t> </a:t>
            </a:r>
            <a:r>
              <a:rPr lang="en-US" i="1" dirty="0" smtClean="0"/>
              <a:t>anima</a:t>
            </a:r>
            <a:r>
              <a:rPr lang="bg-BG" dirty="0" smtClean="0"/>
              <a:t> </a:t>
            </a:r>
            <a:r>
              <a:rPr lang="bg-BG" dirty="0"/>
              <a:t>– </a:t>
            </a:r>
            <a:r>
              <a:rPr lang="en-US" i="1" dirty="0" smtClean="0"/>
              <a:t>giving life</a:t>
            </a:r>
            <a:endParaRPr lang="bg-BG" i="1" dirty="0" smtClean="0"/>
          </a:p>
          <a:p>
            <a:pPr lvl="1"/>
            <a:r>
              <a:rPr lang="en-US" dirty="0" smtClean="0"/>
              <a:t>Derivative words</a:t>
            </a:r>
            <a:r>
              <a:rPr lang="bg-BG" dirty="0" smtClean="0"/>
              <a:t>: </a:t>
            </a:r>
            <a:r>
              <a:rPr lang="en-US" dirty="0" smtClean="0"/>
              <a:t>animator</a:t>
            </a:r>
            <a:r>
              <a:rPr lang="bg-BG" dirty="0" smtClean="0"/>
              <a:t>, </a:t>
            </a:r>
            <a:r>
              <a:rPr lang="en-US" dirty="0" smtClean="0"/>
              <a:t>animalist</a:t>
            </a:r>
            <a:r>
              <a:rPr lang="bg-BG" dirty="0" smtClean="0"/>
              <a:t>, </a:t>
            </a:r>
            <a:r>
              <a:rPr lang="en-US" dirty="0" smtClean="0"/>
              <a:t>anime</a:t>
            </a:r>
            <a:r>
              <a:rPr lang="bg-BG" dirty="0" smtClean="0"/>
              <a:t>, </a:t>
            </a:r>
            <a:r>
              <a:rPr lang="en-US" dirty="0" smtClean="0"/>
              <a:t>reanimation</a:t>
            </a:r>
            <a:endParaRPr lang="bg-BG" dirty="0" smtClean="0"/>
          </a:p>
          <a:p>
            <a:r>
              <a:rPr lang="en-US" dirty="0" smtClean="0"/>
              <a:t>Two-way “cheating”</a:t>
            </a:r>
            <a:endParaRPr lang="bg-BG" dirty="0"/>
          </a:p>
          <a:p>
            <a:pPr lvl="1"/>
            <a:r>
              <a:rPr lang="en-US" dirty="0" smtClean="0"/>
              <a:t>The animator “cheats on” the spectator</a:t>
            </a:r>
          </a:p>
          <a:p>
            <a:pPr lvl="1"/>
            <a:r>
              <a:rPr lang="en-US" dirty="0" smtClean="0"/>
              <a:t>The spectator “cheats on” the animator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lvl="1"/>
            <a:endParaRPr lang="bg-BG" i="1" dirty="0"/>
          </a:p>
        </p:txBody>
      </p:sp>
    </p:spTree>
    <p:extLst>
      <p:ext uri="{BB962C8B-B14F-4D97-AF65-F5344CB8AC3E}">
        <p14:creationId xmlns:p14="http://schemas.microsoft.com/office/powerpoint/2010/main" val="64307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point to point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Motion from point to point</a:t>
            </a:r>
            <a:endParaRPr lang="bg-BG" dirty="0"/>
          </a:p>
          <a:p>
            <a:pPr lvl="1"/>
            <a:r>
              <a:rPr lang="en-US" dirty="0" smtClean="0"/>
              <a:t>Most often motion</a:t>
            </a:r>
          </a:p>
          <a:p>
            <a:pPr lvl="1"/>
            <a:r>
              <a:rPr lang="en-US" dirty="0" smtClean="0"/>
              <a:t>Primitive form of motion on a trajectory</a:t>
            </a:r>
            <a:endParaRPr lang="bg-BG" dirty="0"/>
          </a:p>
          <a:p>
            <a:r>
              <a:rPr lang="en-US" dirty="0" smtClean="0"/>
              <a:t>Implementation</a:t>
            </a:r>
            <a:endParaRPr lang="bg-BG" dirty="0"/>
          </a:p>
          <a:p>
            <a:pPr lvl="1"/>
            <a:r>
              <a:rPr lang="en-US" dirty="0" smtClean="0"/>
              <a:t>With velocity vector</a:t>
            </a:r>
          </a:p>
          <a:p>
            <a:pPr lvl="1"/>
            <a:r>
              <a:rPr lang="en-US" dirty="0" smtClean="0"/>
              <a:t>With linear combination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04458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Velocity vector</a:t>
            </a:r>
            <a:endParaRPr lang="bg-BG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Calculating velocity vector</a:t>
                </a:r>
                <a:endParaRPr lang="bg-BG" dirty="0" smtClean="0"/>
              </a:p>
              <a:p>
                <a:pPr lvl="1"/>
                <a:r>
                  <a:rPr lang="en-US" dirty="0" smtClean="0"/>
                  <a:t>Considering the segment as a vector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bg-BG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</m:acc>
                  </m:oMath>
                </a14:m>
                <a:endParaRPr lang="bg-BG" dirty="0"/>
              </a:p>
              <a:p>
                <a:pPr lvl="1"/>
                <a:r>
                  <a:rPr lang="en-US" dirty="0" smtClean="0"/>
                  <a:t>Defining the desired number of steps </a:t>
                </a:r>
                <a:r>
                  <a:rPr lang="bg-BG" dirty="0" smtClean="0"/>
                  <a:t>(</a:t>
                </a:r>
                <a:r>
                  <a:rPr lang="en-US" dirty="0" smtClean="0"/>
                  <a:t>frames</a:t>
                </a:r>
                <a:r>
                  <a:rPr lang="bg-BG" dirty="0" smtClean="0"/>
                  <a:t>) </a:t>
                </a:r>
                <a:r>
                  <a:rPr lang="en-US" i="1" dirty="0"/>
                  <a:t>n</a:t>
                </a:r>
                <a:endParaRPr lang="bg-BG" i="1" dirty="0"/>
              </a:p>
              <a:p>
                <a:pPr lvl="1"/>
                <a:r>
                  <a:rPr lang="en-US" dirty="0" smtClean="0"/>
                  <a:t>Velocity vector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</m:acc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</m:acc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Note</a:t>
                </a:r>
                <a:r>
                  <a:rPr lang="bg-BG" dirty="0" smtClean="0"/>
                  <a:t>: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i="1">
                            <a:latin typeface="Cambria Math"/>
                          </a:rPr>
                          <m:t>𝑣</m:t>
                        </m:r>
                      </m:e>
                    </m:acc>
                  </m:oMath>
                </a14:m>
                <a:r>
                  <a:rPr lang="bg-BG" dirty="0" smtClean="0"/>
                  <a:t> </a:t>
                </a:r>
                <a:r>
                  <a:rPr lang="en-US" dirty="0" smtClean="0"/>
                  <a:t>is calculated once and the motion only uses the frames, not the elapsed time</a:t>
                </a:r>
                <a:endParaRPr lang="bg-BG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964" r="-78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/>
          <p:cNvCxnSpPr>
            <a:endCxn id="39" idx="2"/>
          </p:cNvCxnSpPr>
          <p:nvPr/>
        </p:nvCxnSpPr>
        <p:spPr>
          <a:xfrm flipV="1">
            <a:off x="1844059" y="4444549"/>
            <a:ext cx="5379702" cy="6464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1737361" y="4359574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2758130" y="4451368"/>
            <a:ext cx="899470" cy="0"/>
          </a:xfrm>
          <a:prstGeom prst="straightConnector1">
            <a:avLst/>
          </a:prstGeom>
          <a:ln w="57150">
            <a:solidFill>
              <a:srgbClr val="FF0000"/>
            </a:solidFill>
            <a:prstDash val="solid"/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7223761" y="4353110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51" name="Group 50"/>
          <p:cNvGrpSpPr/>
          <p:nvPr/>
        </p:nvGrpSpPr>
        <p:grpSpPr>
          <a:xfrm>
            <a:off x="2743200" y="4366956"/>
            <a:ext cx="3657580" cy="161650"/>
            <a:chOff x="2743200" y="4246257"/>
            <a:chExt cx="3657580" cy="315010"/>
          </a:xfrm>
        </p:grpSpPr>
        <p:cxnSp>
          <p:nvCxnSpPr>
            <p:cNvPr id="22" name="Straight Arrow Connector 21"/>
            <p:cNvCxnSpPr/>
            <p:nvPr/>
          </p:nvCxnSpPr>
          <p:spPr>
            <a:xfrm flipV="1">
              <a:off x="2743200" y="4246257"/>
              <a:ext cx="0" cy="315010"/>
            </a:xfrm>
            <a:prstGeom prst="straightConnector1">
              <a:avLst/>
            </a:prstGeom>
            <a:ln w="19050" cap="sq"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flipV="1">
              <a:off x="3657600" y="4246257"/>
              <a:ext cx="0" cy="310198"/>
            </a:xfrm>
            <a:prstGeom prst="straightConnector1">
              <a:avLst/>
            </a:prstGeom>
            <a:ln w="19050" cap="sq"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V="1">
              <a:off x="4571990" y="4246257"/>
              <a:ext cx="0" cy="315010"/>
            </a:xfrm>
            <a:prstGeom prst="straightConnector1">
              <a:avLst/>
            </a:prstGeom>
            <a:ln w="19050" cap="sq"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V="1">
              <a:off x="5486390" y="4246257"/>
              <a:ext cx="0" cy="315010"/>
            </a:xfrm>
            <a:prstGeom prst="straightConnector1">
              <a:avLst/>
            </a:prstGeom>
            <a:ln w="19050" cap="sq"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flipV="1">
              <a:off x="6400780" y="4246257"/>
              <a:ext cx="0" cy="315010"/>
            </a:xfrm>
            <a:prstGeom prst="straightConnector1">
              <a:avLst/>
            </a:prstGeom>
            <a:ln w="19050" cap="sq"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Content Placeholder 2"/>
              <p:cNvSpPr txBox="1">
                <a:spLocks/>
              </p:cNvSpPr>
              <p:nvPr/>
            </p:nvSpPr>
            <p:spPr>
              <a:xfrm>
                <a:off x="3978277" y="4526137"/>
                <a:ext cx="1187425" cy="514466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0" indent="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 3"/>
                  <a:buNone/>
                  <a:defRPr kumimoji="0" sz="2600" b="1" kern="1200">
                    <a:solidFill>
                      <a:schemeClr val="tx1"/>
                    </a:solidFill>
                    <a:effectLst>
                      <a:outerShdw blurRad="63500" algn="ctr" rotWithShape="0">
                        <a:schemeClr val="tx1">
                          <a:lumMod val="65000"/>
                          <a:lumOff val="35000"/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1pPr>
                <a:lvl2pPr marL="457200" indent="-182563" algn="l" rtl="0" eaLnBrk="1" latinLnBrk="0" hangingPunct="1">
                  <a:spcBef>
                    <a:spcPts val="500"/>
                  </a:spcBef>
                  <a:buClr>
                    <a:schemeClr val="accent1">
                      <a:lumMod val="75000"/>
                    </a:schemeClr>
                  </a:buClr>
                  <a:buSzPct val="100000"/>
                  <a:buFont typeface="Arial" panose="020B0604020202020204" pitchFamily="34" charset="0"/>
                  <a:buChar char="•"/>
                  <a:defRPr kumimoji="0" sz="2300" kern="1200">
                    <a:solidFill>
                      <a:schemeClr val="tx2"/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2pPr>
                <a:lvl3pPr marL="594360" indent="0" algn="l" rtl="0" eaLnBrk="1" latinLnBrk="0" hangingPunct="1">
                  <a:spcBef>
                    <a:spcPts val="500"/>
                  </a:spcBef>
                  <a:buClr>
                    <a:schemeClr val="bg1">
                      <a:shade val="50000"/>
                    </a:schemeClr>
                  </a:buClr>
                  <a:buSzPct val="76000"/>
                  <a:buFont typeface="Wingdings 3"/>
                  <a:buNone/>
                  <a:defRPr kumimoji="0" sz="2000" kern="1200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3pPr>
                <a:lvl4pPr marL="868680" indent="0" algn="l" rtl="0" eaLnBrk="1" latinLnBrk="0" hangingPunct="1">
                  <a:spcBef>
                    <a:spcPts val="400"/>
                  </a:spcBef>
                  <a:buClr>
                    <a:schemeClr val="accent2">
                      <a:shade val="75000"/>
                    </a:schemeClr>
                  </a:buClr>
                  <a:buSzPct val="70000"/>
                  <a:buFont typeface="Wingdings"/>
                  <a:buNone/>
                  <a:defRPr kumimoji="0" sz="1800" kern="1200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4pPr>
                <a:lvl5pPr marL="1143000" indent="0" algn="l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SzPct val="70000"/>
                  <a:buFont typeface="Wingdings"/>
                  <a:buNone/>
                  <a:defRPr kumimoji="0" sz="1600" kern="1200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5pPr>
                <a:lvl6pPr marL="1645920" indent="-182880" algn="l" rtl="0" eaLnBrk="1" latinLnBrk="0" hangingPunct="1">
                  <a:spcBef>
                    <a:spcPts val="300"/>
                  </a:spcBef>
                  <a:buClr>
                    <a:srgbClr val="9FB8CD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6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828800" indent="-182880" algn="l" rtl="0" eaLnBrk="1" latinLnBrk="0" hangingPunct="1">
                  <a:spcBef>
                    <a:spcPts val="300"/>
                  </a:spcBef>
                  <a:buClr>
                    <a:srgbClr val="727CA3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011680" indent="-182880" algn="l" rtl="0" eaLnBrk="1" latinLnBrk="0" hangingPunct="1">
                  <a:spcBef>
                    <a:spcPts val="300"/>
                  </a:spcBef>
                  <a:buClr>
                    <a:prstClr val="white">
                      <a:shade val="50000"/>
                    </a:prst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194560" indent="-182880" algn="l" rtl="0" eaLnBrk="1" latinLnBrk="0" hangingPunct="1">
                  <a:spcBef>
                    <a:spcPts val="300"/>
                  </a:spcBef>
                  <a:buClr>
                    <a:srgbClr val="9FB8CD"/>
                  </a:buClr>
                  <a:buSzPct val="75000"/>
                  <a:buFont typeface="Wingdings 3"/>
                  <a:buChar char=""/>
                  <a:defRPr kumimoji="0" lang="en-US" sz="12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175" lvl="1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i="1" smtClean="0">
                              <a:latin typeface="Cambria Math"/>
                            </a:rPr>
                            <m:t>𝑉</m:t>
                          </m:r>
                        </m:e>
                      </m:acc>
                    </m:oMath>
                  </m:oMathPara>
                </a14:m>
                <a:endParaRPr lang="en-US" dirty="0"/>
              </a:p>
              <a:p>
                <a:pPr algn="ctr"/>
                <a:endParaRPr lang="bg-BG" dirty="0"/>
              </a:p>
            </p:txBody>
          </p:sp>
        </mc:Choice>
        <mc:Fallback xmlns="">
          <p:sp>
            <p:nvSpPr>
              <p:cNvPr id="71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8277" y="4526137"/>
                <a:ext cx="1187425" cy="51446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Content Placeholder 2"/>
              <p:cNvSpPr txBox="1">
                <a:spLocks/>
              </p:cNvSpPr>
              <p:nvPr/>
            </p:nvSpPr>
            <p:spPr>
              <a:xfrm>
                <a:off x="2588711" y="4021522"/>
                <a:ext cx="1187425" cy="514466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0" indent="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 3"/>
                  <a:buNone/>
                  <a:defRPr kumimoji="0" sz="2600" b="1" kern="1200">
                    <a:solidFill>
                      <a:schemeClr val="tx1"/>
                    </a:solidFill>
                    <a:effectLst>
                      <a:outerShdw blurRad="63500" algn="ctr" rotWithShape="0">
                        <a:schemeClr val="tx1">
                          <a:lumMod val="65000"/>
                          <a:lumOff val="35000"/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1pPr>
                <a:lvl2pPr marL="457200" indent="-182563" algn="l" rtl="0" eaLnBrk="1" latinLnBrk="0" hangingPunct="1">
                  <a:spcBef>
                    <a:spcPts val="500"/>
                  </a:spcBef>
                  <a:buClr>
                    <a:schemeClr val="accent1">
                      <a:lumMod val="75000"/>
                    </a:schemeClr>
                  </a:buClr>
                  <a:buSzPct val="100000"/>
                  <a:buFont typeface="Arial" panose="020B0604020202020204" pitchFamily="34" charset="0"/>
                  <a:buChar char="•"/>
                  <a:defRPr kumimoji="0" sz="2300" kern="1200">
                    <a:solidFill>
                      <a:schemeClr val="tx2"/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2pPr>
                <a:lvl3pPr marL="594360" indent="0" algn="l" rtl="0" eaLnBrk="1" latinLnBrk="0" hangingPunct="1">
                  <a:spcBef>
                    <a:spcPts val="500"/>
                  </a:spcBef>
                  <a:buClr>
                    <a:schemeClr val="bg1">
                      <a:shade val="50000"/>
                    </a:schemeClr>
                  </a:buClr>
                  <a:buSzPct val="76000"/>
                  <a:buFont typeface="Wingdings 3"/>
                  <a:buNone/>
                  <a:defRPr kumimoji="0" sz="2000" kern="1200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3pPr>
                <a:lvl4pPr marL="868680" indent="0" algn="l" rtl="0" eaLnBrk="1" latinLnBrk="0" hangingPunct="1">
                  <a:spcBef>
                    <a:spcPts val="400"/>
                  </a:spcBef>
                  <a:buClr>
                    <a:schemeClr val="accent2">
                      <a:shade val="75000"/>
                    </a:schemeClr>
                  </a:buClr>
                  <a:buSzPct val="70000"/>
                  <a:buFont typeface="Wingdings"/>
                  <a:buNone/>
                  <a:defRPr kumimoji="0" sz="1800" kern="1200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4pPr>
                <a:lvl5pPr marL="1143000" indent="0" algn="l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SzPct val="70000"/>
                  <a:buFont typeface="Wingdings"/>
                  <a:buNone/>
                  <a:defRPr kumimoji="0" sz="1600" kern="1200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5pPr>
                <a:lvl6pPr marL="1645920" indent="-182880" algn="l" rtl="0" eaLnBrk="1" latinLnBrk="0" hangingPunct="1">
                  <a:spcBef>
                    <a:spcPts val="300"/>
                  </a:spcBef>
                  <a:buClr>
                    <a:srgbClr val="9FB8CD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6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828800" indent="-182880" algn="l" rtl="0" eaLnBrk="1" latinLnBrk="0" hangingPunct="1">
                  <a:spcBef>
                    <a:spcPts val="300"/>
                  </a:spcBef>
                  <a:buClr>
                    <a:srgbClr val="727CA3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011680" indent="-182880" algn="l" rtl="0" eaLnBrk="1" latinLnBrk="0" hangingPunct="1">
                  <a:spcBef>
                    <a:spcPts val="300"/>
                  </a:spcBef>
                  <a:buClr>
                    <a:prstClr val="white">
                      <a:shade val="50000"/>
                    </a:prst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194560" indent="-182880" algn="l" rtl="0" eaLnBrk="1" latinLnBrk="0" hangingPunct="1">
                  <a:spcBef>
                    <a:spcPts val="300"/>
                  </a:spcBef>
                  <a:buClr>
                    <a:srgbClr val="9FB8CD"/>
                  </a:buClr>
                  <a:buSzPct val="75000"/>
                  <a:buFont typeface="Wingdings 3"/>
                  <a:buChar char=""/>
                  <a:defRPr kumimoji="0" lang="en-US" sz="12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175" lvl="1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𝑣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  <a:p>
                <a:pPr algn="ctr"/>
                <a:endParaRPr lang="bg-BG" dirty="0"/>
              </a:p>
            </p:txBody>
          </p:sp>
        </mc:Choice>
        <mc:Fallback xmlns="">
          <p:sp>
            <p:nvSpPr>
              <p:cNvPr id="74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8711" y="4021522"/>
                <a:ext cx="1187425" cy="514466"/>
              </a:xfrm>
              <a:prstGeom prst="rect">
                <a:avLst/>
              </a:prstGeom>
              <a:blipFill rotWithShape="1">
                <a:blip r:embed="rId4"/>
                <a:stretch>
                  <a:fillRect t="-25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195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Considering time</a:t>
                </a:r>
                <a:endParaRPr lang="bg-BG" dirty="0" smtClean="0"/>
              </a:p>
              <a:p>
                <a:pPr lvl="1"/>
                <a:r>
                  <a:rPr lang="en-US" dirty="0"/>
                  <a:t>Considering the segment as a vector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bg-BG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</m:acc>
                  </m:oMath>
                </a14:m>
                <a:endParaRPr lang="bg-BG" dirty="0"/>
              </a:p>
              <a:p>
                <a:pPr lvl="1"/>
                <a:r>
                  <a:rPr lang="en-US" dirty="0" smtClean="0"/>
                  <a:t>Defining the desired duration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𝑇</m:t>
                    </m:r>
                    <m:r>
                      <a:rPr lang="en-US" i="1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of the motion</a:t>
                </a:r>
                <a:endParaRPr lang="bg-BG" i="1" dirty="0"/>
              </a:p>
              <a:p>
                <a:pPr lvl="1"/>
                <a:r>
                  <a:rPr lang="en-US" dirty="0" smtClean="0"/>
                  <a:t>Velocity vector is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𝑣</m:t>
                        </m:r>
                      </m:e>
                    </m:acc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den>
                    </m:f>
                    <m:acc>
                      <m:accPr>
                        <m:chr m:val="⃗"/>
                        <m:ctrlPr>
                          <a:rPr lang="en-US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</m:acc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Note</a:t>
                </a:r>
                <a:r>
                  <a:rPr lang="bg-BG" dirty="0" smtClean="0"/>
                  <a:t>: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i="1">
                            <a:latin typeface="Cambria Math"/>
                          </a:rPr>
                          <m:t>𝑣</m:t>
                        </m:r>
                      </m:e>
                    </m:acc>
                  </m:oMath>
                </a14:m>
                <a:r>
                  <a:rPr lang="bg-BG" dirty="0" smtClean="0"/>
                  <a:t> </a:t>
                </a:r>
                <a:r>
                  <a:rPr lang="en-US" dirty="0" smtClean="0"/>
                  <a:t>is calculated for every frame</a:t>
                </a:r>
                <a:r>
                  <a:rPr lang="bg-BG" dirty="0" smtClean="0"/>
                  <a:t>, </a:t>
                </a:r>
                <a:r>
                  <a:rPr lang="en-US" dirty="0" smtClean="0"/>
                  <a:t>because </a:t>
                </a:r>
                <a:r>
                  <a:rPr lang="el-GR" dirty="0" smtClean="0">
                    <a:latin typeface="Century Gothic"/>
                  </a:rPr>
                  <a:t>Δ</a:t>
                </a:r>
                <a:r>
                  <a:rPr lang="en-US" dirty="0" smtClean="0">
                    <a:latin typeface="Century Gothic"/>
                  </a:rPr>
                  <a:t>t</a:t>
                </a:r>
                <a:r>
                  <a:rPr lang="bg-BG" dirty="0" smtClean="0">
                    <a:latin typeface="Century Gothic"/>
                  </a:rPr>
                  <a:t> </a:t>
                </a:r>
                <a:r>
                  <a:rPr lang="en-US" dirty="0" smtClean="0">
                    <a:latin typeface="Century Gothic"/>
                  </a:rPr>
                  <a:t>changes continuously</a:t>
                </a:r>
                <a:endParaRPr lang="bg-BG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60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/>
          <p:cNvCxnSpPr>
            <a:endCxn id="39" idx="2"/>
          </p:cNvCxnSpPr>
          <p:nvPr/>
        </p:nvCxnSpPr>
        <p:spPr>
          <a:xfrm flipV="1">
            <a:off x="1844059" y="4444549"/>
            <a:ext cx="5379702" cy="6464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1737361" y="4359574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2546883" y="4451368"/>
            <a:ext cx="899470" cy="0"/>
          </a:xfrm>
          <a:prstGeom prst="straightConnector1">
            <a:avLst/>
          </a:prstGeom>
          <a:ln w="57150">
            <a:solidFill>
              <a:srgbClr val="FF0000"/>
            </a:solidFill>
            <a:prstDash val="solid"/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7223761" y="4353110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2538662" y="4366956"/>
            <a:ext cx="0" cy="161650"/>
          </a:xfrm>
          <a:prstGeom prst="straightConnector1">
            <a:avLst/>
          </a:prstGeom>
          <a:ln w="19050" cap="sq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3453062" y="4366956"/>
            <a:ext cx="0" cy="159181"/>
          </a:xfrm>
          <a:prstGeom prst="straightConnector1">
            <a:avLst/>
          </a:prstGeom>
          <a:ln w="19050" cap="sq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4846317" y="4366956"/>
            <a:ext cx="0" cy="161650"/>
          </a:xfrm>
          <a:prstGeom prst="straightConnector1">
            <a:avLst/>
          </a:prstGeom>
          <a:ln w="19050" cap="sq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5486390" y="4366956"/>
            <a:ext cx="0" cy="161650"/>
          </a:xfrm>
          <a:prstGeom prst="straightConnector1">
            <a:avLst/>
          </a:prstGeom>
          <a:ln w="19050" cap="sq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6857975" y="4366956"/>
            <a:ext cx="0" cy="161650"/>
          </a:xfrm>
          <a:prstGeom prst="straightConnector1">
            <a:avLst/>
          </a:prstGeom>
          <a:ln w="19050" cap="sq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Content Placeholder 2"/>
              <p:cNvSpPr txBox="1">
                <a:spLocks/>
              </p:cNvSpPr>
              <p:nvPr/>
            </p:nvSpPr>
            <p:spPr>
              <a:xfrm>
                <a:off x="3978277" y="4526137"/>
                <a:ext cx="1187425" cy="514466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0" indent="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 3"/>
                  <a:buNone/>
                  <a:defRPr kumimoji="0" sz="2600" b="1" kern="1200">
                    <a:solidFill>
                      <a:schemeClr val="tx1"/>
                    </a:solidFill>
                    <a:effectLst>
                      <a:outerShdw blurRad="63500" algn="ctr" rotWithShape="0">
                        <a:schemeClr val="tx1">
                          <a:lumMod val="65000"/>
                          <a:lumOff val="35000"/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1pPr>
                <a:lvl2pPr marL="457200" indent="-182563" algn="l" rtl="0" eaLnBrk="1" latinLnBrk="0" hangingPunct="1">
                  <a:spcBef>
                    <a:spcPts val="500"/>
                  </a:spcBef>
                  <a:buClr>
                    <a:schemeClr val="accent1">
                      <a:lumMod val="75000"/>
                    </a:schemeClr>
                  </a:buClr>
                  <a:buSzPct val="100000"/>
                  <a:buFont typeface="Arial" panose="020B0604020202020204" pitchFamily="34" charset="0"/>
                  <a:buChar char="•"/>
                  <a:defRPr kumimoji="0" sz="2300" kern="1200">
                    <a:solidFill>
                      <a:schemeClr val="tx2"/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2pPr>
                <a:lvl3pPr marL="594360" indent="0" algn="l" rtl="0" eaLnBrk="1" latinLnBrk="0" hangingPunct="1">
                  <a:spcBef>
                    <a:spcPts val="500"/>
                  </a:spcBef>
                  <a:buClr>
                    <a:schemeClr val="bg1">
                      <a:shade val="50000"/>
                    </a:schemeClr>
                  </a:buClr>
                  <a:buSzPct val="76000"/>
                  <a:buFont typeface="Wingdings 3"/>
                  <a:buNone/>
                  <a:defRPr kumimoji="0" sz="2000" kern="1200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3pPr>
                <a:lvl4pPr marL="868680" indent="0" algn="l" rtl="0" eaLnBrk="1" latinLnBrk="0" hangingPunct="1">
                  <a:spcBef>
                    <a:spcPts val="400"/>
                  </a:spcBef>
                  <a:buClr>
                    <a:schemeClr val="accent2">
                      <a:shade val="75000"/>
                    </a:schemeClr>
                  </a:buClr>
                  <a:buSzPct val="70000"/>
                  <a:buFont typeface="Wingdings"/>
                  <a:buNone/>
                  <a:defRPr kumimoji="0" sz="1800" kern="1200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4pPr>
                <a:lvl5pPr marL="1143000" indent="0" algn="l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SzPct val="70000"/>
                  <a:buFont typeface="Wingdings"/>
                  <a:buNone/>
                  <a:defRPr kumimoji="0" sz="1600" kern="1200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5pPr>
                <a:lvl6pPr marL="1645920" indent="-182880" algn="l" rtl="0" eaLnBrk="1" latinLnBrk="0" hangingPunct="1">
                  <a:spcBef>
                    <a:spcPts val="300"/>
                  </a:spcBef>
                  <a:buClr>
                    <a:srgbClr val="9FB8CD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6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828800" indent="-182880" algn="l" rtl="0" eaLnBrk="1" latinLnBrk="0" hangingPunct="1">
                  <a:spcBef>
                    <a:spcPts val="300"/>
                  </a:spcBef>
                  <a:buClr>
                    <a:srgbClr val="727CA3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011680" indent="-182880" algn="l" rtl="0" eaLnBrk="1" latinLnBrk="0" hangingPunct="1">
                  <a:spcBef>
                    <a:spcPts val="300"/>
                  </a:spcBef>
                  <a:buClr>
                    <a:prstClr val="white">
                      <a:shade val="50000"/>
                    </a:prst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194560" indent="-182880" algn="l" rtl="0" eaLnBrk="1" latinLnBrk="0" hangingPunct="1">
                  <a:spcBef>
                    <a:spcPts val="300"/>
                  </a:spcBef>
                  <a:buClr>
                    <a:srgbClr val="9FB8CD"/>
                  </a:buClr>
                  <a:buSzPct val="75000"/>
                  <a:buFont typeface="Wingdings 3"/>
                  <a:buChar char=""/>
                  <a:defRPr kumimoji="0" lang="en-US" sz="12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175" lvl="1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i="1" smtClean="0">
                              <a:latin typeface="Cambria Math"/>
                            </a:rPr>
                            <m:t>𝑉</m:t>
                          </m:r>
                        </m:e>
                      </m:acc>
                    </m:oMath>
                  </m:oMathPara>
                </a14:m>
                <a:endParaRPr lang="en-US" dirty="0"/>
              </a:p>
              <a:p>
                <a:pPr algn="ctr"/>
                <a:endParaRPr lang="bg-BG" dirty="0"/>
              </a:p>
            </p:txBody>
          </p:sp>
        </mc:Choice>
        <mc:Fallback xmlns="">
          <p:sp>
            <p:nvSpPr>
              <p:cNvPr id="71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8277" y="4526137"/>
                <a:ext cx="1187425" cy="51446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Content Placeholder 2"/>
              <p:cNvSpPr txBox="1">
                <a:spLocks/>
              </p:cNvSpPr>
              <p:nvPr/>
            </p:nvSpPr>
            <p:spPr>
              <a:xfrm>
                <a:off x="2377464" y="4021522"/>
                <a:ext cx="1187425" cy="514466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0" indent="0" algn="l" rtl="0" eaLnBrk="1" latinLnBrk="0" hangingPunct="1">
                  <a:spcBef>
                    <a:spcPts val="600"/>
                  </a:spcBef>
                  <a:buClr>
                    <a:schemeClr val="accent1"/>
                  </a:buClr>
                  <a:buSzPct val="76000"/>
                  <a:buFont typeface="Wingdings 3"/>
                  <a:buNone/>
                  <a:defRPr kumimoji="0" sz="2600" b="1" kern="1200">
                    <a:solidFill>
                      <a:schemeClr val="tx1"/>
                    </a:solidFill>
                    <a:effectLst>
                      <a:outerShdw blurRad="63500" algn="ctr" rotWithShape="0">
                        <a:schemeClr val="tx1">
                          <a:lumMod val="65000"/>
                          <a:lumOff val="35000"/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1pPr>
                <a:lvl2pPr marL="457200" indent="-182563" algn="l" rtl="0" eaLnBrk="1" latinLnBrk="0" hangingPunct="1">
                  <a:spcBef>
                    <a:spcPts val="500"/>
                  </a:spcBef>
                  <a:buClr>
                    <a:schemeClr val="accent1">
                      <a:lumMod val="75000"/>
                    </a:schemeClr>
                  </a:buClr>
                  <a:buSzPct val="100000"/>
                  <a:buFont typeface="Arial" panose="020B0604020202020204" pitchFamily="34" charset="0"/>
                  <a:buChar char="•"/>
                  <a:defRPr kumimoji="0" sz="2300" kern="1200">
                    <a:solidFill>
                      <a:schemeClr val="tx2"/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2pPr>
                <a:lvl3pPr marL="594360" indent="0" algn="l" rtl="0" eaLnBrk="1" latinLnBrk="0" hangingPunct="1">
                  <a:spcBef>
                    <a:spcPts val="500"/>
                  </a:spcBef>
                  <a:buClr>
                    <a:schemeClr val="bg1">
                      <a:shade val="50000"/>
                    </a:schemeClr>
                  </a:buClr>
                  <a:buSzPct val="76000"/>
                  <a:buFont typeface="Wingdings 3"/>
                  <a:buNone/>
                  <a:defRPr kumimoji="0" sz="2000" kern="1200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3pPr>
                <a:lvl4pPr marL="868680" indent="0" algn="l" rtl="0" eaLnBrk="1" latinLnBrk="0" hangingPunct="1">
                  <a:spcBef>
                    <a:spcPts val="400"/>
                  </a:spcBef>
                  <a:buClr>
                    <a:schemeClr val="accent2">
                      <a:shade val="75000"/>
                    </a:schemeClr>
                  </a:buClr>
                  <a:buSzPct val="70000"/>
                  <a:buFont typeface="Wingdings"/>
                  <a:buNone/>
                  <a:defRPr kumimoji="0" sz="1800" kern="1200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4pPr>
                <a:lvl5pPr marL="1143000" indent="0" algn="l" rtl="0" eaLnBrk="1" latinLnBrk="0" hangingPunct="1">
                  <a:spcBef>
                    <a:spcPts val="300"/>
                  </a:spcBef>
                  <a:buClr>
                    <a:schemeClr val="accent2"/>
                  </a:buClr>
                  <a:buSzPct val="70000"/>
                  <a:buFont typeface="Wingdings"/>
                  <a:buNone/>
                  <a:defRPr kumimoji="0" sz="1600" kern="1200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63500" algn="ctr" rotWithShape="0">
                        <a:schemeClr val="accent1">
                          <a:alpha val="40000"/>
                        </a:schemeClr>
                      </a:outerShdw>
                    </a:effectLst>
                    <a:latin typeface="Candara" panose="020E0502030303020204" pitchFamily="34" charset="0"/>
                    <a:ea typeface="+mn-ea"/>
                    <a:cs typeface="+mn-cs"/>
                  </a:defRPr>
                </a:lvl5pPr>
                <a:lvl6pPr marL="1645920" indent="-182880" algn="l" rtl="0" eaLnBrk="1" latinLnBrk="0" hangingPunct="1">
                  <a:spcBef>
                    <a:spcPts val="300"/>
                  </a:spcBef>
                  <a:buClr>
                    <a:srgbClr val="9FB8CD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6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828800" indent="-182880" algn="l" rtl="0" eaLnBrk="1" latinLnBrk="0" hangingPunct="1">
                  <a:spcBef>
                    <a:spcPts val="300"/>
                  </a:spcBef>
                  <a:buClr>
                    <a:srgbClr val="727CA3">
                      <a:shade val="75000"/>
                    </a:srgb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011680" indent="-182880" algn="l" rtl="0" eaLnBrk="1" latinLnBrk="0" hangingPunct="1">
                  <a:spcBef>
                    <a:spcPts val="300"/>
                  </a:spcBef>
                  <a:buClr>
                    <a:prstClr val="white">
                      <a:shade val="50000"/>
                    </a:prstClr>
                  </a:buClr>
                  <a:buSzPct val="75000"/>
                  <a:buFont typeface="Wingdings 3"/>
                  <a:buChar char=""/>
                  <a:defRPr kumimoji="0" lang="en-US" sz="14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194560" indent="-182880" algn="l" rtl="0" eaLnBrk="1" latinLnBrk="0" hangingPunct="1">
                  <a:spcBef>
                    <a:spcPts val="300"/>
                  </a:spcBef>
                  <a:buClr>
                    <a:srgbClr val="9FB8CD"/>
                  </a:buClr>
                  <a:buSzPct val="75000"/>
                  <a:buFont typeface="Wingdings 3"/>
                  <a:buChar char=""/>
                  <a:defRPr kumimoji="0" lang="en-US" sz="1200" kern="1200" smtClean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175" lvl="1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𝑣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  <a:p>
                <a:pPr algn="ctr"/>
                <a:endParaRPr lang="bg-BG" dirty="0"/>
              </a:p>
            </p:txBody>
          </p:sp>
        </mc:Choice>
        <mc:Fallback xmlns="">
          <p:sp>
            <p:nvSpPr>
              <p:cNvPr id="74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7464" y="4021522"/>
                <a:ext cx="1187425" cy="514466"/>
              </a:xfrm>
              <a:prstGeom prst="rect">
                <a:avLst/>
              </a:prstGeom>
              <a:blipFill rotWithShape="1">
                <a:blip r:embed="rId4"/>
                <a:stretch>
                  <a:fillRect t="-25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454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bg-BG" dirty="0" smtClean="0"/>
          </a:p>
          <a:p>
            <a:pPr lvl="1"/>
            <a:r>
              <a:rPr lang="en-US" dirty="0" smtClean="0"/>
              <a:t>Two spheres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</a:t>
            </a:r>
            <a:r>
              <a:rPr lang="en-US" dirty="0" smtClean="0"/>
              <a:t> </a:t>
            </a:r>
            <a:r>
              <a:rPr lang="en-US" dirty="0" smtClean="0"/>
              <a:t>on random locations</a:t>
            </a:r>
            <a:endParaRPr lang="bg-BG" dirty="0" smtClean="0"/>
          </a:p>
          <a:p>
            <a:pPr lvl="1"/>
            <a:r>
              <a:rPr lang="en-US" dirty="0" smtClean="0"/>
              <a:t>Third sphere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</a:t>
            </a:r>
            <a:r>
              <a:rPr lang="en-US" dirty="0" smtClean="0"/>
              <a:t> </a:t>
            </a:r>
            <a:r>
              <a:rPr lang="en-US" dirty="0" smtClean="0"/>
              <a:t>moves from the first to the second sphere</a:t>
            </a:r>
            <a:endParaRPr lang="bg-BG" dirty="0" smtClean="0"/>
          </a:p>
          <a:p>
            <a:pPr lvl="1"/>
            <a:r>
              <a:rPr lang="en-US" dirty="0" smtClean="0"/>
              <a:t>Motion lasts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</a:t>
            </a:r>
            <a:r>
              <a:rPr lang="en-US" dirty="0" smtClean="0"/>
              <a:t>=</a:t>
            </a:r>
            <a:r>
              <a:rPr lang="bg-BG" dirty="0" smtClean="0"/>
              <a:t>3 </a:t>
            </a:r>
            <a:r>
              <a:rPr lang="en-US" dirty="0" smtClean="0"/>
              <a:t>seconds</a:t>
            </a:r>
            <a:endParaRPr lang="bg-BG" dirty="0" smtClean="0"/>
          </a:p>
          <a:p>
            <a:r>
              <a:rPr lang="en-US" dirty="0" smtClean="0"/>
              <a:t>Implementation</a:t>
            </a:r>
            <a:endParaRPr lang="bg-BG" dirty="0" smtClean="0"/>
          </a:p>
          <a:p>
            <a:pPr lvl="1"/>
            <a:r>
              <a:rPr lang="en-US" dirty="0" smtClean="0"/>
              <a:t>Sphere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</a:t>
            </a:r>
            <a:r>
              <a:rPr lang="en-US" dirty="0" smtClean="0"/>
              <a:t> </a:t>
            </a:r>
            <a:r>
              <a:rPr lang="en-US" dirty="0" smtClean="0"/>
              <a:t>copies the center of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</a:t>
            </a:r>
            <a:r>
              <a:rPr lang="en-US" dirty="0" smtClean="0"/>
              <a:t> with</a:t>
            </a:r>
            <a:r>
              <a:rPr lang="bg-BG" dirty="0" smtClean="0"/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sameAs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937506"/>
            <a:ext cx="7589438" cy="2011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sphere([random(-15,15),random(-15,15</a:t>
            </a:r>
            <a:r>
              <a:rPr lang="en-GB" dirty="0" smtClean="0"/>
              <a:t>),</a:t>
            </a:r>
            <a:r>
              <a:rPr lang="bg-BG" dirty="0" smtClean="0"/>
              <a:t>...</a:t>
            </a:r>
            <a:r>
              <a:rPr lang="en-GB" dirty="0" smtClean="0"/>
              <a:t>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b </a:t>
            </a:r>
            <a:r>
              <a:rPr lang="en-GB" dirty="0"/>
              <a:t>= sphere([random(-15,15),random(-15,15</a:t>
            </a:r>
            <a:r>
              <a:rPr lang="en-GB" dirty="0" smtClean="0"/>
              <a:t>),</a:t>
            </a:r>
            <a:r>
              <a:rPr lang="bg-BG" dirty="0" smtClean="0"/>
              <a:t>...</a:t>
            </a:r>
            <a:r>
              <a:rPr lang="en-GB" dirty="0" smtClean="0"/>
              <a:t>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 </a:t>
            </a:r>
            <a:r>
              <a:rPr lang="en-GB" dirty="0"/>
              <a:t>= sphere(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sameAs</a:t>
            </a:r>
            <a:r>
              <a:rPr lang="en-GB" dirty="0"/>
              <a:t>(</a:t>
            </a:r>
            <a:r>
              <a:rPr lang="en-GB" dirty="0" err="1"/>
              <a:t>a.center</a:t>
            </a:r>
            <a:r>
              <a:rPr lang="en-GB" dirty="0"/>
              <a:t>),3).custom</a:t>
            </a:r>
            <a:r>
              <a:rPr lang="en-GB" dirty="0" smtClean="0"/>
              <a:t>({</a:t>
            </a:r>
            <a:r>
              <a:rPr lang="en-GB" dirty="0"/>
              <a:t>	</a:t>
            </a:r>
            <a:r>
              <a:rPr lang="bg-BG" dirty="0" smtClean="0"/>
              <a:t>...</a:t>
            </a:r>
            <a:r>
              <a:rPr lang="en-GB" dirty="0" smtClean="0"/>
              <a:t>});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vectorPoints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b.center,a.center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 = 3</a:t>
            </a:r>
            <a:r>
              <a:rPr lang="en-GB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167176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Main loop</a:t>
                </a:r>
                <a:endParaRPr lang="bg-BG" dirty="0" smtClean="0"/>
              </a:p>
              <a:p>
                <a:pPr lvl="1"/>
                <a:r>
                  <a:rPr lang="en-US" dirty="0" smtClean="0"/>
                  <a:t>Until time</a:t>
                </a:r>
                <a:r>
                  <a:rPr lang="bg-BG" dirty="0" smtClean="0"/>
                  <a:t> 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t</a:t>
                </a:r>
                <a:r>
                  <a:rPr lang="bg-BG" dirty="0" smtClean="0"/>
                  <a:t> </a:t>
                </a:r>
                <a:r>
                  <a:rPr lang="en-US" dirty="0" smtClean="0"/>
                  <a:t>has not come</a:t>
                </a:r>
                <a:r>
                  <a:rPr lang="bg-BG" dirty="0" smtClean="0"/>
                  <a:t>, </a:t>
                </a:r>
                <a:r>
                  <a:rPr lang="en-US" dirty="0" smtClean="0"/>
                  <a:t>make motion</a:t>
                </a:r>
                <a:endParaRPr lang="bg-BG" dirty="0" smtClean="0"/>
              </a:p>
              <a:p>
                <a:pPr lvl="1"/>
                <a:r>
                  <a:rPr lang="en-US" dirty="0" smtClean="0"/>
                  <a:t>The center of</a:t>
                </a:r>
                <a:r>
                  <a:rPr lang="bg-BG" dirty="0" smtClean="0"/>
                  <a:t> </a:t>
                </a:r>
                <a:r>
                  <a:rPr lang="en-US" dirty="0" smtClean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c</a:t>
                </a:r>
                <a:r>
                  <a:rPr lang="en-US" dirty="0" smtClean="0"/>
                  <a:t> </a:t>
                </a:r>
                <a:r>
                  <a:rPr lang="en-US" dirty="0" smtClean="0"/>
                  <a:t>is modified at every frame</a:t>
                </a:r>
                <a:r>
                  <a:rPr lang="bg-BG" dirty="0" smtClean="0"/>
                  <a:t>:</a:t>
                </a:r>
                <a:endParaRPr lang="bg-BG" dirty="0" smtClean="0"/>
              </a:p>
              <a:p>
                <a:pPr marL="274637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"/>
                          <m:ctrlPr>
                            <a:rPr lang="bg-BG" sz="160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bg-BG" sz="160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1600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sz="1600" b="0" i="1" smtClean="0">
                                        <a:latin typeface="Cambria Math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en-US" sz="1600" i="1">
                                    <a:latin typeface="Cambria Math"/>
                                    <a:ea typeface="Cambria Math"/>
                                  </a:rPr>
                                  <m:t>←</m:t>
                                </m:r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1600" b="0" i="1" smtClean="0">
                                        <a:latin typeface="Cambria Math"/>
                                        <a:ea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sz="1600" b="0" i="1" smtClean="0">
                                        <a:latin typeface="Cambria Math"/>
                                        <a:ea typeface="Cambria Math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en-US" sz="1600" b="0" i="1" smtClean="0">
                                    <a:latin typeface="Cambria Math"/>
                                    <a:ea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  <m:t>𝑥</m:t>
                                    </m:r>
                                  </m:sub>
                                </m:sSub>
                                <m:f>
                                  <m:fPr>
                                    <m:ctrlPr>
                                      <a:rPr lang="en-US" sz="16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sz="1600" b="0" i="1" smtClean="0">
                                        <a:latin typeface="Cambria Math"/>
                                        <a:ea typeface="Cambria Math"/>
                                      </a:rPr>
                                      <m:t>∆</m:t>
                                    </m:r>
                                    <m:r>
                                      <a:rPr lang="en-US" sz="1600" b="0" i="1" smtClean="0">
                                        <a:latin typeface="Cambria Math"/>
                                        <a:ea typeface="Cambria Math"/>
                                      </a:rPr>
                                      <m:t>𝑡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sz="1600" b="0" i="1" smtClean="0">
                                        <a:latin typeface="Cambria Math"/>
                                        <a:ea typeface="Cambria Math"/>
                                      </a:rPr>
                                      <m:t>𝑇</m:t>
                                    </m:r>
                                  </m:den>
                                </m:f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latin typeface="Cambria Math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sz="1600" i="1">
                                        <a:latin typeface="Cambria Math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en-US" sz="1600" i="1">
                                    <a:latin typeface="Cambria Math"/>
                                    <a:ea typeface="Cambria Math"/>
                                  </a:rPr>
                                  <m:t>←</m:t>
                                </m:r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latin typeface="Cambria Math"/>
                                        <a:ea typeface="Cambria Math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en-US" sz="1600" i="1">
                                    <a:latin typeface="Cambria Math"/>
                                    <a:ea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  <m:t>𝑦</m:t>
                                    </m:r>
                                  </m:sub>
                                </m:sSub>
                                <m:f>
                                  <m:fPr>
                                    <m:ctrl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  <m:t>∆</m:t>
                                    </m:r>
                                    <m: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  <m:t>𝑡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  <m:t>𝑇</m:t>
                                    </m:r>
                                  </m:den>
                                </m:f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latin typeface="Cambria Math"/>
                                      </a:rPr>
                                      <m:t>𝑧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sz="1600" i="1">
                                        <a:latin typeface="Cambria Math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en-US" sz="1600" i="1">
                                    <a:latin typeface="Cambria Math"/>
                                    <a:ea typeface="Cambria Math"/>
                                  </a:rPr>
                                  <m:t>←</m:t>
                                </m:r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latin typeface="Cambria Math"/>
                                        <a:ea typeface="Cambria Math"/>
                                      </a:rPr>
                                      <m:t>𝑧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  <m:t>𝑐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en-US" sz="1600" i="1">
                                    <a:latin typeface="Cambria Math"/>
                                    <a:ea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  <m:t>𝑧</m:t>
                                    </m:r>
                                  </m:sub>
                                </m:sSub>
                                <m:f>
                                  <m:fPr>
                                    <m:ctrl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  <m:t>∆</m:t>
                                    </m:r>
                                    <m: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  <m:t>𝑡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sz="1600" i="1">
                                        <a:latin typeface="Cambria Math"/>
                                        <a:ea typeface="Cambria Math"/>
                                      </a:rPr>
                                      <m:t>𝑇</m:t>
                                    </m:r>
                                  </m:den>
                                </m:f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bg-BG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60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005878" y="2937506"/>
            <a:ext cx="7589438" cy="2011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loop()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</a:t>
            </a:r>
            <a:r>
              <a:rPr lang="en-GB" dirty="0" err="1"/>
              <a:t>Suica.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time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&lt;=t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for 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&lt;3;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c.center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 += v[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Suica.dTime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550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504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Motion along a ring</a:t>
            </a:r>
            <a:endParaRPr lang="bg-BG" dirty="0" smtClean="0"/>
          </a:p>
          <a:p>
            <a:pPr lvl="1"/>
            <a:r>
              <a:rPr lang="en-US" dirty="0" smtClean="0"/>
              <a:t>A ring of segments</a:t>
            </a:r>
            <a:endParaRPr lang="bg-BG" dirty="0" smtClean="0"/>
          </a:p>
          <a:p>
            <a:pPr lvl="1"/>
            <a:r>
              <a:rPr lang="en-US" dirty="0" smtClean="0"/>
              <a:t>Objects moves along the segments</a:t>
            </a:r>
            <a:endParaRPr lang="bg-BG" dirty="0" smtClean="0"/>
          </a:p>
          <a:p>
            <a:pPr lvl="1"/>
            <a:r>
              <a:rPr lang="en-US" dirty="0" smtClean="0"/>
              <a:t>At the end of a segments it turns smoothly to the next segment</a:t>
            </a:r>
            <a:endParaRPr lang="bg-BG" dirty="0" smtClean="0"/>
          </a:p>
          <a:p>
            <a:r>
              <a:rPr lang="en-US" dirty="0" smtClean="0"/>
              <a:t>Idea</a:t>
            </a:r>
            <a:endParaRPr lang="bg-BG" dirty="0" smtClean="0"/>
          </a:p>
          <a:p>
            <a:pPr lvl="1"/>
            <a:r>
              <a:rPr lang="en-US" dirty="0" smtClean="0"/>
              <a:t>The ring is made of connected segments</a:t>
            </a:r>
            <a:endParaRPr lang="bg-BG" dirty="0" smtClean="0"/>
          </a:p>
          <a:p>
            <a:pPr lvl="1"/>
            <a:r>
              <a:rPr lang="en-US" dirty="0" smtClean="0"/>
              <a:t>Motion is from the beginning to the end of a segment, then start with the next segment and so on</a:t>
            </a:r>
            <a:endParaRPr lang="bg-BG" dirty="0" smtClean="0"/>
          </a:p>
          <a:p>
            <a:pPr lvl="1"/>
            <a:r>
              <a:rPr lang="en-US" dirty="0" smtClean="0"/>
              <a:t>Object orientation is bound to object main axis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6093449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Ring implementation</a:t>
            </a:r>
            <a:endParaRPr lang="bg-BG" dirty="0" smtClean="0"/>
          </a:p>
          <a:p>
            <a:pPr lvl="1"/>
            <a:r>
              <a:rPr lang="en-US" dirty="0" smtClean="0"/>
              <a:t>There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</a:t>
            </a:r>
            <a:r>
              <a:rPr lang="bg-BG" dirty="0" smtClean="0"/>
              <a:t> </a:t>
            </a:r>
            <a:r>
              <a:rPr lang="en-US" dirty="0" smtClean="0"/>
              <a:t>spheres in a circle, but randomly raised or lowered</a:t>
            </a:r>
            <a:endParaRPr lang="en-US" dirty="0" smtClean="0"/>
          </a:p>
          <a:p>
            <a:pPr lvl="1"/>
            <a:r>
              <a:rPr lang="en-US" dirty="0" smtClean="0"/>
              <a:t>There is a segment between every two </a:t>
            </a:r>
            <a:r>
              <a:rPr lang="en-US" dirty="0" err="1" smtClean="0"/>
              <a:t>neighbour</a:t>
            </a:r>
            <a:r>
              <a:rPr lang="en-US" dirty="0" smtClean="0"/>
              <a:t> spheres</a:t>
            </a:r>
            <a:endParaRPr lang="bg-BG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005878" y="1565921"/>
            <a:ext cx="7223682" cy="33832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 smtClean="0"/>
              <a:t>i</a:t>
            </a:r>
            <a:r>
              <a:rPr lang="en-GB" dirty="0" smtClean="0"/>
              <a:t>&lt;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</a:t>
            </a:r>
            <a:r>
              <a:rPr lang="en-GB" dirty="0" smtClean="0"/>
              <a:t>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 = 2*</a:t>
            </a:r>
            <a:r>
              <a:rPr lang="en-GB" dirty="0" err="1"/>
              <a:t>Math.PI</a:t>
            </a:r>
            <a:r>
              <a:rPr lang="en-GB" dirty="0"/>
              <a:t>*</a:t>
            </a:r>
            <a:r>
              <a:rPr lang="en-GB" dirty="0" err="1"/>
              <a:t>i</a:t>
            </a:r>
            <a:r>
              <a:rPr lang="en-GB" dirty="0"/>
              <a:t>/n;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b.push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sphere</a:t>
            </a:r>
            <a:r>
              <a:rPr lang="en-GB" dirty="0"/>
              <a:t>([10*</a:t>
            </a:r>
            <a:r>
              <a:rPr lang="en-GB" dirty="0" err="1"/>
              <a:t>Math.cos</a:t>
            </a:r>
            <a:r>
              <a:rPr lang="en-GB" dirty="0"/>
              <a:t>(a),10*</a:t>
            </a:r>
            <a:r>
              <a:rPr lang="en-GB" dirty="0" err="1"/>
              <a:t>Math.sin</a:t>
            </a:r>
            <a:r>
              <a:rPr lang="en-GB" dirty="0"/>
              <a:t>(a</a:t>
            </a:r>
            <a:r>
              <a:rPr lang="en-GB" dirty="0" smtClean="0"/>
              <a:t>),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</a:t>
            </a:r>
            <a:r>
              <a:rPr lang="bg-BG" dirty="0" smtClean="0"/>
              <a:t>					</a:t>
            </a:r>
            <a:r>
              <a:rPr lang="en-US" dirty="0" smtClean="0"/>
              <a:t> 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random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(-5,5)</a:t>
            </a:r>
            <a:r>
              <a:rPr lang="en-GB" dirty="0"/>
              <a:t>],</a:t>
            </a:r>
            <a:r>
              <a:rPr lang="en-GB" dirty="0" smtClean="0"/>
              <a:t>0.15));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 smtClean="0"/>
              <a:t>i</a:t>
            </a:r>
            <a:r>
              <a:rPr lang="en-GB" dirty="0" smtClean="0"/>
              <a:t>&lt;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</a:t>
            </a:r>
            <a:r>
              <a:rPr lang="en-GB" dirty="0" smtClean="0"/>
              <a:t>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j = (i+1)%n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segment(b[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center,b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[j].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/>
              <a:t>.custom</a:t>
            </a:r>
            <a:r>
              <a:rPr lang="en-GB" dirty="0" smtClean="0"/>
              <a:t>({</a:t>
            </a:r>
            <a:r>
              <a:rPr lang="bg-BG" dirty="0" smtClean="0"/>
              <a:t>...</a:t>
            </a:r>
            <a:r>
              <a:rPr lang="en-GB" dirty="0" smtClean="0"/>
              <a:t>});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9944684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Implementaiton</a:t>
            </a:r>
            <a:r>
              <a:rPr lang="en-US" dirty="0" smtClean="0"/>
              <a:t> of motion</a:t>
            </a:r>
            <a:endParaRPr lang="bg-BG" dirty="0" smtClean="0"/>
          </a:p>
          <a:p>
            <a:pPr lvl="1"/>
            <a:r>
              <a:rPr lang="en-US" dirty="0" smtClean="0"/>
              <a:t>Counting number of frame in</a:t>
            </a:r>
            <a:r>
              <a:rPr lang="bg-BG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frame</a:t>
            </a:r>
            <a:r>
              <a:rPr lang="bg-BG" dirty="0" smtClean="0"/>
              <a:t> </a:t>
            </a:r>
          </a:p>
          <a:p>
            <a:pPr lvl="1"/>
            <a:r>
              <a:rPr lang="en-US" dirty="0" smtClean="0"/>
              <a:t>One segment is passed for 50 frames</a:t>
            </a:r>
            <a:endParaRPr lang="bg-BG" dirty="0" smtClean="0"/>
          </a:p>
          <a:p>
            <a:pPr lvl="1"/>
            <a:r>
              <a:rPr lang="en-US" dirty="0" smtClean="0"/>
              <a:t>Every 50</a:t>
            </a:r>
            <a:r>
              <a:rPr lang="en-US" baseline="30000" dirty="0" smtClean="0"/>
              <a:t>th</a:t>
            </a:r>
            <a:r>
              <a:rPr lang="en-US" dirty="0" smtClean="0"/>
              <a:t> frame a new segment is started</a:t>
            </a:r>
            <a:endParaRPr lang="bg-BG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005878" y="2023116"/>
            <a:ext cx="7589438" cy="2926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frame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++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if 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frame%50==1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from = to;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to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(to+1)%n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</a:t>
            </a:r>
            <a:r>
              <a:rPr lang="en-GB" dirty="0"/>
              <a:t> = </a:t>
            </a:r>
            <a:r>
              <a:rPr lang="en-GB" dirty="0" err="1"/>
              <a:t>vectorPoints</a:t>
            </a:r>
            <a:r>
              <a:rPr lang="en-GB" dirty="0"/>
              <a:t>(b[to].</a:t>
            </a:r>
            <a:r>
              <a:rPr lang="en-GB" dirty="0" err="1"/>
              <a:t>center,b</a:t>
            </a:r>
            <a:r>
              <a:rPr lang="en-GB" dirty="0"/>
              <a:t>[from].</a:t>
            </a:r>
            <a:r>
              <a:rPr lang="en-GB" dirty="0" err="1"/>
              <a:t>center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c.center</a:t>
            </a:r>
            <a:r>
              <a:rPr lang="en-GB" dirty="0"/>
              <a:t> 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sameAs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(b[from].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&lt;3; </a:t>
            </a:r>
            <a:r>
              <a:rPr lang="en-GB" dirty="0" err="1"/>
              <a:t>i</a:t>
            </a:r>
            <a:r>
              <a:rPr lang="en-GB" dirty="0" smtClean="0"/>
              <a:t>++)</a:t>
            </a:r>
            <a:r>
              <a:rPr lang="bg-BG" dirty="0" smtClean="0"/>
              <a:t> </a:t>
            </a:r>
            <a:r>
              <a:rPr lang="en-GB" dirty="0" err="1" smtClean="0"/>
              <a:t>c.center</a:t>
            </a:r>
            <a:r>
              <a:rPr lang="en-GB" dirty="0" smtClean="0"/>
              <a:t>[</a:t>
            </a:r>
            <a:r>
              <a:rPr lang="en-GB" dirty="0" err="1" smtClean="0"/>
              <a:t>i</a:t>
            </a:r>
            <a:r>
              <a:rPr lang="en-GB" dirty="0"/>
              <a:t>] +=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]/50</a:t>
            </a:r>
            <a:r>
              <a:rPr lang="en-GB" dirty="0" smtClean="0"/>
              <a:t>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517868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Implementation of the motion</a:t>
            </a:r>
            <a:endParaRPr lang="bg-BG" dirty="0" smtClean="0"/>
          </a:p>
          <a:p>
            <a:pPr lvl="1"/>
            <a:r>
              <a:rPr lang="en-US" dirty="0" smtClean="0"/>
              <a:t>The object is a cuboid</a:t>
            </a:r>
            <a:endParaRPr lang="en-US" dirty="0" smtClean="0"/>
          </a:p>
          <a:p>
            <a:pPr lvl="1"/>
            <a:r>
              <a:rPr lang="en-US" dirty="0" smtClean="0"/>
              <a:t>Local Z</a:t>
            </a:r>
            <a:r>
              <a:rPr lang="bg-BG" dirty="0" smtClean="0"/>
              <a:t> </a:t>
            </a:r>
            <a:r>
              <a:rPr lang="en-US" dirty="0" smtClean="0"/>
              <a:t>axis </a:t>
            </a:r>
            <a:r>
              <a:rPr lang="bg-BG" dirty="0" smtClean="0"/>
              <a:t>(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en-US" dirty="0" smtClean="0"/>
              <a:t>) </a:t>
            </a:r>
            <a:r>
              <a:rPr lang="en-US" dirty="0" smtClean="0"/>
              <a:t>is along the direction of motion</a:t>
            </a:r>
            <a:endParaRPr lang="en-US" dirty="0" smtClean="0"/>
          </a:p>
          <a:p>
            <a:pPr lvl="1"/>
            <a:r>
              <a:rPr lang="en-US" dirty="0" smtClean="0"/>
              <a:t>Turning is with linear combination </a:t>
            </a:r>
            <a:r>
              <a:rPr lang="bg-BG" dirty="0" smtClean="0"/>
              <a:t>–</a:t>
            </a:r>
            <a:r>
              <a:rPr lang="en-US" dirty="0" smtClean="0"/>
              <a:t> </a:t>
            </a:r>
            <a:r>
              <a:rPr lang="bg-BG" dirty="0" smtClean="0"/>
              <a:t>80</a:t>
            </a:r>
            <a:r>
              <a:rPr lang="bg-BG" dirty="0" smtClean="0"/>
              <a:t>% </a:t>
            </a:r>
            <a:r>
              <a:rPr lang="en-US" dirty="0" smtClean="0"/>
              <a:t>from the current direction and </a:t>
            </a:r>
            <a:r>
              <a:rPr lang="bg-BG" dirty="0" smtClean="0"/>
              <a:t>20</a:t>
            </a:r>
            <a:r>
              <a:rPr lang="bg-BG" dirty="0" smtClean="0"/>
              <a:t>% </a:t>
            </a:r>
            <a:r>
              <a:rPr lang="en-US" dirty="0" smtClean="0"/>
              <a:t>from the new direction (defined  in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</a:t>
            </a:r>
            <a:r>
              <a:rPr lang="en-US" dirty="0" smtClean="0"/>
              <a:t>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8" y="2388872"/>
            <a:ext cx="7589438" cy="25602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c </a:t>
            </a:r>
            <a:r>
              <a:rPr lang="en-US" dirty="0"/>
              <a:t>= cuboid([0,0,0],[1,1,2]);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c.focus</a:t>
            </a:r>
            <a:r>
              <a:rPr lang="en-US" dirty="0" smtClean="0"/>
              <a:t> </a:t>
            </a:r>
            <a:r>
              <a:rPr lang="en-US" dirty="0"/>
              <a:t>= [0,0,1</a:t>
            </a:r>
            <a:r>
              <a:rPr lang="en-US" dirty="0" smtClean="0"/>
              <a:t>];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function loop()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r>
              <a:rPr lang="bg-BG" dirty="0"/>
              <a:t>	</a:t>
            </a:r>
            <a:r>
              <a:rPr lang="bg-BG" dirty="0" smtClean="0"/>
              <a:t>...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for 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&lt;3;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c.focus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 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c.focus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]*0.8+0.2*v[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1482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Seeing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Biological process</a:t>
            </a:r>
            <a:endParaRPr lang="bg-BG" dirty="0"/>
          </a:p>
          <a:p>
            <a:pPr lvl="1"/>
            <a:r>
              <a:rPr lang="en-US" dirty="0" smtClean="0"/>
              <a:t>People look with the eyes, but see with the brain</a:t>
            </a:r>
            <a:endParaRPr lang="bg-BG" dirty="0"/>
          </a:p>
          <a:p>
            <a:pPr lvl="1"/>
            <a:r>
              <a:rPr lang="en-US" dirty="0" smtClean="0"/>
              <a:t>Eyes and neurons have limited capacity</a:t>
            </a:r>
            <a:endParaRPr lang="bg-BG" dirty="0" smtClean="0"/>
          </a:p>
          <a:p>
            <a:r>
              <a:rPr lang="en-US" dirty="0" smtClean="0"/>
              <a:t>Image in the brain</a:t>
            </a:r>
            <a:endParaRPr lang="bg-BG" dirty="0"/>
          </a:p>
          <a:p>
            <a:pPr lvl="1"/>
            <a:r>
              <a:rPr lang="en-US" dirty="0" smtClean="0"/>
              <a:t>Persists for around </a:t>
            </a:r>
            <a:r>
              <a:rPr lang="bg-BG" dirty="0" smtClean="0"/>
              <a:t>1/15 </a:t>
            </a:r>
            <a:r>
              <a:rPr lang="en-US" dirty="0" smtClean="0"/>
              <a:t>seconds</a:t>
            </a:r>
            <a:endParaRPr lang="bg-BG" dirty="0"/>
          </a:p>
          <a:p>
            <a:pPr lvl="1"/>
            <a:r>
              <a:rPr lang="en-US" dirty="0" smtClean="0"/>
              <a:t>Less </a:t>
            </a:r>
            <a:r>
              <a:rPr lang="en-US" dirty="0"/>
              <a:t>than </a:t>
            </a:r>
            <a:r>
              <a:rPr lang="bg-BG" dirty="0"/>
              <a:t>15 </a:t>
            </a:r>
            <a:r>
              <a:rPr lang="en-US" dirty="0"/>
              <a:t>images/sec </a:t>
            </a:r>
            <a:r>
              <a:rPr lang="bg-BG" dirty="0"/>
              <a:t>– </a:t>
            </a:r>
            <a:r>
              <a:rPr lang="en-US" dirty="0"/>
              <a:t>separate images</a:t>
            </a:r>
            <a:endParaRPr lang="bg-BG" dirty="0"/>
          </a:p>
          <a:p>
            <a:pPr lvl="1"/>
            <a:r>
              <a:rPr lang="en-US" dirty="0" smtClean="0"/>
              <a:t>More than </a:t>
            </a:r>
            <a:r>
              <a:rPr lang="bg-BG" dirty="0"/>
              <a:t>15 </a:t>
            </a:r>
            <a:r>
              <a:rPr lang="en-US" dirty="0"/>
              <a:t>images/sec </a:t>
            </a:r>
            <a:r>
              <a:rPr lang="bg-BG" dirty="0"/>
              <a:t>– </a:t>
            </a:r>
            <a:r>
              <a:rPr lang="en-US" dirty="0" smtClean="0"/>
              <a:t>continuous motion</a:t>
            </a:r>
            <a:endParaRPr lang="bg-BG" i="1" dirty="0"/>
          </a:p>
        </p:txBody>
      </p:sp>
    </p:spTree>
    <p:extLst>
      <p:ext uri="{BB962C8B-B14F-4D97-AF65-F5344CB8AC3E}">
        <p14:creationId xmlns:p14="http://schemas.microsoft.com/office/powerpoint/2010/main" val="309717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893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combination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Motion with linear combination</a:t>
            </a:r>
            <a:endParaRPr lang="bg-BG" dirty="0" smtClean="0"/>
          </a:p>
          <a:p>
            <a:pPr lvl="1"/>
            <a:r>
              <a:rPr lang="en-US" dirty="0" smtClean="0"/>
              <a:t>Start and end points</a:t>
            </a:r>
            <a:endParaRPr lang="bg-BG" dirty="0" smtClean="0"/>
          </a:p>
          <a:p>
            <a:pPr lvl="1"/>
            <a:r>
              <a:rPr lang="en-US" dirty="0" smtClean="0"/>
              <a:t>Parameter k</a:t>
            </a:r>
            <a:r>
              <a:rPr lang="en-US" dirty="0" smtClean="0">
                <a:sym typeface="Symbol"/>
              </a:rPr>
              <a:t>[</a:t>
            </a:r>
            <a:r>
              <a:rPr lang="bg-BG" dirty="0" smtClean="0">
                <a:sym typeface="Symbol"/>
              </a:rPr>
              <a:t>0,1</a:t>
            </a:r>
            <a:r>
              <a:rPr lang="en-US" dirty="0" smtClean="0">
                <a:sym typeface="Symbol"/>
              </a:rPr>
              <a:t>]</a:t>
            </a:r>
            <a:r>
              <a:rPr lang="bg-BG" dirty="0" smtClean="0"/>
              <a:t> </a:t>
            </a:r>
            <a:r>
              <a:rPr lang="en-US" dirty="0" smtClean="0"/>
              <a:t>for coordinates</a:t>
            </a:r>
            <a:endParaRPr lang="bg-BG" dirty="0" smtClean="0"/>
          </a:p>
          <a:p>
            <a:pPr lvl="1"/>
            <a:r>
              <a:rPr lang="en-US" dirty="0" smtClean="0"/>
              <a:t>Intermediate point A</a:t>
            </a:r>
            <a:r>
              <a:rPr lang="en-US" dirty="0" smtClean="0"/>
              <a:t>.(1-k)+k</a:t>
            </a:r>
            <a:r>
              <a:rPr lang="bg-BG" dirty="0" smtClean="0"/>
              <a:t>.</a:t>
            </a:r>
            <a:r>
              <a:rPr lang="en-US" dirty="0" smtClean="0"/>
              <a:t>B </a:t>
            </a:r>
            <a:r>
              <a:rPr lang="en-US" dirty="0" smtClean="0"/>
              <a:t>(if motion is</a:t>
            </a:r>
            <a:r>
              <a:rPr lang="bg-BG" dirty="0" smtClean="0"/>
              <a:t> </a:t>
            </a:r>
            <a:r>
              <a:rPr lang="en-US" dirty="0" err="1" smtClean="0"/>
              <a:t>A</a:t>
            </a:r>
            <a:r>
              <a:rPr lang="en-US" dirty="0" err="1" smtClean="0">
                <a:sym typeface="Symbol"/>
              </a:rPr>
              <a:t></a:t>
            </a:r>
            <a:r>
              <a:rPr lang="en-US" dirty="0" err="1" smtClean="0"/>
              <a:t>B</a:t>
            </a:r>
            <a:r>
              <a:rPr lang="en-US" dirty="0" smtClean="0"/>
              <a:t>)</a:t>
            </a:r>
            <a:endParaRPr lang="bg-BG" dirty="0" smtClean="0"/>
          </a:p>
          <a:p>
            <a:r>
              <a:rPr lang="en-US" dirty="0" smtClean="0"/>
              <a:t>Advantages</a:t>
            </a:r>
            <a:endParaRPr lang="bg-BG" dirty="0" smtClean="0"/>
          </a:p>
          <a:p>
            <a:pPr lvl="1"/>
            <a:r>
              <a:rPr lang="en-US" dirty="0" smtClean="0"/>
              <a:t>Better control over motion</a:t>
            </a:r>
          </a:p>
          <a:p>
            <a:pPr lvl="1"/>
            <a:r>
              <a:rPr lang="en-US" dirty="0" smtClean="0"/>
              <a:t>Regular and irregular motion</a:t>
            </a:r>
          </a:p>
          <a:p>
            <a:pPr lvl="1"/>
            <a:r>
              <a:rPr lang="en-US" dirty="0" smtClean="0"/>
              <a:t>Flexible start and end points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0851319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bg-BG" dirty="0" smtClean="0"/>
          </a:p>
          <a:p>
            <a:pPr lvl="1"/>
            <a:r>
              <a:rPr lang="en-US" dirty="0" smtClean="0"/>
              <a:t>Parameter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</a:t>
            </a:r>
            <a:r>
              <a:rPr lang="bg-BG" dirty="0" smtClean="0"/>
              <a:t> </a:t>
            </a:r>
            <a:r>
              <a:rPr lang="en-US" dirty="0" smtClean="0"/>
              <a:t>is sinusoidal</a:t>
            </a:r>
            <a:r>
              <a:rPr lang="bg-BG" dirty="0" smtClean="0"/>
              <a:t>, </a:t>
            </a:r>
            <a:r>
              <a:rPr lang="en-US" dirty="0" smtClean="0"/>
              <a:t>transformed from</a:t>
            </a:r>
            <a:r>
              <a:rPr lang="bg-BG" dirty="0" smtClean="0"/>
              <a:t> </a:t>
            </a:r>
            <a:r>
              <a:rPr lang="en-US" dirty="0" smtClean="0"/>
              <a:t>[-1,1]</a:t>
            </a:r>
            <a:r>
              <a:rPr lang="bg-BG" dirty="0" smtClean="0"/>
              <a:t> </a:t>
            </a:r>
            <a:r>
              <a:rPr lang="en-US" dirty="0" smtClean="0"/>
              <a:t>to</a:t>
            </a:r>
            <a:r>
              <a:rPr lang="bg-BG" dirty="0" smtClean="0"/>
              <a:t> </a:t>
            </a:r>
            <a:r>
              <a:rPr lang="en-US" dirty="0" smtClean="0"/>
              <a:t>[0,1]</a:t>
            </a:r>
            <a:endParaRPr lang="bg-BG" dirty="0" smtClean="0"/>
          </a:p>
          <a:p>
            <a:pPr lvl="1"/>
            <a:r>
              <a:rPr lang="en-US" dirty="0" smtClean="0"/>
              <a:t>Sphere coordinates are a linear combination of the coordinates of the start and end spheres</a:t>
            </a:r>
            <a:endParaRPr lang="bg-BG" dirty="0"/>
          </a:p>
          <a:p>
            <a:pPr lvl="1"/>
            <a:r>
              <a:rPr lang="en-US" dirty="0" smtClean="0"/>
              <a:t>Visible effect – motions at both ends is slower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846066"/>
            <a:ext cx="7589438" cy="21030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loop()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 = 0.5+0.5*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sin</a:t>
            </a:r>
            <a:r>
              <a:rPr lang="en-GB" dirty="0"/>
              <a:t>(</a:t>
            </a:r>
            <a:r>
              <a:rPr lang="en-GB" dirty="0" err="1"/>
              <a:t>Suica.time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for 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&lt;3;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c.center</a:t>
            </a:r>
            <a:r>
              <a:rPr lang="en-GB" dirty="0"/>
              <a:t>[</a:t>
            </a:r>
            <a:r>
              <a:rPr lang="en-GB" dirty="0" err="1"/>
              <a:t>i</a:t>
            </a:r>
            <a:r>
              <a:rPr lang="en-GB" dirty="0"/>
              <a:t>] 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a.center</a:t>
            </a:r>
            <a:r>
              <a:rPr lang="en-GB" dirty="0"/>
              <a:t>[</a:t>
            </a:r>
            <a:r>
              <a:rPr lang="en-GB" dirty="0" err="1"/>
              <a:t>i</a:t>
            </a:r>
            <a:r>
              <a:rPr lang="en-GB" dirty="0"/>
              <a:t>]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*(1-k)+k*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b.center</a:t>
            </a:r>
            <a:r>
              <a:rPr lang="en-GB" dirty="0"/>
              <a:t>[</a:t>
            </a:r>
            <a:r>
              <a:rPr lang="en-GB" dirty="0" err="1"/>
              <a:t>i</a:t>
            </a:r>
            <a:r>
              <a:rPr lang="en-GB" dirty="0"/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816158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921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764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Tennis</a:t>
            </a:r>
            <a:endParaRPr lang="bg-BG" dirty="0" smtClean="0"/>
          </a:p>
          <a:p>
            <a:pPr lvl="1"/>
            <a:r>
              <a:rPr lang="en-US" dirty="0" smtClean="0"/>
              <a:t>Two rackets move in parallel planes</a:t>
            </a:r>
            <a:endParaRPr lang="bg-BG" dirty="0" smtClean="0"/>
          </a:p>
          <a:p>
            <a:pPr lvl="1"/>
            <a:r>
              <a:rPr lang="en-US" dirty="0" smtClean="0"/>
              <a:t>The turn slightly as they move</a:t>
            </a:r>
            <a:endParaRPr lang="bg-BG" dirty="0" smtClean="0"/>
          </a:p>
          <a:p>
            <a:pPr lvl="1"/>
            <a:r>
              <a:rPr lang="en-US" dirty="0" smtClean="0"/>
              <a:t>There is a ball moving fast between them</a:t>
            </a:r>
            <a:endParaRPr lang="bg-BG" dirty="0" smtClean="0"/>
          </a:p>
          <a:p>
            <a:r>
              <a:rPr lang="en-US" dirty="0" smtClean="0"/>
              <a:t>Idea</a:t>
            </a:r>
            <a:endParaRPr lang="bg-BG" dirty="0" smtClean="0"/>
          </a:p>
          <a:p>
            <a:pPr lvl="1"/>
            <a:r>
              <a:rPr lang="en-US" dirty="0" smtClean="0"/>
              <a:t>Rackets make harmonic motions</a:t>
            </a:r>
            <a:endParaRPr lang="bg-BG" dirty="0" smtClean="0"/>
          </a:p>
          <a:p>
            <a:pPr lvl="1"/>
            <a:r>
              <a:rPr lang="en-US" dirty="0" smtClean="0"/>
              <a:t>The ball uses a linear combination of rackets’ centers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825966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Rackets</a:t>
            </a:r>
            <a:endParaRPr lang="bg-BG" dirty="0" smtClean="0"/>
          </a:p>
          <a:p>
            <a:pPr lvl="1"/>
            <a:r>
              <a:rPr lang="en-US" dirty="0" smtClean="0"/>
              <a:t>Flat cylinders</a:t>
            </a:r>
            <a:endParaRPr lang="bg-BG" dirty="0" smtClean="0"/>
          </a:p>
          <a:p>
            <a:pPr lvl="1"/>
            <a:r>
              <a:rPr lang="en-US" dirty="0" smtClean="0"/>
              <a:t>Motion along X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smtClean="0"/>
              <a:t>Z</a:t>
            </a:r>
            <a:r>
              <a:rPr lang="bg-BG" dirty="0" smtClean="0"/>
              <a:t> </a:t>
            </a:r>
            <a:r>
              <a:rPr lang="en-US" dirty="0" smtClean="0"/>
              <a:t>are sinusoidal with different coefficients in order to make motions differ from one another</a:t>
            </a:r>
            <a:endParaRPr lang="bg-BG" dirty="0" smtClean="0"/>
          </a:p>
          <a:p>
            <a:pPr lvl="1"/>
            <a:r>
              <a:rPr lang="en-US" dirty="0" smtClean="0"/>
              <a:t>Coordinates if racket is used as the local Z axis of the other rackets – this implements their slight rotation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663190"/>
            <a:ext cx="7589438" cy="22859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sin </a:t>
            </a:r>
            <a:r>
              <a:rPr lang="en-GB" dirty="0"/>
              <a:t>= </a:t>
            </a:r>
            <a:r>
              <a:rPr lang="en-GB" dirty="0" err="1" smtClean="0"/>
              <a:t>Math.sin</a:t>
            </a:r>
            <a:r>
              <a:rPr lang="en-GB" dirty="0" smtClean="0"/>
              <a:t>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t </a:t>
            </a:r>
            <a:r>
              <a:rPr lang="en-GB" dirty="0"/>
              <a:t>= </a:t>
            </a:r>
            <a:r>
              <a:rPr lang="en-GB" dirty="0" err="1"/>
              <a:t>Suica.time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GB" dirty="0" smtClean="0"/>
              <a:t> </a:t>
            </a:r>
            <a:r>
              <a:rPr lang="en-GB" dirty="0"/>
              <a:t>= [15*sin(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2.2*t</a:t>
            </a:r>
            <a:r>
              <a:rPr lang="en-GB" dirty="0"/>
              <a:t>),-30,5*sin(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4.7*t</a:t>
            </a:r>
            <a:r>
              <a:rPr lang="en-GB" dirty="0"/>
              <a:t>)];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b.center</a:t>
            </a:r>
            <a:r>
              <a:rPr lang="en-GB" dirty="0" smtClean="0"/>
              <a:t> </a:t>
            </a:r>
            <a:r>
              <a:rPr lang="en-GB" dirty="0"/>
              <a:t>= [15*sin(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4.3*t</a:t>
            </a:r>
            <a:r>
              <a:rPr lang="en-GB" dirty="0"/>
              <a:t>),+30,5*sin(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2.9*t</a:t>
            </a:r>
            <a:r>
              <a:rPr lang="en-GB" dirty="0"/>
              <a:t>)];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a.focus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b.center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b.focus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a.center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3639666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Implementation of the ball</a:t>
            </a:r>
            <a:endParaRPr lang="bg-BG" dirty="0" smtClean="0"/>
          </a:p>
          <a:p>
            <a:pPr lvl="1"/>
            <a:r>
              <a:rPr lang="en-US" dirty="0" smtClean="0"/>
              <a:t>It is a sphere</a:t>
            </a:r>
            <a:endParaRPr lang="bg-BG" dirty="0" smtClean="0"/>
          </a:p>
          <a:p>
            <a:pPr lvl="1"/>
            <a:r>
              <a:rPr lang="en-US" dirty="0" smtClean="0"/>
              <a:t>Linear combination between the centers of both rackets</a:t>
            </a:r>
            <a:endParaRPr lang="bg-BG" dirty="0" smtClean="0"/>
          </a:p>
          <a:p>
            <a:pPr lvl="1"/>
            <a:r>
              <a:rPr lang="en-US" dirty="0" smtClean="0"/>
              <a:t>Coefficient k is not</a:t>
            </a:r>
            <a:r>
              <a:rPr lang="bg-BG" dirty="0" smtClean="0"/>
              <a:t> </a:t>
            </a:r>
            <a:r>
              <a:rPr lang="en-US" dirty="0" smtClean="0"/>
              <a:t>[0,</a:t>
            </a:r>
            <a:r>
              <a:rPr lang="bg-BG" dirty="0" smtClean="0"/>
              <a:t> </a:t>
            </a:r>
            <a:r>
              <a:rPr lang="en-US" dirty="0" smtClean="0"/>
              <a:t>1</a:t>
            </a:r>
            <a:r>
              <a:rPr lang="en-US" dirty="0" smtClean="0"/>
              <a:t>] but [</a:t>
            </a:r>
            <a:r>
              <a:rPr lang="en-US" dirty="0" smtClean="0"/>
              <a:t>0.0</a:t>
            </a:r>
            <a:r>
              <a:rPr lang="bg-BG" dirty="0" smtClean="0"/>
              <a:t>4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 smtClean="0"/>
              <a:t>0.9</a:t>
            </a:r>
            <a:r>
              <a:rPr lang="bg-BG" dirty="0" smtClean="0"/>
              <a:t>6</a:t>
            </a:r>
            <a:r>
              <a:rPr lang="en-US" dirty="0" smtClean="0"/>
              <a:t>],</a:t>
            </a:r>
            <a:r>
              <a:rPr lang="bg-BG" dirty="0" smtClean="0"/>
              <a:t> </a:t>
            </a:r>
            <a:r>
              <a:rPr lang="en-US" dirty="0" smtClean="0"/>
              <a:t>so that the ball does not penetrate the rackets</a:t>
            </a:r>
            <a:endParaRPr lang="bg-BG" dirty="0" smtClean="0"/>
          </a:p>
          <a:p>
            <a:pPr lvl="1"/>
            <a:r>
              <a:rPr lang="en-US" dirty="0" smtClean="0"/>
              <a:t>The speed of the ball is 8 times faster than time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3669018"/>
            <a:ext cx="7589438" cy="1280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k </a:t>
            </a:r>
            <a:r>
              <a:rPr lang="en-GB" dirty="0"/>
              <a:t>=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0.5+0.4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6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*sin(8*t)</a:t>
            </a:r>
            <a:r>
              <a:rPr lang="en-GB" dirty="0" smtClean="0"/>
              <a:t>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&lt;3;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c.center</a:t>
            </a:r>
            <a:r>
              <a:rPr lang="en-GB" dirty="0"/>
              <a:t>[</a:t>
            </a:r>
            <a:r>
              <a:rPr lang="en-GB" dirty="0" err="1"/>
              <a:t>i</a:t>
            </a:r>
            <a:r>
              <a:rPr lang="en-GB" dirty="0"/>
              <a:t>] = </a:t>
            </a:r>
            <a:r>
              <a:rPr lang="en-GB" dirty="0" err="1"/>
              <a:t>a.center</a:t>
            </a:r>
            <a:r>
              <a:rPr lang="en-GB" dirty="0"/>
              <a:t>[</a:t>
            </a:r>
            <a:r>
              <a:rPr lang="en-GB" dirty="0" err="1"/>
              <a:t>i</a:t>
            </a:r>
            <a:r>
              <a:rPr lang="en-GB" dirty="0"/>
              <a:t>]*(1-k)+k*</a:t>
            </a:r>
            <a:r>
              <a:rPr lang="en-GB" dirty="0" err="1"/>
              <a:t>b.center</a:t>
            </a:r>
            <a:r>
              <a:rPr lang="en-GB" dirty="0"/>
              <a:t>[</a:t>
            </a:r>
            <a:r>
              <a:rPr lang="en-GB" dirty="0" err="1"/>
              <a:t>i</a:t>
            </a:r>
            <a:r>
              <a:rPr lang="en-GB" dirty="0"/>
              <a:t>]; 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2466960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en-US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TRY IT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4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429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Summary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Animation</a:t>
            </a:r>
            <a:endParaRPr lang="bg-BG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Essence</a:t>
            </a:r>
            <a:endParaRPr lang="bg-BG" dirty="0" smtClean="0"/>
          </a:p>
          <a:p>
            <a:pPr lvl="1"/>
            <a:r>
              <a:rPr lang="en-US" dirty="0" smtClean="0"/>
              <a:t>Sufficiently fast showing of images</a:t>
            </a:r>
            <a:endParaRPr lang="bg-BG" dirty="0" smtClean="0"/>
          </a:p>
          <a:p>
            <a:pPr lvl="1"/>
            <a:r>
              <a:rPr lang="en-US" dirty="0" smtClean="0"/>
              <a:t>Perception of motion is via illusion</a:t>
            </a:r>
            <a:endParaRPr lang="bg-BG" dirty="0" smtClean="0"/>
          </a:p>
          <a:p>
            <a:pPr lvl="1"/>
            <a:r>
              <a:rPr lang="en-US" dirty="0" smtClean="0"/>
              <a:t>Animation with a browser</a:t>
            </a:r>
            <a:endParaRPr lang="bg-BG" dirty="0" smtClean="0"/>
          </a:p>
          <a:p>
            <a:pPr lvl="2"/>
            <a:r>
              <a:rPr lang="en-US" dirty="0" smtClean="0"/>
              <a:t>The application sends request to create a frame</a:t>
            </a:r>
          </a:p>
          <a:p>
            <a:pPr lvl="2"/>
            <a:r>
              <a:rPr lang="en-US" dirty="0" smtClean="0"/>
              <a:t>The browser defines when this is possible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8970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High level</a:t>
            </a:r>
            <a:endParaRPr lang="bg-BG" dirty="0"/>
          </a:p>
          <a:p>
            <a:pPr lvl="1"/>
            <a:r>
              <a:rPr lang="en-US" dirty="0" smtClean="0"/>
              <a:t>Creating frames</a:t>
            </a:r>
            <a:endParaRPr lang="bg-BG" dirty="0"/>
          </a:p>
          <a:p>
            <a:pPr lvl="1"/>
            <a:r>
              <a:rPr lang="en-US" dirty="0" smtClean="0"/>
              <a:t>Showing them one by one</a:t>
            </a:r>
            <a:endParaRPr lang="bg-BG" sz="2400" dirty="0" smtClean="0"/>
          </a:p>
          <a:p>
            <a:r>
              <a:rPr lang="en-US" sz="2700" dirty="0" smtClean="0"/>
              <a:t>Low level</a:t>
            </a:r>
            <a:endParaRPr lang="bg-BG" sz="2700" dirty="0" smtClean="0"/>
          </a:p>
          <a:p>
            <a:pPr lvl="1"/>
            <a:r>
              <a:rPr lang="en-US" dirty="0" smtClean="0"/>
              <a:t>Changing properties</a:t>
            </a:r>
            <a:endParaRPr lang="bg-BG" dirty="0"/>
          </a:p>
          <a:p>
            <a:pPr lvl="2"/>
            <a:r>
              <a:rPr lang="en-US" dirty="0" smtClean="0"/>
              <a:t>motion</a:t>
            </a:r>
            <a:r>
              <a:rPr lang="bg-BG" dirty="0" smtClean="0"/>
              <a:t> </a:t>
            </a:r>
            <a:r>
              <a:rPr lang="bg-BG" dirty="0"/>
              <a:t>– </a:t>
            </a:r>
            <a:r>
              <a:rPr lang="en-US" dirty="0" smtClean="0"/>
              <a:t>change of center</a:t>
            </a:r>
            <a:endParaRPr lang="bg-BG" dirty="0"/>
          </a:p>
          <a:p>
            <a:pPr lvl="2"/>
            <a:r>
              <a:rPr lang="en-US" dirty="0" smtClean="0"/>
              <a:t>rotation</a:t>
            </a:r>
            <a:r>
              <a:rPr lang="bg-BG" dirty="0" smtClean="0"/>
              <a:t> </a:t>
            </a:r>
            <a:r>
              <a:rPr lang="bg-BG" dirty="0"/>
              <a:t>– </a:t>
            </a:r>
            <a:r>
              <a:rPr lang="en-US" dirty="0" smtClean="0"/>
              <a:t>change of orientation</a:t>
            </a:r>
            <a:endParaRPr lang="bg-BG" dirty="0"/>
          </a:p>
          <a:p>
            <a:pPr lvl="2"/>
            <a:r>
              <a:rPr lang="en-US" dirty="0" smtClean="0"/>
              <a:t>expanding</a:t>
            </a:r>
            <a:r>
              <a:rPr lang="bg-BG" dirty="0" smtClean="0"/>
              <a:t> </a:t>
            </a:r>
            <a:r>
              <a:rPr lang="bg-BG" dirty="0"/>
              <a:t>– </a:t>
            </a:r>
            <a:r>
              <a:rPr lang="en-US" dirty="0" smtClean="0"/>
              <a:t>change of size</a:t>
            </a:r>
            <a:endParaRPr lang="bg-BG" dirty="0"/>
          </a:p>
          <a:p>
            <a:pPr lvl="2"/>
            <a:r>
              <a:rPr lang="en-US" dirty="0" smtClean="0"/>
              <a:t>turning pale</a:t>
            </a:r>
            <a:r>
              <a:rPr lang="bg-BG" dirty="0" smtClean="0"/>
              <a:t> </a:t>
            </a:r>
            <a:r>
              <a:rPr lang="bg-BG" dirty="0"/>
              <a:t>– </a:t>
            </a:r>
            <a:r>
              <a:rPr lang="en-US" dirty="0" smtClean="0"/>
              <a:t>change of </a:t>
            </a:r>
            <a:r>
              <a:rPr lang="en-US" dirty="0" err="1" smtClean="0"/>
              <a:t>colour</a:t>
            </a:r>
            <a:endParaRPr lang="en-US" dirty="0"/>
          </a:p>
          <a:p>
            <a:endParaRPr lang="bg-BG" sz="1300" dirty="0"/>
          </a:p>
        </p:txBody>
      </p:sp>
    </p:spTree>
    <p:extLst>
      <p:ext uri="{BB962C8B-B14F-4D97-AF65-F5344CB8AC3E}">
        <p14:creationId xmlns:p14="http://schemas.microsoft.com/office/powerpoint/2010/main" val="316209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Animation loop</a:t>
            </a:r>
            <a:endParaRPr lang="bg-BG" dirty="0" smtClean="0"/>
          </a:p>
          <a:p>
            <a:pPr lvl="1"/>
            <a:r>
              <a:rPr lang="en-US" dirty="0" smtClean="0"/>
              <a:t>Drawing a frame is a function pointer by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nextFrame</a:t>
            </a:r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In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Suica.time</a:t>
            </a:r>
            <a:r>
              <a:rPr lang="bg-BG" dirty="0" smtClean="0"/>
              <a:t> </a:t>
            </a:r>
            <a:r>
              <a:rPr lang="en-US" dirty="0" smtClean="0"/>
              <a:t>and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Suica.dTime</a:t>
            </a:r>
            <a:r>
              <a:rPr lang="bg-BG" dirty="0" smtClean="0"/>
              <a:t> </a:t>
            </a:r>
            <a:r>
              <a:rPr lang="en-US" dirty="0" smtClean="0"/>
              <a:t>are the elapsed times since the start of Suica and since the previous frame</a:t>
            </a:r>
            <a:endParaRPr lang="bg-BG" dirty="0" smtClean="0"/>
          </a:p>
          <a:p>
            <a:pPr lvl="1"/>
            <a:r>
              <a:rPr lang="en-US" dirty="0" smtClean="0"/>
              <a:t>Function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toFixed</a:t>
            </a:r>
            <a:r>
              <a:rPr lang="bg-BG" dirty="0" smtClean="0"/>
              <a:t> </a:t>
            </a:r>
            <a:r>
              <a:rPr lang="en-US" dirty="0" smtClean="0"/>
              <a:t>rounds fractional numbers</a:t>
            </a:r>
            <a:endParaRPr lang="bg-BG" dirty="0" smtClean="0"/>
          </a:p>
          <a:p>
            <a:r>
              <a:rPr lang="en-US" dirty="0" smtClean="0"/>
              <a:t>Animation phases</a:t>
            </a:r>
            <a:endParaRPr lang="bg-BG" dirty="0" smtClean="0"/>
          </a:p>
          <a:p>
            <a:pPr lvl="1"/>
            <a:r>
              <a:rPr lang="en-US" dirty="0" smtClean="0"/>
              <a:t>If phases can be split, each can be implemented as a separate animation loop</a:t>
            </a:r>
            <a:endParaRPr lang="bg-BG" dirty="0" smtClean="0"/>
          </a:p>
          <a:p>
            <a:pPr lvl="1"/>
            <a:r>
              <a:rPr lang="en-US" dirty="0" smtClean="0"/>
              <a:t>If phases are coexisting, there is one animation loop with conditional execution of phases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9046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motion</a:t>
            </a:r>
            <a:endParaRPr lang="bg-BG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Velocity speed</a:t>
            </a:r>
            <a:endParaRPr lang="bg-BG" dirty="0" smtClean="0"/>
          </a:p>
          <a:p>
            <a:pPr lvl="1"/>
            <a:r>
              <a:rPr lang="en-US" dirty="0" smtClean="0"/>
              <a:t>Defines the direction and the speed of motion</a:t>
            </a:r>
          </a:p>
          <a:p>
            <a:pPr lvl="1"/>
            <a:r>
              <a:rPr lang="en-US" dirty="0" smtClean="0"/>
              <a:t>Suitable when the target is fixed and the speed is fixed</a:t>
            </a:r>
            <a:endParaRPr lang="bg-BG" dirty="0" smtClean="0"/>
          </a:p>
          <a:p>
            <a:r>
              <a:rPr lang="en-US" dirty="0" smtClean="0"/>
              <a:t>Linear combination</a:t>
            </a:r>
            <a:endParaRPr lang="bg-BG" dirty="0" smtClean="0"/>
          </a:p>
          <a:p>
            <a:pPr lvl="1"/>
            <a:r>
              <a:rPr lang="en-US" dirty="0" smtClean="0"/>
              <a:t>Allows dynamic change of the position of end points</a:t>
            </a:r>
          </a:p>
          <a:p>
            <a:pPr lvl="1"/>
            <a:r>
              <a:rPr lang="en-US" dirty="0" smtClean="0"/>
              <a:t>Allows non-linear motion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48367641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The end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 smtClean="0"/>
              <a:t>Comments, questions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Idea for generating animation</a:t>
            </a:r>
            <a:endParaRPr lang="bg-BG" dirty="0"/>
          </a:p>
          <a:p>
            <a:pPr lvl="1"/>
            <a:r>
              <a:rPr lang="en-US" dirty="0" smtClean="0"/>
              <a:t>Step </a:t>
            </a:r>
            <a:r>
              <a:rPr lang="bg-BG" dirty="0" smtClean="0"/>
              <a:t>1</a:t>
            </a:r>
            <a:r>
              <a:rPr lang="bg-BG" dirty="0"/>
              <a:t>: </a:t>
            </a:r>
            <a:r>
              <a:rPr lang="en-US" dirty="0" smtClean="0"/>
              <a:t>generate a frame</a:t>
            </a:r>
            <a:endParaRPr lang="bg-BG" dirty="0"/>
          </a:p>
          <a:p>
            <a:pPr lvl="1"/>
            <a:r>
              <a:rPr lang="en-US" dirty="0" smtClean="0"/>
              <a:t>Step </a:t>
            </a:r>
            <a:r>
              <a:rPr lang="bg-BG" dirty="0" smtClean="0"/>
              <a:t>2</a:t>
            </a:r>
            <a:r>
              <a:rPr lang="bg-BG" dirty="0"/>
              <a:t>: </a:t>
            </a:r>
            <a:r>
              <a:rPr lang="en-US" dirty="0" smtClean="0"/>
              <a:t>deliver a frame</a:t>
            </a:r>
            <a:endParaRPr lang="bg-BG" dirty="0"/>
          </a:p>
          <a:p>
            <a:pPr lvl="1"/>
            <a:r>
              <a:rPr lang="en-US" dirty="0" smtClean="0"/>
              <a:t>Step </a:t>
            </a:r>
            <a:r>
              <a:rPr lang="bg-BG" dirty="0" smtClean="0"/>
              <a:t>3</a:t>
            </a:r>
            <a:r>
              <a:rPr lang="bg-BG" dirty="0"/>
              <a:t>: </a:t>
            </a:r>
            <a:r>
              <a:rPr lang="en-US" dirty="0" smtClean="0"/>
              <a:t>go to step 1</a:t>
            </a:r>
            <a:endParaRPr lang="bg-BG" dirty="0"/>
          </a:p>
          <a:p>
            <a:r>
              <a:rPr lang="en-US" dirty="0" smtClean="0"/>
              <a:t>Type of deliveries</a:t>
            </a:r>
            <a:endParaRPr lang="bg-BG" dirty="0"/>
          </a:p>
          <a:p>
            <a:pPr lvl="1"/>
            <a:r>
              <a:rPr lang="en-US" dirty="0" smtClean="0"/>
              <a:t>In real time </a:t>
            </a:r>
            <a:r>
              <a:rPr lang="bg-BG" dirty="0" smtClean="0"/>
              <a:t>(</a:t>
            </a:r>
            <a:r>
              <a:rPr lang="en-US" dirty="0" smtClean="0"/>
              <a:t>on screen, streaming</a:t>
            </a:r>
            <a:r>
              <a:rPr lang="bg-BG" dirty="0" smtClean="0"/>
              <a:t>)</a:t>
            </a:r>
            <a:endParaRPr lang="bg-BG" dirty="0"/>
          </a:p>
          <a:p>
            <a:pPr lvl="1"/>
            <a:r>
              <a:rPr lang="en-US" dirty="0" smtClean="0"/>
              <a:t>Not in real time </a:t>
            </a:r>
            <a:r>
              <a:rPr lang="bg-BG" dirty="0" smtClean="0"/>
              <a:t>(</a:t>
            </a:r>
            <a:r>
              <a:rPr lang="en-US" dirty="0" smtClean="0"/>
              <a:t>video file</a:t>
            </a:r>
            <a:r>
              <a:rPr lang="bg-BG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88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Pseudocode</a:t>
            </a:r>
            <a:endParaRPr lang="bg-BG" dirty="0" smtClean="0"/>
          </a:p>
          <a:p>
            <a:pPr lvl="1"/>
            <a:r>
              <a:rPr lang="en-US" dirty="0" smtClean="0"/>
              <a:t>Traditional animation loop</a:t>
            </a:r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r>
              <a:rPr lang="en-US" altLang="bg-BG" dirty="0" smtClean="0"/>
              <a:t>Preference</a:t>
            </a:r>
            <a:endParaRPr lang="bg-BG" altLang="bg-BG" dirty="0"/>
          </a:p>
          <a:p>
            <a:pPr lvl="1"/>
            <a:r>
              <a:rPr lang="en-US" altLang="bg-BG" dirty="0" smtClean="0"/>
              <a:t>Object creation is outside the animation loop</a:t>
            </a:r>
            <a:endParaRPr lang="bg-BG" alt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2651781" y="1108726"/>
            <a:ext cx="3840439" cy="22859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marL="231775" lvl="1">
              <a:buNone/>
            </a:pPr>
            <a:r>
              <a:rPr lang="en-US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creating objects</a:t>
            </a:r>
            <a:endParaRPr lang="bg-BG" sz="2000" dirty="0"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231775" lvl="1">
              <a:buNone/>
            </a:pPr>
            <a:r>
              <a:rPr lang="en-US" sz="2000" dirty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l</a:t>
            </a:r>
            <a:r>
              <a:rPr lang="en-US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oop for each frame</a:t>
            </a:r>
            <a:endParaRPr lang="bg-BG" sz="2000" dirty="0"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231775" lvl="1">
              <a:buNone/>
            </a:pPr>
            <a:r>
              <a:rPr lang="en-US" sz="2000" dirty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  <a:endParaRPr lang="bg-BG" sz="2000" dirty="0"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231775" lvl="1">
              <a:buNone/>
            </a:pPr>
            <a:r>
              <a:rPr lang="bg-BG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clearing frame</a:t>
            </a:r>
            <a:endParaRPr lang="en-US" sz="2000" dirty="0"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231775" lvl="1">
              <a:buNone/>
            </a:pPr>
            <a:r>
              <a:rPr lang="bg-BG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changing objects</a:t>
            </a:r>
            <a:endParaRPr lang="en-US" sz="2000" dirty="0"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231775" lvl="1">
              <a:buNone/>
            </a:pPr>
            <a:r>
              <a:rPr lang="bg-BG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showing frame</a:t>
            </a:r>
            <a:endParaRPr lang="en-US" sz="2000" dirty="0"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231775" lvl="1">
              <a:buNone/>
            </a:pPr>
            <a:r>
              <a:rPr lang="en-US" sz="2000" dirty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bg-BG" sz="2000" dirty="0"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13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Browser animation</a:t>
            </a:r>
            <a:endParaRPr lang="bg-BG" dirty="0" smtClean="0"/>
          </a:p>
          <a:p>
            <a:pPr lvl="1"/>
            <a:r>
              <a:rPr lang="en-US" dirty="0" smtClean="0"/>
              <a:t>The program requests to show a frame</a:t>
            </a:r>
            <a:endParaRPr lang="bg-BG" dirty="0"/>
          </a:p>
          <a:p>
            <a:pPr lvl="1"/>
            <a:r>
              <a:rPr lang="en-US" dirty="0" smtClean="0"/>
              <a:t>The browser decides when will this happen</a:t>
            </a:r>
            <a:endParaRPr lang="bg-BG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743219" y="1556253"/>
            <a:ext cx="2926049" cy="6400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marL="0" lvl="1">
              <a:buNone/>
            </a:pPr>
            <a:r>
              <a:rPr lang="en-US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Creating objects</a:t>
            </a:r>
            <a:endParaRPr lang="en-US" sz="2000" dirty="0"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lvl="1">
              <a:buNone/>
            </a:pPr>
            <a:r>
              <a:rPr lang="en-US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Requesting a frame</a:t>
            </a:r>
            <a:endParaRPr lang="bg-BG" sz="2000" dirty="0" smtClean="0"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4949" y="3486139"/>
            <a:ext cx="2926050" cy="12801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marL="3175" lvl="1">
              <a:buNone/>
            </a:pPr>
            <a:r>
              <a:rPr lang="en-US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Clearing a frame</a:t>
            </a:r>
          </a:p>
          <a:p>
            <a:pPr marL="3175" lvl="1">
              <a:buNone/>
            </a:pPr>
            <a:r>
              <a:rPr lang="en-US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Changing objects</a:t>
            </a:r>
          </a:p>
          <a:p>
            <a:pPr marL="3175" lvl="1">
              <a:buNone/>
            </a:pPr>
            <a:r>
              <a:rPr lang="en-US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Generating a frame</a:t>
            </a:r>
          </a:p>
          <a:p>
            <a:pPr marL="3175" lvl="1">
              <a:buNone/>
            </a:pPr>
            <a:r>
              <a:rPr lang="en-US" sz="2000" dirty="0" smtClean="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Requesting to show</a:t>
            </a:r>
            <a:endParaRPr lang="en-US" sz="2000" dirty="0"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5" name="Pentagon 4"/>
          <p:cNvSpPr/>
          <p:nvPr/>
        </p:nvSpPr>
        <p:spPr>
          <a:xfrm>
            <a:off x="3566170" y="2708906"/>
            <a:ext cx="1280146" cy="731512"/>
          </a:xfrm>
          <a:prstGeom prst="homePlate">
            <a:avLst>
              <a:gd name="adj" fmla="val 0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Browser</a:t>
            </a:r>
            <a:endParaRPr lang="bg-BG" sz="2000" b="1" dirty="0"/>
          </a:p>
        </p:txBody>
      </p:sp>
      <p:cxnSp>
        <p:nvCxnSpPr>
          <p:cNvPr id="12" name="Elbow Connector 5"/>
          <p:cNvCxnSpPr>
            <a:stCxn id="4" idx="2"/>
            <a:endCxn id="5" idx="2"/>
          </p:cNvCxnSpPr>
          <p:nvPr/>
        </p:nvCxnSpPr>
        <p:spPr>
          <a:xfrm rot="5400000" flipH="1">
            <a:off x="4869175" y="2777487"/>
            <a:ext cx="1325867" cy="2651731"/>
          </a:xfrm>
          <a:prstGeom prst="bentConnector3">
            <a:avLst>
              <a:gd name="adj1" fmla="val -17242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5"/>
          <p:cNvCxnSpPr>
            <a:stCxn id="5" idx="3"/>
            <a:endCxn id="4" idx="0"/>
          </p:cNvCxnSpPr>
          <p:nvPr/>
        </p:nvCxnSpPr>
        <p:spPr>
          <a:xfrm>
            <a:off x="4846316" y="3074662"/>
            <a:ext cx="2011658" cy="411477"/>
          </a:xfrm>
          <a:prstGeom prst="bentConnector2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5"/>
          <p:cNvCxnSpPr>
            <a:stCxn id="3" idx="3"/>
            <a:endCxn id="69" idx="0"/>
          </p:cNvCxnSpPr>
          <p:nvPr/>
        </p:nvCxnSpPr>
        <p:spPr>
          <a:xfrm flipH="1">
            <a:off x="4411983" y="1876290"/>
            <a:ext cx="1257285" cy="832617"/>
          </a:xfrm>
          <a:prstGeom prst="bentConnector4">
            <a:avLst>
              <a:gd name="adj1" fmla="val -18182"/>
              <a:gd name="adj2" fmla="val 69219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4846316" y="2764204"/>
            <a:ext cx="2011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While there</a:t>
            </a:r>
            <a:b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are requests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103146" y="2761908"/>
            <a:ext cx="13715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A frame is ready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1" name="Pentagon 50"/>
          <p:cNvSpPr/>
          <p:nvPr/>
        </p:nvSpPr>
        <p:spPr>
          <a:xfrm>
            <a:off x="823000" y="2708907"/>
            <a:ext cx="1280146" cy="731512"/>
          </a:xfrm>
          <a:prstGeom prst="homePlate">
            <a:avLst>
              <a:gd name="adj" fmla="val 0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Showing a frame</a:t>
            </a:r>
            <a:endParaRPr lang="bg-BG" b="1" dirty="0"/>
          </a:p>
        </p:txBody>
      </p:sp>
      <p:cxnSp>
        <p:nvCxnSpPr>
          <p:cNvPr id="66" name="Elbow Connector 5"/>
          <p:cNvCxnSpPr>
            <a:stCxn id="5" idx="1"/>
            <a:endCxn id="51" idx="3"/>
          </p:cNvCxnSpPr>
          <p:nvPr/>
        </p:nvCxnSpPr>
        <p:spPr>
          <a:xfrm rot="10800000" flipV="1">
            <a:off x="2103146" y="3074661"/>
            <a:ext cx="1463024" cy="1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4297683" y="2708907"/>
            <a:ext cx="228599" cy="1901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0" name="Rectangle 69"/>
          <p:cNvSpPr/>
          <p:nvPr/>
        </p:nvSpPr>
        <p:spPr>
          <a:xfrm>
            <a:off x="3931927" y="2708907"/>
            <a:ext cx="228599" cy="1901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73" name="Elbow Connector 5"/>
          <p:cNvCxnSpPr>
            <a:stCxn id="70" idx="0"/>
            <a:endCxn id="3" idx="1"/>
          </p:cNvCxnSpPr>
          <p:nvPr/>
        </p:nvCxnSpPr>
        <p:spPr>
          <a:xfrm rot="16200000" flipV="1">
            <a:off x="2978415" y="1641095"/>
            <a:ext cx="832617" cy="1303008"/>
          </a:xfrm>
          <a:prstGeom prst="bentConnector4">
            <a:avLst>
              <a:gd name="adj1" fmla="val 30781"/>
              <a:gd name="adj2" fmla="val 117544"/>
            </a:avLst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91490" y="1730705"/>
            <a:ext cx="23774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Once, at page</a:t>
            </a:r>
            <a:b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loading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943585" y="1730704"/>
            <a:ext cx="18287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Once, at program initialization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29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Animation loop in Suica</a:t>
            </a:r>
            <a:endParaRPr lang="bg-BG" dirty="0" smtClean="0"/>
          </a:p>
          <a:p>
            <a:pPr lvl="1"/>
            <a:r>
              <a:rPr lang="en-US" dirty="0" smtClean="0"/>
              <a:t>Remember the Suica instance in a variable</a:t>
            </a:r>
            <a:endParaRPr lang="bg-BG" dirty="0" smtClean="0"/>
          </a:p>
          <a:p>
            <a:pPr lvl="1"/>
            <a:r>
              <a:rPr lang="en-US" dirty="0" smtClean="0"/>
              <a:t>The instance has property</a:t>
            </a:r>
            <a:r>
              <a:rPr lang="bg-BG" dirty="0" smtClean="0"/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nextFrame</a:t>
            </a:r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en-US" dirty="0" smtClean="0"/>
              <a:t>It contains the function for animation</a:t>
            </a:r>
            <a:endParaRPr lang="bg-BG" dirty="0" smtClean="0"/>
          </a:p>
          <a:p>
            <a:pPr lvl="1"/>
            <a:r>
              <a:rPr lang="en-US" dirty="0" smtClean="0"/>
              <a:t>It is activated automatically at browser’s decision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297433"/>
            <a:ext cx="7589438" cy="26517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main()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</a:t>
            </a:r>
            <a:r>
              <a:rPr lang="en-GB" dirty="0"/>
              <a:t> = new </a:t>
            </a:r>
            <a:r>
              <a:rPr lang="en-GB" dirty="0" err="1"/>
              <a:t>Suica</a:t>
            </a:r>
            <a:r>
              <a:rPr lang="en-GB" dirty="0"/>
              <a:t>();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p.nextFrame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loop;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loop</a:t>
            </a:r>
            <a:r>
              <a:rPr lang="en-GB" dirty="0"/>
              <a:t>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r>
              <a:rPr lang="bg-BG" dirty="0" smtClean="0"/>
              <a:t>...</a:t>
            </a: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138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12884</TotalTime>
  <Words>1625</Words>
  <Application>Microsoft Office PowerPoint</Application>
  <PresentationFormat>On-screen Show (16:9)</PresentationFormat>
  <Paragraphs>371</Paragraphs>
  <Slides>52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Origin</vt:lpstr>
      <vt:lpstr>Animation</vt:lpstr>
      <vt:lpstr>Principle of animation</vt:lpstr>
      <vt:lpstr>Animation</vt:lpstr>
      <vt:lpstr>Seeing</vt:lpstr>
      <vt:lpstr>Implementation</vt:lpstr>
      <vt:lpstr>Algorithm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Linear motion</vt:lpstr>
      <vt:lpstr>Linear motion</vt:lpstr>
      <vt:lpstr>PowerPoint Presentation</vt:lpstr>
      <vt:lpstr>Velocity vector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Sequential motion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From point to point</vt:lpstr>
      <vt:lpstr>From point to point</vt:lpstr>
      <vt:lpstr>Velocity vector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Linear combination</vt:lpstr>
      <vt:lpstr>PowerPoint Presentation</vt:lpstr>
      <vt:lpstr>PowerPoint Presentation</vt:lpstr>
      <vt:lpstr>Example</vt:lpstr>
      <vt:lpstr>PowerPoint Presentation</vt:lpstr>
      <vt:lpstr>PowerPoint Presentation</vt:lpstr>
      <vt:lpstr>PowerPoint Presentation</vt:lpstr>
      <vt:lpstr>Summary</vt:lpstr>
      <vt:lpstr>Animation</vt:lpstr>
      <vt:lpstr>PowerPoint Presentation</vt:lpstr>
      <vt:lpstr>Linear motion</vt:lpstr>
      <vt:lpstr>The end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SUICA-13</dc:title>
  <dc:creator>Pavel Boytchev</dc:creator>
  <cp:lastModifiedBy>Anon</cp:lastModifiedBy>
  <cp:revision>578</cp:revision>
  <dcterms:created xsi:type="dcterms:W3CDTF">2015-02-10T15:00:35Z</dcterms:created>
  <dcterms:modified xsi:type="dcterms:W3CDTF">2020-04-05T14:04:07Z</dcterms:modified>
</cp:coreProperties>
</file>