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844" r:id="rId5"/>
    <p:sldId id="890" r:id="rId6"/>
    <p:sldId id="891" r:id="rId7"/>
    <p:sldId id="892" r:id="rId8"/>
    <p:sldId id="893" r:id="rId9"/>
    <p:sldId id="894" r:id="rId10"/>
    <p:sldId id="807" r:id="rId11"/>
    <p:sldId id="895" r:id="rId12"/>
    <p:sldId id="896" r:id="rId13"/>
    <p:sldId id="873" r:id="rId14"/>
    <p:sldId id="897" r:id="rId15"/>
    <p:sldId id="898" r:id="rId16"/>
    <p:sldId id="899" r:id="rId17"/>
    <p:sldId id="900" r:id="rId18"/>
    <p:sldId id="901" r:id="rId19"/>
    <p:sldId id="902" r:id="rId20"/>
    <p:sldId id="903" r:id="rId21"/>
    <p:sldId id="904" r:id="rId22"/>
    <p:sldId id="905" r:id="rId23"/>
    <p:sldId id="909" r:id="rId24"/>
    <p:sldId id="906" r:id="rId25"/>
    <p:sldId id="908" r:id="rId26"/>
    <p:sldId id="907" r:id="rId27"/>
    <p:sldId id="910" r:id="rId28"/>
    <p:sldId id="911" r:id="rId29"/>
    <p:sldId id="914" r:id="rId30"/>
    <p:sldId id="915" r:id="rId31"/>
    <p:sldId id="916" r:id="rId32"/>
    <p:sldId id="917" r:id="rId33"/>
    <p:sldId id="913" r:id="rId34"/>
    <p:sldId id="922" r:id="rId35"/>
    <p:sldId id="918" r:id="rId36"/>
    <p:sldId id="919" r:id="rId37"/>
    <p:sldId id="920" r:id="rId38"/>
    <p:sldId id="921" r:id="rId39"/>
    <p:sldId id="924" r:id="rId40"/>
    <p:sldId id="925" r:id="rId41"/>
    <p:sldId id="926" r:id="rId42"/>
    <p:sldId id="927" r:id="rId43"/>
    <p:sldId id="928" r:id="rId44"/>
    <p:sldId id="930" r:id="rId45"/>
    <p:sldId id="931" r:id="rId46"/>
    <p:sldId id="932" r:id="rId47"/>
    <p:sldId id="933" r:id="rId48"/>
    <p:sldId id="934" r:id="rId49"/>
    <p:sldId id="929" r:id="rId50"/>
    <p:sldId id="318" r:id="rId51"/>
    <p:sldId id="492" r:id="rId52"/>
    <p:sldId id="923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801%20Line%20and%20linear%20combination/Example-1801%20Line%20and%20linear%20combination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802%20Segment%20and%20linear%20combination/Example-1802%20Segment%20and%20linear%20combination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803%20Segment%20and%20linear%20combination%202/Example-1803%20Segment%20and%20linear%20combination%202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804%20Line%20and%20closest%20point/Example-1804%20Line%20and%20closest%20point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805%20Segment%20and%20closest%20point/Example-1805%20Segment%20and%20closest%20point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806%20Drag%20along%20a%20line/Example-1806%20Drag%20along%20a%20line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807%20Drag%20along%20a%20segment/Example-1807%20Drag%20along%20a%20segment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808%20Drag%20along%20a%20circle/Example-1808%20Drag%20along%20a%20circle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809%20Drag%20along%20a%20circle%202/Example-1809%20Drag%20along%20a%20circle%202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810%20Dials/Example-1810%20Dials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811%20Dragging%20a%20pyramid/Example-1811%20Dragging%20a%20pyramid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812%20Flying%20crosses/Example-1812%20Flying%20crosses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Bound drag and drop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</a:t>
            </a:r>
            <a:r>
              <a:rPr lang="bg-BG" dirty="0"/>
              <a:t>8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3200415" y="2205994"/>
            <a:ext cx="126195" cy="216694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Dragging along a segment</a:t>
            </a:r>
            <a:endParaRPr lang="bg-BG" dirty="0" smtClean="0"/>
          </a:p>
          <a:p>
            <a:pPr lvl="1"/>
            <a:r>
              <a:rPr lang="en-US" dirty="0" smtClean="0"/>
              <a:t>Similar to dragging along a line</a:t>
            </a:r>
            <a:endParaRPr lang="bg-BG" dirty="0" smtClean="0"/>
          </a:p>
          <a:p>
            <a:pPr lvl="1"/>
            <a:r>
              <a:rPr lang="en-US" dirty="0" smtClean="0"/>
              <a:t>Additional restriction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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[0,1]</a:t>
            </a:r>
          </a:p>
          <a:p>
            <a:pPr lvl="1"/>
            <a:r>
              <a:rPr lang="en-US" dirty="0" smtClean="0"/>
              <a:t>Link between mouse and object is broken – i.e. the cursor could go away from the segment (and the object)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</a:t>
            </a:r>
            <a:r>
              <a:rPr lang="en-US" dirty="0" err="1" smtClean="0"/>
              <a:t>obj</a:t>
            </a:r>
            <a:r>
              <a:rPr lang="en-US" dirty="0" smtClean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/>
              <a:t>k -= (</a:t>
            </a:r>
            <a:r>
              <a:rPr lang="en-US" dirty="0" err="1"/>
              <a:t>event.clientX</a:t>
            </a:r>
            <a:r>
              <a:rPr lang="en-US" dirty="0"/>
              <a:t>-x)/500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(k&lt;0) k=0;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if (k&gt;1) k=1;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/>
              <a:t>s.center</a:t>
            </a:r>
            <a:r>
              <a:rPr lang="en-US" dirty="0"/>
              <a:t>[0] = p1[0]*k+(1-k)*p2[0];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s.center</a:t>
            </a:r>
            <a:r>
              <a:rPr lang="en-US" dirty="0"/>
              <a:t>[1] = p1[1]*k+(1-k)*p2[1];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21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4470914" y="2396906"/>
            <a:ext cx="126195" cy="216695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17561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Arrow Connector 28"/>
          <p:cNvCxnSpPr/>
          <p:nvPr/>
        </p:nvCxnSpPr>
        <p:spPr>
          <a:xfrm>
            <a:off x="2743270" y="2221934"/>
            <a:ext cx="0" cy="1691303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315220" y="2212101"/>
            <a:ext cx="0" cy="1691303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Improvement</a:t>
            </a:r>
            <a:endParaRPr lang="bg-BG" dirty="0" smtClean="0"/>
          </a:p>
          <a:p>
            <a:pPr lvl="1"/>
            <a:r>
              <a:rPr lang="en-US" dirty="0" smtClean="0"/>
              <a:t>Sphere is dragged up to the limiters</a:t>
            </a:r>
            <a:endParaRPr lang="bg-BG" dirty="0"/>
          </a:p>
        </p:txBody>
      </p:sp>
      <p:sp>
        <p:nvSpPr>
          <p:cNvPr id="27" name="TextBox 26"/>
          <p:cNvSpPr txBox="1"/>
          <p:nvPr/>
        </p:nvSpPr>
        <p:spPr>
          <a:xfrm>
            <a:off x="924987" y="3932949"/>
            <a:ext cx="931665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Distance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743270" y="3143125"/>
            <a:ext cx="4571950" cy="1085"/>
          </a:xfrm>
          <a:prstGeom prst="line">
            <a:avLst/>
          </a:prstGeom>
          <a:ln w="76200">
            <a:solidFill>
              <a:schemeClr val="accent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2958203" y="2589919"/>
            <a:ext cx="1106412" cy="1106412"/>
            <a:chOff x="818429" y="3390129"/>
            <a:chExt cx="1106412" cy="1106412"/>
          </a:xfrm>
          <a:solidFill>
            <a:srgbClr val="D9E3EB">
              <a:alpha val="69804"/>
            </a:srgbClr>
          </a:solidFill>
        </p:grpSpPr>
        <p:sp>
          <p:nvSpPr>
            <p:cNvPr id="21" name="Oval 20"/>
            <p:cNvSpPr/>
            <p:nvPr/>
          </p:nvSpPr>
          <p:spPr>
            <a:xfrm>
              <a:off x="818429" y="3390129"/>
              <a:ext cx="1106412" cy="110641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Oval 21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14440" y="4292687"/>
            <a:ext cx="1244251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Parameter k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32218" y="3012280"/>
            <a:ext cx="39786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p2</a:t>
            </a:r>
            <a:endParaRPr lang="bg-BG" sz="1600" b="1" dirty="0">
              <a:solidFill>
                <a:schemeClr val="bg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01889" y="393294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0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94832" y="4292687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0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956208" y="2719904"/>
            <a:ext cx="1" cy="875472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6025880" y="2589919"/>
            <a:ext cx="1106412" cy="1106412"/>
            <a:chOff x="818429" y="3390129"/>
            <a:chExt cx="1106412" cy="1106412"/>
          </a:xfrm>
          <a:solidFill>
            <a:srgbClr val="D9E3EB">
              <a:alpha val="69804"/>
            </a:srgbClr>
          </a:solidFill>
        </p:grpSpPr>
        <p:sp>
          <p:nvSpPr>
            <p:cNvPr id="45" name="Oval 44"/>
            <p:cNvSpPr/>
            <p:nvPr/>
          </p:nvSpPr>
          <p:spPr>
            <a:xfrm>
              <a:off x="818429" y="3390129"/>
              <a:ext cx="1106412" cy="110641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6" name="Oval 45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>
            <a:off x="3511409" y="2221934"/>
            <a:ext cx="0" cy="1691303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579086" y="2212101"/>
            <a:ext cx="0" cy="1691303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720661" y="267060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04087" y="4292687"/>
            <a:ext cx="814647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(R+5)/L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62617" y="393294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L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75597" y="4292687"/>
            <a:ext cx="25680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1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53967" y="3932949"/>
            <a:ext cx="514885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R+5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94754" y="2853487"/>
            <a:ext cx="309700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79745" y="3932949"/>
            <a:ext cx="6142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L-R-5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126463" y="4292687"/>
            <a:ext cx="938078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1-(R+5)/L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914440" y="4235700"/>
            <a:ext cx="7315170" cy="0"/>
          </a:xfrm>
          <a:prstGeom prst="straightConnector1">
            <a:avLst/>
          </a:prstGeom>
          <a:ln w="3810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46762" y="2998306"/>
            <a:ext cx="370614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p1</a:t>
            </a:r>
            <a:endParaRPr lang="bg-BG" sz="1600" b="1" dirty="0">
              <a:solidFill>
                <a:schemeClr val="bg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7132292" y="2725931"/>
            <a:ext cx="1" cy="875472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731153" y="2853487"/>
            <a:ext cx="309700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089637" y="267060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81115" y="3188845"/>
            <a:ext cx="946093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segment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103149" y="1657360"/>
            <a:ext cx="889987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far left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position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153717" y="1657360"/>
            <a:ext cx="883575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far right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position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2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The domain of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</a:t>
            </a:r>
            <a:r>
              <a:rPr lang="en-US" dirty="0" smtClean="0"/>
              <a:t>is </a:t>
            </a:r>
            <a:r>
              <a:rPr lang="en-US" dirty="0" err="1" smtClean="0"/>
              <a:t>simetrically</a:t>
            </a:r>
            <a:r>
              <a:rPr lang="en-US" dirty="0" smtClean="0"/>
              <a:t> reduced with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bg-BG" dirty="0"/>
              <a:t>, </a:t>
            </a:r>
            <a:r>
              <a:rPr lang="en-US" dirty="0" smtClean="0"/>
              <a:t>i.e.</a:t>
            </a:r>
            <a:r>
              <a:rPr lang="bg-BG" dirty="0" smtClean="0"/>
              <a:t> </a:t>
            </a:r>
            <a:r>
              <a:rPr lang="en-US" dirty="0"/>
              <a:t>k</a:t>
            </a:r>
            <a:r>
              <a:rPr lang="en-US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0+kLimit</a:t>
            </a:r>
            <a:r>
              <a:rPr lang="en-US" dirty="0"/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1-kLimit</a:t>
            </a:r>
            <a:r>
              <a:rPr lang="en-US" dirty="0"/>
              <a:t>]</a:t>
            </a:r>
            <a:endParaRPr lang="bg-BG" dirty="0"/>
          </a:p>
          <a:p>
            <a:pPr lvl="1"/>
            <a:r>
              <a:rPr lang="en-US" dirty="0" smtClean="0"/>
              <a:t>Value of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bg-BG" dirty="0" smtClean="0"/>
              <a:t> </a:t>
            </a:r>
            <a:r>
              <a:rPr lang="en-US" dirty="0" smtClean="0"/>
              <a:t>is the sum of both radii (limiter’s and object’s) relative to the segment length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937506"/>
            <a:ext cx="7223681" cy="2011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en-US" dirty="0"/>
              <a:t> = (s.radius+5</a:t>
            </a:r>
            <a:r>
              <a:rPr lang="en-US" dirty="0" smtClean="0"/>
              <a:t>)/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</a:t>
            </a:r>
            <a:r>
              <a:rPr lang="en-US" dirty="0" err="1" smtClean="0"/>
              <a:t>Math.sqrt</a:t>
            </a:r>
            <a:r>
              <a:rPr lang="en-US" dirty="0" smtClean="0"/>
              <a:t>(</a:t>
            </a:r>
            <a:r>
              <a:rPr lang="bg-BG" dirty="0" smtClean="0"/>
              <a:t> </a:t>
            </a:r>
            <a:r>
              <a:rPr lang="en-US" dirty="0" smtClean="0"/>
              <a:t>(</a:t>
            </a:r>
            <a:r>
              <a:rPr lang="en-US" dirty="0"/>
              <a:t>p1[0]-p2[0])*(p1[0]-p2[0</a:t>
            </a:r>
            <a:r>
              <a:rPr lang="en-US" dirty="0" smtClean="0"/>
              <a:t>])</a:t>
            </a:r>
            <a:r>
              <a:rPr lang="bg-BG" dirty="0" smtClean="0"/>
              <a:t> </a:t>
            </a:r>
            <a:r>
              <a:rPr lang="en-US" dirty="0" smtClean="0"/>
              <a:t>+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           </a:t>
            </a:r>
            <a:r>
              <a:rPr lang="en-US" dirty="0" smtClean="0"/>
              <a:t>(</a:t>
            </a:r>
            <a:r>
              <a:rPr lang="en-US" dirty="0"/>
              <a:t>p1[1]-p2[1])*(p1[1]-p2[1</a:t>
            </a:r>
            <a:r>
              <a:rPr lang="en-US" dirty="0" smtClean="0"/>
              <a:t>])</a:t>
            </a:r>
            <a:r>
              <a:rPr lang="bg-BG" dirty="0" smtClean="0"/>
              <a:t> </a:t>
            </a:r>
            <a:r>
              <a:rPr lang="en-US" dirty="0" smtClean="0"/>
              <a:t>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en-GB" dirty="0"/>
              <a:t>) k=</a:t>
            </a:r>
            <a:r>
              <a:rPr lang="en-GB" dirty="0" err="1"/>
              <a:t>kLimit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k&gt;1-kLimit</a:t>
            </a:r>
            <a:r>
              <a:rPr lang="en-GB" dirty="0"/>
              <a:t>) k=1-kLimit</a:t>
            </a:r>
            <a:r>
              <a:rPr lang="en-GB" dirty="0" smtClean="0"/>
              <a:t>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995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2703028" y="2639420"/>
            <a:ext cx="126195" cy="216695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52275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Closest point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closest point problem</a:t>
            </a:r>
            <a:endParaRPr lang="bg-BG" dirty="0" smtClean="0"/>
          </a:p>
          <a:p>
            <a:pPr lvl="1"/>
            <a:r>
              <a:rPr lang="en-US" dirty="0" smtClean="0"/>
              <a:t>Given a line through two points A and</a:t>
            </a:r>
            <a:r>
              <a:rPr lang="bg-BG" dirty="0" smtClean="0"/>
              <a:t> </a:t>
            </a:r>
            <a:r>
              <a:rPr lang="en-US" dirty="0" smtClean="0"/>
              <a:t>B</a:t>
            </a:r>
            <a:endParaRPr lang="bg-BG" dirty="0" smtClean="0"/>
          </a:p>
          <a:p>
            <a:pPr lvl="1"/>
            <a:r>
              <a:rPr lang="en-US" dirty="0" smtClean="0"/>
              <a:t>Given a random point </a:t>
            </a:r>
            <a:r>
              <a:rPr lang="en-US" dirty="0" smtClean="0"/>
              <a:t>C</a:t>
            </a:r>
            <a:endParaRPr lang="bg-BG" dirty="0" smtClean="0"/>
          </a:p>
          <a:p>
            <a:pPr lvl="1"/>
            <a:r>
              <a:rPr lang="en-US" dirty="0" smtClean="0"/>
              <a:t>Find point D on the line that is closest to C</a:t>
            </a:r>
            <a:endParaRPr lang="bg-BG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248160" y="3303001"/>
            <a:ext cx="5664646" cy="1463285"/>
          </a:xfrm>
          <a:prstGeom prst="line">
            <a:avLst/>
          </a:prstGeom>
          <a:ln w="762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101474" y="3486778"/>
            <a:ext cx="371789" cy="1125415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705355" y="440053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351257" y="399594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6297401" y="4429379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5928614" y="3303001"/>
            <a:ext cx="365756" cy="3657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TextBox 17"/>
          <p:cNvSpPr txBox="1"/>
          <p:nvPr/>
        </p:nvSpPr>
        <p:spPr>
          <a:xfrm>
            <a:off x="1705355" y="4109191"/>
            <a:ext cx="311303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81689" y="3705219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63157" y="4466896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14783" y="3012280"/>
            <a:ext cx="31611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D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8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Решение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Working with vectors</a:t>
                </a:r>
                <a:r>
                  <a:rPr lang="bg-BG" dirty="0" smtClean="0"/>
                  <a:t>:</a:t>
                </a:r>
                <a:endParaRPr lang="bg-BG" dirty="0" smtClean="0"/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AD</m:t>
                          </m:r>
                        </m:e>
                      </m:acc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 = </m:t>
                      </m:r>
                      <m:acc>
                        <m:accPr>
                          <m:chr m:val="⃗"/>
                          <m:ctrlPr>
                            <a:rPr lang="en-US" b="0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.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en-US" dirty="0" smtClean="0"/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CD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/>
                            <m:t>CA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/>
                            <m:t>AD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CA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.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en-US" dirty="0"/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/>
                            <m:t>C</m:t>
                          </m:r>
                          <m:r>
                            <m:rPr>
                              <m:nor/>
                            </m:rPr>
                            <a:rPr lang="en-US" dirty="0"/>
                            <m:t>D</m:t>
                          </m:r>
                        </m:e>
                      </m:acc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r>
                        <a:rPr lang="en-US" i="1" dirty="0" smtClean="0">
                          <a:latin typeface="Cambria Math"/>
                          <a:sym typeface="Symbol"/>
                        </a:rPr>
                        <m:t></m:t>
                      </m:r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D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 </m:t>
                      </m:r>
                      <m:r>
                        <a:rPr lang="en-US" i="1" dirty="0" smtClean="0">
                          <a:latin typeface="Cambria Math"/>
                          <a:sym typeface="Symbol"/>
                        </a:rPr>
                        <m:t></m:t>
                      </m:r>
                      <m:r>
                        <a:rPr lang="en-US" b="0" i="1" dirty="0" smtClean="0">
                          <a:latin typeface="Cambria Math"/>
                          <a:sym typeface="Symbol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CD</m:t>
                          </m:r>
                        </m:e>
                      </m:acc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r>
                        <a:rPr lang="en-US" i="1" dirty="0">
                          <a:latin typeface="Cambria Math"/>
                          <a:sym typeface="Symbol"/>
                        </a:rPr>
                        <m:t></m:t>
                      </m:r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AB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 </m:t>
                      </m:r>
                      <m:r>
                        <a:rPr lang="en-US" i="1" dirty="0">
                          <a:latin typeface="Cambria Math"/>
                          <a:sym typeface="Symbol"/>
                        </a:rPr>
                        <m:t></m:t>
                      </m:r>
                      <m:r>
                        <a:rPr lang="en-US" b="0" i="1" dirty="0" smtClean="0">
                          <a:latin typeface="Cambria Math"/>
                          <a:sym typeface="Symbol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CD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0 </m:t>
                      </m:r>
                      <m:r>
                        <a:rPr lang="en-US" i="1" dirty="0">
                          <a:latin typeface="Cambria Math"/>
                          <a:sym typeface="Symbol"/>
                        </a:rPr>
                        <m:t> </m:t>
                      </m:r>
                      <m:d>
                        <m:d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CA</m:t>
                              </m:r>
                            </m:e>
                          </m:acc>
                          <m:r>
                            <a:rPr lang="en-US" i="1" dirty="0">
                              <a:latin typeface="Cambria Math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A</m:t>
                              </m:r>
                              <m:r>
                                <m:rPr>
                                  <m:nor/>
                                </m:rPr>
                                <a:rPr lang="en-US" b="0" i="0" dirty="0" smtClean="0"/>
                                <m:t>B</m:t>
                              </m:r>
                            </m:e>
                          </m:acc>
                          <m:r>
                            <m:rPr>
                              <m:nor/>
                            </m:rPr>
                            <a:rPr lang="en-US" dirty="0">
                              <a:latin typeface="Cambria Math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n-US" b="0" i="0" dirty="0" smtClean="0">
                              <a:latin typeface="Cambria Math"/>
                            </a:rPr>
                            <m:t>k</m:t>
                          </m:r>
                        </m:e>
                      </m:d>
                      <m:r>
                        <a:rPr lang="en-US" i="1" dirty="0">
                          <a:latin typeface="Cambria Math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dirty="0" smtClean="0"/>
                  <a:t>Solving for k and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/>
                          <m:t>AD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latin typeface="Cambria Math"/>
                      </a:rPr>
                      <m:t> = </m:t>
                    </m:r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/>
                          <m:t>AB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latin typeface="Cambria Math"/>
                      </a:rPr>
                      <m:t>.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/>
                      </a:rPr>
                      <m:t>k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en-US" dirty="0" smtClean="0"/>
                  <a:t>leads to solution for</a:t>
                </a:r>
                <a:r>
                  <a:rPr lang="bg-BG" dirty="0" smtClean="0"/>
                  <a:t> </a:t>
                </a:r>
                <a:r>
                  <a:rPr lang="en-US" dirty="0" smtClean="0"/>
                  <a:t>D</a:t>
                </a:r>
                <a:endParaRPr lang="en-US" dirty="0"/>
              </a:p>
              <a:p>
                <a:pPr lvl="1"/>
                <a:endParaRPr lang="bg-BG" dirty="0" smtClean="0"/>
              </a:p>
              <a:p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 flipV="1">
            <a:off x="1248160" y="3303001"/>
            <a:ext cx="5664646" cy="1463285"/>
          </a:xfrm>
          <a:prstGeom prst="line">
            <a:avLst/>
          </a:prstGeom>
          <a:ln w="762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H="1" flipV="1">
            <a:off x="6169688" y="3677697"/>
            <a:ext cx="301450" cy="924449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351257" y="399594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5928614" y="3303001"/>
            <a:ext cx="365756" cy="3657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TextBox 8"/>
          <p:cNvSpPr txBox="1"/>
          <p:nvPr/>
        </p:nvSpPr>
        <p:spPr>
          <a:xfrm>
            <a:off x="1705355" y="4109191"/>
            <a:ext cx="311303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81689" y="3705219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3157" y="4466896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14783" y="3012280"/>
            <a:ext cx="31611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D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080009" y="4612256"/>
            <a:ext cx="4400271" cy="40131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848897" y="4225290"/>
            <a:ext cx="1488663" cy="386905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974769" y="3558540"/>
            <a:ext cx="3945971" cy="1024869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705355" y="440053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6297401" y="4429379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311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Implementation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Changing points</a:t>
                </a:r>
                <a:r>
                  <a:rPr lang="bg-BG" dirty="0" smtClean="0"/>
                  <a:t>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bg-BG" dirty="0" smtClean="0"/>
                  <a:t> </a:t>
                </a:r>
                <a:r>
                  <a:rPr lang="en-US" dirty="0" smtClean="0"/>
                  <a:t>and</a:t>
                </a:r>
                <a:r>
                  <a:rPr lang="bg-BG" dirty="0" smtClean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B</a:t>
                </a:r>
                <a:r>
                  <a:rPr lang="bg-BG" dirty="0" smtClean="0"/>
                  <a:t> </a:t>
                </a:r>
                <a:r>
                  <a:rPr lang="en-US" dirty="0" smtClean="0"/>
                  <a:t>for a line in motion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Calculating</a:t>
                </a:r>
                <a:r>
                  <a:rPr lang="bg-BG" dirty="0" smtClean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k</a:t>
                </a:r>
                <a:r>
                  <a:rPr lang="en-US" dirty="0" smtClean="0"/>
                  <a:t> </a:t>
                </a:r>
                <a:r>
                  <a:rPr lang="en-US" dirty="0" smtClean="0"/>
                  <a:t>from points</a:t>
                </a:r>
                <a:r>
                  <a:rPr lang="bg-BG" dirty="0" smtClean="0"/>
                  <a:t>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en-US" dirty="0" smtClean="0"/>
                  <a:t>,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B</a:t>
                </a:r>
                <a:r>
                  <a:rPr lang="bg-BG" dirty="0" smtClean="0"/>
                  <a:t> </a:t>
                </a:r>
                <a:r>
                  <a:rPr lang="en-US" dirty="0" smtClean="0"/>
                  <a:t>and</a:t>
                </a:r>
                <a:r>
                  <a:rPr lang="bg-BG" dirty="0" smtClean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C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Finding point</a:t>
                </a:r>
                <a:r>
                  <a:rPr lang="bg-BG" dirty="0" smtClean="0"/>
                  <a:t>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D</a:t>
                </a:r>
                <a:r>
                  <a:rPr lang="bg-BG" dirty="0" smtClean="0"/>
                  <a:t> </a:t>
                </a:r>
                <a:r>
                  <a:rPr lang="en-US" dirty="0" smtClean="0"/>
                  <a:t>on the line as</a:t>
                </a:r>
                <a:r>
                  <a:rPr lang="bg-BG" dirty="0" smtClean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D = A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+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</a:rPr>
                          <m:t>AB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.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k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 </a:t>
                </a:r>
                <a:endParaRPr lang="en-US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31562" y="2480310"/>
            <a:ext cx="7680875" cy="24688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[</a:t>
            </a:r>
            <a:r>
              <a:rPr lang="bg-BG" dirty="0" smtClean="0"/>
              <a:t>...</a:t>
            </a:r>
            <a:r>
              <a:rPr lang="en-GB" dirty="0" smtClean="0"/>
              <a:t>];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[</a:t>
            </a:r>
            <a:r>
              <a:rPr lang="bg-BG" dirty="0" smtClean="0"/>
              <a:t>...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vectorPoints</a:t>
            </a:r>
            <a:r>
              <a:rPr lang="en-GB" dirty="0"/>
              <a:t>(</a:t>
            </a:r>
            <a:r>
              <a:rPr lang="en-GB" dirty="0" err="1"/>
              <a:t>B,A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GB" dirty="0" smtClean="0"/>
              <a:t> </a:t>
            </a:r>
            <a:r>
              <a:rPr lang="en-GB" dirty="0"/>
              <a:t>=((</a:t>
            </a:r>
            <a:r>
              <a:rPr lang="en-GB" dirty="0" err="1"/>
              <a:t>C.center</a:t>
            </a:r>
            <a:r>
              <a:rPr lang="en-GB" dirty="0"/>
              <a:t>[0]-A[0])*AB[0]+(</a:t>
            </a:r>
            <a:r>
              <a:rPr lang="en-GB" dirty="0" err="1"/>
              <a:t>C.center</a:t>
            </a:r>
            <a:r>
              <a:rPr lang="en-GB" dirty="0"/>
              <a:t>[1]-A[1])*AB[1</a:t>
            </a:r>
            <a:r>
              <a:rPr lang="en-GB" dirty="0" smtClean="0"/>
              <a:t>])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 </a:t>
            </a:r>
            <a:r>
              <a:rPr lang="en-GB" dirty="0" smtClean="0"/>
              <a:t>/(</a:t>
            </a:r>
            <a:r>
              <a:rPr lang="en-GB" dirty="0"/>
              <a:t>AB[0]*AB[0]+AB[1]*AB[1]);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GB" dirty="0" err="1" smtClean="0"/>
              <a:t>.center</a:t>
            </a:r>
            <a:r>
              <a:rPr lang="en-GB" dirty="0" smtClean="0"/>
              <a:t>[0</a:t>
            </a:r>
            <a:r>
              <a:rPr lang="en-GB" dirty="0"/>
              <a:t>] = A[0</a:t>
            </a:r>
            <a:r>
              <a:rPr lang="en-GB" dirty="0" smtClean="0"/>
              <a:t>]+k*AB[0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GB" dirty="0" err="1" smtClean="0"/>
              <a:t>.center</a:t>
            </a:r>
            <a:r>
              <a:rPr lang="en-GB" dirty="0" smtClean="0"/>
              <a:t>[1</a:t>
            </a:r>
            <a:r>
              <a:rPr lang="en-GB" dirty="0"/>
              <a:t>] = A[1</a:t>
            </a:r>
            <a:r>
              <a:rPr lang="en-GB" dirty="0" smtClean="0"/>
              <a:t>]+k*AB[1];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76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6973577" y="3171983"/>
            <a:ext cx="126195" cy="216695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99850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Restrictions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Closest point to a segment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Same algorithm, same calculations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For</a:t>
                </a:r>
                <a:r>
                  <a:rPr lang="bg-BG" dirty="0" smtClean="0"/>
                  <a:t>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D</a:t>
                </a:r>
                <a:r>
                  <a:rPr lang="bg-BG" dirty="0" smtClean="0"/>
                  <a:t> </a:t>
                </a:r>
                <a:r>
                  <a:rPr lang="en-US" dirty="0" smtClean="0"/>
                  <a:t>to be between</a:t>
                </a:r>
                <a:r>
                  <a:rPr lang="bg-BG" dirty="0" smtClean="0"/>
                  <a:t>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bg-BG" dirty="0" smtClean="0"/>
                  <a:t> </a:t>
                </a:r>
                <a:r>
                  <a:rPr lang="en-US" dirty="0" smtClean="0"/>
                  <a:t>and</a:t>
                </a:r>
                <a:r>
                  <a:rPr lang="bg-BG" dirty="0" smtClean="0"/>
                  <a:t>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B</a:t>
                </a:r>
                <a:r>
                  <a:rPr lang="en-US" dirty="0" smtClean="0"/>
                  <a:t>, </a:t>
                </a:r>
                <a:r>
                  <a:rPr lang="en-US" dirty="0" smtClean="0"/>
                  <a:t>it needs</a:t>
                </a:r>
                <a:r>
                  <a:rPr lang="bg-BG" dirty="0" smtClean="0"/>
                  <a:t>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k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  <a:sym typeface="Symbol"/>
                  </a:rPr>
                  <a:t>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[0,1]</a:t>
                </a:r>
              </a:p>
              <a:p>
                <a:pPr lvl="1"/>
                <a:r>
                  <a:rPr lang="en-US" dirty="0" smtClean="0"/>
                  <a:t>This comes from the linear combination</a:t>
                </a:r>
                <a:endParaRPr lang="bg-BG" dirty="0" smtClean="0"/>
              </a:p>
              <a:p>
                <a:r>
                  <a:rPr lang="en-US" dirty="0" smtClean="0"/>
                  <a:t>Is it a coincidence</a:t>
                </a:r>
                <a:r>
                  <a:rPr lang="bg-BG" dirty="0" smtClean="0"/>
                  <a:t>?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Checking:</a:t>
                </a:r>
                <a:r>
                  <a:rPr lang="bg-BG" dirty="0" smtClean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+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</a:rPr>
                          <m:t>AB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.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k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 =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bg-BG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+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(B-A)k = A(1-k)+kB</a:t>
                </a:r>
                <a:endParaRPr lang="en-US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005879" y="3851896"/>
            <a:ext cx="7223681" cy="10972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k = ...;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(k&lt;0) k=0;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(k&gt;1) k=1;</a:t>
            </a:r>
          </a:p>
        </p:txBody>
      </p:sp>
    </p:spTree>
    <p:extLst>
      <p:ext uri="{BB962C8B-B14F-4D97-AF65-F5344CB8AC3E}">
        <p14:creationId xmlns:p14="http://schemas.microsoft.com/office/powerpoint/2010/main" val="428049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1748434" y="1644633"/>
            <a:ext cx="126195" cy="216695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35107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Dragging with the closest point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Dragging along a line</a:t>
            </a:r>
            <a:endParaRPr lang="bg-BG" dirty="0" smtClean="0"/>
          </a:p>
          <a:p>
            <a:pPr lvl="1"/>
            <a:r>
              <a:rPr lang="en-US" dirty="0" smtClean="0"/>
              <a:t>Event processing remembers the last graphical coordinates and whether there is grabbed object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663189"/>
            <a:ext cx="7223681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</a:t>
            </a:r>
            <a:r>
              <a:rPr lang="en-GB" dirty="0"/>
              <a:t> = </a:t>
            </a:r>
            <a:r>
              <a:rPr lang="en-GB" dirty="0" err="1"/>
              <a:t>p.objectAtPoint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(event);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GB" dirty="0"/>
              <a:t>(event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 smtClean="0"/>
              <a:t>{</a:t>
            </a:r>
            <a:r>
              <a:rPr lang="en-GB" dirty="0" err="1" smtClean="0"/>
              <a:t>obj</a:t>
            </a:r>
            <a:r>
              <a:rPr lang="en-GB" dirty="0" smtClean="0"/>
              <a:t> </a:t>
            </a:r>
            <a:r>
              <a:rPr lang="en-GB" dirty="0"/>
              <a:t>= null</a:t>
            </a:r>
            <a:r>
              <a:rPr lang="en-GB" dirty="0" smtClean="0"/>
              <a:t>;}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(event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en-GB" dirty="0" smtClean="0"/>
              <a:t>x </a:t>
            </a:r>
            <a:r>
              <a:rPr lang="en-GB" dirty="0"/>
              <a:t>= </a:t>
            </a:r>
            <a:r>
              <a:rPr lang="bg-BG" dirty="0" smtClean="0"/>
              <a:t>...</a:t>
            </a:r>
            <a:r>
              <a:rPr lang="en-GB" dirty="0" smtClean="0"/>
              <a:t>;</a:t>
            </a:r>
            <a:r>
              <a:rPr lang="bg-BG" dirty="0" smtClean="0"/>
              <a:t> </a:t>
            </a:r>
            <a:r>
              <a:rPr lang="en-GB" dirty="0" smtClean="0"/>
              <a:t>y </a:t>
            </a:r>
            <a:r>
              <a:rPr lang="en-GB" dirty="0"/>
              <a:t>= </a:t>
            </a:r>
            <a:r>
              <a:rPr lang="en-GB" dirty="0" smtClean="0"/>
              <a:t>-(</a:t>
            </a:r>
            <a:r>
              <a:rPr lang="bg-BG" dirty="0" smtClean="0"/>
              <a:t>...</a:t>
            </a:r>
            <a:r>
              <a:rPr lang="en-GB" dirty="0" smtClean="0"/>
              <a:t>);}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709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Vector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</a:t>
            </a:r>
            <a:r>
              <a:rPr lang="en-US" dirty="0" smtClean="0"/>
              <a:t> and the square of its length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bg-BG" dirty="0" smtClean="0"/>
              <a:t> </a:t>
            </a:r>
            <a:r>
              <a:rPr lang="en-US" dirty="0" smtClean="0"/>
              <a:t>are calculated once (the line in the example is not moving)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200166"/>
            <a:ext cx="7223681" cy="3748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de-DE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</a:t>
            </a:r>
            <a:r>
              <a:rPr lang="de-DE" dirty="0" smtClean="0"/>
              <a:t> </a:t>
            </a:r>
            <a:r>
              <a:rPr lang="de-DE" dirty="0"/>
              <a:t>= </a:t>
            </a:r>
            <a:r>
              <a:rPr lang="de-DE" dirty="0" err="1"/>
              <a:t>vectorPoints</a:t>
            </a:r>
            <a:r>
              <a:rPr lang="de-DE" dirty="0"/>
              <a:t>(</a:t>
            </a:r>
            <a:r>
              <a:rPr lang="de-DE" dirty="0" err="1"/>
              <a:t>B,A</a:t>
            </a:r>
            <a:r>
              <a:rPr lang="de-DE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de-DE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de-DE" dirty="0" smtClean="0"/>
              <a:t> </a:t>
            </a:r>
            <a:r>
              <a:rPr lang="de-DE" dirty="0"/>
              <a:t>= AB[0]*AB[0]+AB[1]*AB[1</a:t>
            </a:r>
            <a:r>
              <a:rPr lang="de-DE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de-DE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bg-BG" dirty="0" smtClean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GB" dirty="0" smtClean="0"/>
              <a:t> = ((</a:t>
            </a:r>
            <a:r>
              <a:rPr lang="en-GB" dirty="0"/>
              <a:t>x-A[0])*AB[0]+(y-A[1])*AB[1</a:t>
            </a:r>
            <a:r>
              <a:rPr lang="en-GB" dirty="0" smtClean="0"/>
              <a:t>])/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bg-BG" dirty="0"/>
              <a:t>	</a:t>
            </a:r>
            <a:r>
              <a:rPr lang="en-GB" dirty="0" err="1"/>
              <a:t>D.center</a:t>
            </a:r>
            <a:r>
              <a:rPr lang="en-GB" dirty="0"/>
              <a:t>[0] = A[0]+k*AB[0];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bg-BG" dirty="0" smtClean="0"/>
              <a:t>	</a:t>
            </a:r>
            <a:r>
              <a:rPr lang="en-GB" dirty="0" err="1" smtClean="0"/>
              <a:t>D.center</a:t>
            </a:r>
            <a:r>
              <a:rPr lang="en-GB" dirty="0" smtClean="0"/>
              <a:t>[1</a:t>
            </a:r>
            <a:r>
              <a:rPr lang="en-GB" dirty="0"/>
              <a:t>] = A[1]+k*AB[1];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}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927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5943585" y="1835750"/>
            <a:ext cx="126195" cy="216695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9414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Dragging along a segment</a:t>
            </a:r>
            <a:endParaRPr lang="bg-BG" dirty="0" smtClean="0"/>
          </a:p>
          <a:p>
            <a:pPr lvl="1"/>
            <a:r>
              <a:rPr lang="en-US" dirty="0" smtClean="0"/>
              <a:t>Adding restriction on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200165"/>
            <a:ext cx="7223681" cy="3748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k =((x-A[0])*AB[0]+(y-A[1])*AB[1</a:t>
            </a:r>
            <a:r>
              <a:rPr lang="en-GB" dirty="0" smtClean="0"/>
              <a:t>])/L;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(k&lt;0) k=0;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if (k&gt;1) k=1;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	</a:t>
            </a:r>
            <a:r>
              <a:rPr lang="en-GB" dirty="0" err="1"/>
              <a:t>D.center</a:t>
            </a:r>
            <a:r>
              <a:rPr lang="en-GB" dirty="0"/>
              <a:t>[0] = A[0]+k*AB[0];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D.center</a:t>
            </a:r>
            <a:r>
              <a:rPr lang="en-GB" dirty="0"/>
              <a:t>[1] = A[1]+k*AB[1];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1539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2858741" y="3011407"/>
            <a:ext cx="126195" cy="216695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1045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Dragging along a circle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15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Dragging along a circle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angle</a:t>
            </a:r>
            <a:endParaRPr lang="bg-BG" dirty="0"/>
          </a:p>
          <a:p>
            <a:pPr lvl="1"/>
            <a:r>
              <a:rPr lang="en-US" dirty="0" smtClean="0"/>
              <a:t>Controlling a parameter with the mouse</a:t>
            </a:r>
          </a:p>
          <a:p>
            <a:pPr lvl="1"/>
            <a:r>
              <a:rPr lang="en-US" dirty="0" smtClean="0"/>
              <a:t>Using the parameter as an angle in polar coordinates</a:t>
            </a:r>
          </a:p>
          <a:p>
            <a:pPr lvl="1"/>
            <a:r>
              <a:rPr lang="en-US" dirty="0" smtClean="0"/>
              <a:t>Using for dragging along a circle or an arc</a:t>
            </a:r>
          </a:p>
          <a:p>
            <a:r>
              <a:rPr lang="en-US" dirty="0" smtClean="0"/>
              <a:t>With closest point</a:t>
            </a:r>
            <a:endParaRPr lang="bg-BG" dirty="0"/>
          </a:p>
          <a:p>
            <a:pPr lvl="1"/>
            <a:r>
              <a:rPr lang="en-US" dirty="0" smtClean="0"/>
              <a:t>Projecting the point on the circle</a:t>
            </a:r>
          </a:p>
          <a:p>
            <a:pPr lvl="1"/>
            <a:r>
              <a:rPr lang="en-US" dirty="0" smtClean="0"/>
              <a:t>Harder for an arc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43428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Dragging with an angle</a:t>
            </a:r>
            <a:endParaRPr lang="bg-BG" dirty="0" smtClean="0"/>
          </a:p>
          <a:p>
            <a:pPr lvl="1"/>
            <a:r>
              <a:rPr lang="en-US" dirty="0" smtClean="0"/>
              <a:t>Local property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alpha</a:t>
            </a:r>
            <a:r>
              <a:rPr lang="en-US" dirty="0" smtClean="0"/>
              <a:t> for the angle along the circle</a:t>
            </a:r>
          </a:p>
          <a:p>
            <a:pPr lvl="1"/>
            <a:r>
              <a:rPr lang="en-US" dirty="0" smtClean="0"/>
              <a:t>Offset divided by 100 – i.e. 100 pixels is 1 radian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7"/>
            <a:ext cx="7223681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obj.alpha</a:t>
            </a:r>
            <a:r>
              <a:rPr lang="en-GB" dirty="0"/>
              <a:t> -= (</a:t>
            </a:r>
            <a:r>
              <a:rPr lang="en-GB" dirty="0" err="1"/>
              <a:t>event.clientX</a:t>
            </a:r>
            <a:r>
              <a:rPr lang="en-GB" dirty="0"/>
              <a:t>-x)/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obj.center</a:t>
            </a:r>
            <a:r>
              <a:rPr lang="en-GB" dirty="0"/>
              <a:t> = [120*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obj.alpha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,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	              </a:t>
            </a:r>
            <a:r>
              <a:rPr lang="en-GB" dirty="0" smtClean="0"/>
              <a:t>120*</a:t>
            </a:r>
            <a:r>
              <a:rPr lang="en-GB" dirty="0" err="1" smtClean="0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obj.alpha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x = </a:t>
            </a:r>
            <a:r>
              <a:rPr lang="en-GB" dirty="0" err="1"/>
              <a:t>event.clientX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327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Dragging with restrictions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 lesson</a:t>
            </a:r>
            <a:endParaRPr lang="bg-BG" dirty="0"/>
          </a:p>
          <a:p>
            <a:pPr lvl="1"/>
            <a:r>
              <a:rPr lang="en-US" dirty="0" smtClean="0"/>
              <a:t>Free (unbound) dragging</a:t>
            </a:r>
            <a:endParaRPr lang="bg-BG" dirty="0"/>
          </a:p>
          <a:p>
            <a:pPr lvl="1"/>
            <a:r>
              <a:rPr lang="en-US" dirty="0" smtClean="0"/>
              <a:t>Position depends only on mouse position</a:t>
            </a:r>
            <a:endParaRPr lang="bg-BG" sz="1800" dirty="0"/>
          </a:p>
          <a:p>
            <a:r>
              <a:rPr lang="en-US" dirty="0" smtClean="0"/>
              <a:t>In reality</a:t>
            </a:r>
            <a:endParaRPr lang="bg-BG" dirty="0"/>
          </a:p>
          <a:p>
            <a:pPr lvl="1"/>
            <a:r>
              <a:rPr lang="en-US" dirty="0" smtClean="0"/>
              <a:t>Object motion is restricted</a:t>
            </a:r>
          </a:p>
          <a:p>
            <a:pPr lvl="1"/>
            <a:r>
              <a:rPr lang="en-US" dirty="0" smtClean="0"/>
              <a:t>Different reasons for restrictions</a:t>
            </a:r>
          </a:p>
          <a:p>
            <a:pPr lvl="1"/>
            <a:r>
              <a:rPr lang="en-US" dirty="0" smtClean="0"/>
              <a:t>Leads to “disagreement” between mouse and object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5652183" y="2227635"/>
            <a:ext cx="126195" cy="216695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25877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Dragging with the closest point</a:t>
            </a:r>
            <a:endParaRPr lang="bg-BG" dirty="0" smtClean="0"/>
          </a:p>
          <a:p>
            <a:pPr lvl="1"/>
            <a:r>
              <a:rPr lang="en-US" dirty="0" smtClean="0"/>
              <a:t>Mouse position is scaled so that the distance is 120 (as is the radius of the circle)</a:t>
            </a:r>
            <a:endParaRPr lang="bg-BG" dirty="0" smtClean="0"/>
          </a:p>
          <a:p>
            <a:pPr lvl="1"/>
            <a:r>
              <a:rPr lang="en-US" dirty="0" smtClean="0"/>
              <a:t>This is the dragged object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7"/>
            <a:ext cx="7223681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...;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/>
              <a:t> = </a:t>
            </a:r>
            <a:r>
              <a:rPr lang="en-GB" dirty="0" smtClean="0"/>
              <a:t>-(...);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GB" dirty="0"/>
              <a:t> = </a:t>
            </a:r>
            <a:r>
              <a:rPr lang="en-GB" dirty="0" err="1"/>
              <a:t>Math.sqrt</a:t>
            </a:r>
            <a:r>
              <a:rPr lang="en-GB" dirty="0"/>
              <a:t>(x*</a:t>
            </a:r>
            <a:r>
              <a:rPr lang="en-GB" dirty="0" err="1"/>
              <a:t>x+y</a:t>
            </a:r>
            <a:r>
              <a:rPr lang="en-GB" dirty="0"/>
              <a:t>*y); 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obj.center</a:t>
            </a:r>
            <a:r>
              <a:rPr lang="en-GB" dirty="0"/>
              <a:t>[0]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120*x/d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obj.center</a:t>
            </a:r>
            <a:r>
              <a:rPr lang="en-GB" dirty="0"/>
              <a:t>[1]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120*y/d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}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616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5149766" y="3704742"/>
            <a:ext cx="126195" cy="216695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1105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Comparison of dragging along a circle</a:t>
            </a:r>
            <a:endParaRPr lang="bg-BG" dirty="0" smtClean="0"/>
          </a:p>
          <a:p>
            <a:endParaRPr lang="bg-BG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872752"/>
              </p:ext>
            </p:extLst>
          </p:nvPr>
        </p:nvGraphicFramePr>
        <p:xfrm>
          <a:off x="1554513" y="925848"/>
          <a:ext cx="60960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With parameter angle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closest point</a:t>
                      </a:r>
                      <a:endParaRPr lang="bg-B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Lost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of intuitiveness in some parts of the dragging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Intuitiveness for the whole duration of dragging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Easy adaptation to dragging along an arc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Harder to implement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to dragging along an arc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Projection and view point are not important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Prefers orthographic projection and vertical view point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No special points, dragging is the same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Mouse near the circle center makes sharp jumps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of dragged object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err="1" smtClean="0"/>
              <a:t>draggings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29677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Dragging of a direction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Dragging of a direction</a:t>
            </a:r>
            <a:endParaRPr lang="bg-BG" dirty="0" smtClean="0"/>
          </a:p>
          <a:p>
            <a:pPr lvl="1"/>
            <a:r>
              <a:rPr lang="en-US" dirty="0" smtClean="0"/>
              <a:t>Given are n dials, each with a hand</a:t>
            </a:r>
          </a:p>
          <a:p>
            <a:pPr lvl="1"/>
            <a:r>
              <a:rPr lang="en-US" dirty="0" smtClean="0"/>
              <a:t>Random positions and sizes</a:t>
            </a:r>
            <a:endParaRPr lang="bg-BG" dirty="0" smtClean="0"/>
          </a:p>
          <a:p>
            <a:r>
              <a:rPr lang="en-US" dirty="0" smtClean="0"/>
              <a:t>Goal</a:t>
            </a:r>
            <a:endParaRPr lang="bg-BG" dirty="0" smtClean="0"/>
          </a:p>
          <a:p>
            <a:pPr lvl="1"/>
            <a:r>
              <a:rPr lang="en-US" dirty="0" smtClean="0"/>
              <a:t>Interactive rotation of selected dial hand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65153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 dials</a:t>
            </a:r>
            <a:endParaRPr lang="bg-BG" dirty="0" smtClean="0"/>
          </a:p>
          <a:p>
            <a:pPr lvl="1"/>
            <a:r>
              <a:rPr lang="en-US" dirty="0" smtClean="0"/>
              <a:t>Flat spheres</a:t>
            </a:r>
            <a:r>
              <a:rPr lang="bg-BG" dirty="0" smtClean="0"/>
              <a:t> </a:t>
            </a:r>
            <a:r>
              <a:rPr lang="en-US" dirty="0" smtClean="0"/>
              <a:t>(Z</a:t>
            </a:r>
            <a:r>
              <a:rPr lang="bg-BG" dirty="0" smtClean="0"/>
              <a:t> </a:t>
            </a:r>
            <a:r>
              <a:rPr lang="en-US" dirty="0" smtClean="0"/>
              <a:t>radius is </a:t>
            </a:r>
            <a:r>
              <a:rPr lang="bg-BG" dirty="0" smtClean="0"/>
              <a:t>20</a:t>
            </a:r>
            <a:r>
              <a:rPr lang="bg-BG" dirty="0" smtClean="0"/>
              <a:t>)</a:t>
            </a:r>
            <a:endParaRPr lang="bg-BG" dirty="0"/>
          </a:p>
          <a:p>
            <a:pPr lvl="1"/>
            <a:r>
              <a:rPr lang="en-US" dirty="0" smtClean="0"/>
              <a:t>Interactive cone </a:t>
            </a:r>
            <a:r>
              <a:rPr lang="bg-BG" dirty="0" smtClean="0"/>
              <a:t>20 </a:t>
            </a:r>
            <a:r>
              <a:rPr lang="en-US" dirty="0" smtClean="0"/>
              <a:t>units above each sphere</a:t>
            </a:r>
            <a:endParaRPr lang="bg-BG" dirty="0" smtClean="0"/>
          </a:p>
          <a:p>
            <a:pPr lvl="1"/>
            <a:r>
              <a:rPr lang="en-US" dirty="0" smtClean="0"/>
              <a:t>Cone not oriente</a:t>
            </a:r>
            <a:r>
              <a:rPr lang="en-US" dirty="0" smtClean="0"/>
              <a:t>d along Z axis, but along Y axis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297433"/>
            <a:ext cx="7223681" cy="2651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c = [random(-300,300),random(-150,150),100*</a:t>
            </a:r>
            <a:r>
              <a:rPr lang="en-GB" dirty="0" err="1"/>
              <a:t>i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r = random(30,80);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</a:t>
            </a:r>
            <a:r>
              <a:rPr lang="en-GB" dirty="0" smtClean="0"/>
              <a:t>(c</a:t>
            </a:r>
            <a:r>
              <a:rPr lang="en-GB" dirty="0"/>
              <a:t>,[r,r,20]).custom({</a:t>
            </a:r>
            <a:r>
              <a:rPr lang="en-GB" dirty="0" err="1"/>
              <a:t>color</a:t>
            </a:r>
            <a:r>
              <a:rPr lang="en-GB" dirty="0"/>
              <a:t>:[0,0.5,1]});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GB" dirty="0"/>
              <a:t>([c[0],c[1],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c[2]+20</a:t>
            </a:r>
            <a:r>
              <a:rPr lang="en-GB" dirty="0"/>
              <a:t>],r/10,r).custom</a:t>
            </a:r>
            <a:r>
              <a:rPr lang="en-GB" dirty="0" smtClean="0"/>
              <a:t>({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:[0,1,0],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light:false</a:t>
            </a:r>
            <a:r>
              <a:rPr lang="en-GB" dirty="0"/>
              <a:t>,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err="1" smtClean="0"/>
              <a:t>color</a:t>
            </a:r>
            <a:r>
              <a:rPr lang="en-GB" dirty="0"/>
              <a:t>:[1,1,1</a:t>
            </a:r>
            <a:r>
              <a:rPr lang="en-GB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GB" dirty="0" err="1" smtClean="0"/>
              <a:t>:true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6003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Interactivity</a:t>
            </a:r>
            <a:endParaRPr lang="bg-BG" dirty="0" smtClean="0"/>
          </a:p>
          <a:p>
            <a:pPr lvl="1"/>
            <a:r>
              <a:rPr lang="en-US" dirty="0" smtClean="0"/>
              <a:t>Vector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 smtClean="0"/>
              <a:t> </a:t>
            </a:r>
            <a:r>
              <a:rPr lang="en-US" dirty="0" smtClean="0"/>
              <a:t>of the “dragged” objects is set to the mouse position </a:t>
            </a:r>
            <a:r>
              <a:rPr lang="bg-BG" dirty="0" smtClean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err="1" smtClean="0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This turns the cone towards the mouse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3001" y="2023117"/>
            <a:ext cx="7589437" cy="2926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x </a:t>
            </a:r>
            <a:r>
              <a:rPr lang="en-GB" dirty="0" smtClean="0"/>
              <a:t>=</a:t>
            </a:r>
            <a:r>
              <a:rPr lang="bg-BG" dirty="0" smtClean="0"/>
              <a:t>...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y = </a:t>
            </a:r>
            <a:r>
              <a:rPr lang="en-GB" dirty="0" smtClean="0"/>
              <a:t>-(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obj.focus</a:t>
            </a:r>
            <a:r>
              <a:rPr lang="en-GB" dirty="0"/>
              <a:t> 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x-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GB" dirty="0"/>
              <a:t>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y-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</a:t>
            </a:r>
            <a:r>
              <a:rPr lang="en-GB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6731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3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Dragging of a height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Regular pyramid</a:t>
            </a:r>
          </a:p>
          <a:p>
            <a:pPr lvl="1"/>
            <a:r>
              <a:rPr lang="en-US" dirty="0" smtClean="0"/>
              <a:t>Horizontal mouse motion rotates the pyramid (i.e. dragging base vertex along a circle)</a:t>
            </a:r>
          </a:p>
          <a:p>
            <a:pPr lvl="1"/>
            <a:r>
              <a:rPr lang="en-US" dirty="0" smtClean="0"/>
              <a:t>Vertical mouse motion changes its height (i.e. dragging top vertex along a vertical segment</a:t>
            </a:r>
            <a:r>
              <a:rPr lang="bg-BG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94261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of restrictions 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Conceptual </a:t>
            </a:r>
            <a:r>
              <a:rPr lang="bg-BG" dirty="0" smtClean="0"/>
              <a:t>(</a:t>
            </a:r>
            <a:r>
              <a:rPr lang="en-US" dirty="0" smtClean="0"/>
              <a:t>caused by design</a:t>
            </a:r>
            <a:r>
              <a:rPr lang="bg-BG" dirty="0" smtClean="0"/>
              <a:t>)</a:t>
            </a:r>
            <a:endParaRPr lang="bg-BG" dirty="0"/>
          </a:p>
          <a:p>
            <a:pPr lvl="1"/>
            <a:r>
              <a:rPr lang="en-US" dirty="0" smtClean="0"/>
              <a:t>Motion on a circle</a:t>
            </a:r>
          </a:p>
          <a:p>
            <a:pPr lvl="1"/>
            <a:r>
              <a:rPr lang="en-US" dirty="0" smtClean="0"/>
              <a:t>Motion on the surface of a sphere</a:t>
            </a:r>
          </a:p>
          <a:p>
            <a:pPr lvl="1"/>
            <a:r>
              <a:rPr lang="en-US" dirty="0" smtClean="0"/>
              <a:t>Motion on the edges of a cube</a:t>
            </a:r>
            <a:endParaRPr lang="bg-BG" sz="1800" dirty="0"/>
          </a:p>
          <a:p>
            <a:r>
              <a:rPr lang="en-US" dirty="0" smtClean="0"/>
              <a:t>Physical</a:t>
            </a:r>
            <a:r>
              <a:rPr lang="bg-BG" dirty="0" smtClean="0"/>
              <a:t> (</a:t>
            </a:r>
            <a:r>
              <a:rPr lang="en-US" dirty="0" smtClean="0"/>
              <a:t>caused by external factors</a:t>
            </a:r>
            <a:r>
              <a:rPr lang="bg-BG" dirty="0" smtClean="0"/>
              <a:t>)</a:t>
            </a:r>
            <a:endParaRPr lang="bg-BG" dirty="0"/>
          </a:p>
          <a:p>
            <a:pPr lvl="1"/>
            <a:r>
              <a:rPr lang="en-US" dirty="0" smtClean="0"/>
              <a:t>The code does not work for all input values</a:t>
            </a:r>
          </a:p>
          <a:p>
            <a:pPr lvl="1"/>
            <a:r>
              <a:rPr lang="en-US" dirty="0" smtClean="0"/>
              <a:t>Difficult to support smooth motions</a:t>
            </a:r>
          </a:p>
          <a:p>
            <a:pPr lvl="1"/>
            <a:r>
              <a:rPr lang="en-US" dirty="0" smtClean="0"/>
              <a:t>Limited screen or window size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941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Mouse offset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dy</a:t>
            </a:r>
            <a:r>
              <a:rPr lang="bg-BG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They are used to calculate pyramid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297432"/>
            <a:ext cx="7223681" cy="2651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dx</a:t>
            </a:r>
            <a:r>
              <a:rPr lang="en-GB" dirty="0"/>
              <a:t> = </a:t>
            </a:r>
            <a:r>
              <a:rPr lang="en-GB" dirty="0" err="1"/>
              <a:t>event.clientX</a:t>
            </a:r>
            <a:r>
              <a:rPr lang="en-GB" dirty="0"/>
              <a:t>-x;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dy</a:t>
            </a:r>
            <a:r>
              <a:rPr lang="en-GB" dirty="0"/>
              <a:t> = </a:t>
            </a:r>
            <a:r>
              <a:rPr lang="en-GB" dirty="0" err="1"/>
              <a:t>event.clientY</a:t>
            </a:r>
            <a:r>
              <a:rPr lang="en-GB" dirty="0"/>
              <a:t>-y</a:t>
            </a:r>
            <a:r>
              <a:rPr lang="en-GB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 -= dx/100;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obj.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 smtClean="0"/>
              <a:t> </a:t>
            </a:r>
            <a:r>
              <a:rPr lang="en-GB" dirty="0"/>
              <a:t>-= </a:t>
            </a:r>
            <a:r>
              <a:rPr lang="en-GB" dirty="0" err="1"/>
              <a:t>dy</a:t>
            </a:r>
            <a:r>
              <a:rPr lang="en-GB" dirty="0"/>
              <a:t>/5;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672919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Restrictions</a:t>
            </a:r>
            <a:endParaRPr lang="bg-BG" dirty="0" smtClean="0"/>
          </a:p>
          <a:p>
            <a:pPr lvl="1"/>
            <a:r>
              <a:rPr lang="en-US" dirty="0" smtClean="0"/>
              <a:t>Avoiding mixing of horizontal and vertical mouse motion</a:t>
            </a:r>
            <a:endParaRPr lang="bg-BG" dirty="0" smtClean="0"/>
          </a:p>
          <a:p>
            <a:pPr lvl="1"/>
            <a:r>
              <a:rPr lang="en-US" dirty="0" smtClean="0"/>
              <a:t>Recognizing only the largest motion</a:t>
            </a:r>
            <a:endParaRPr lang="bg-BG" dirty="0" smtClean="0"/>
          </a:p>
          <a:p>
            <a:pPr lvl="1"/>
            <a:r>
              <a:rPr lang="en-US" dirty="0" smtClean="0"/>
              <a:t>Height limited to </a:t>
            </a:r>
            <a:r>
              <a:rPr lang="bg-BG" dirty="0" smtClean="0"/>
              <a:t>5 </a:t>
            </a:r>
            <a:r>
              <a:rPr lang="en-US" dirty="0" smtClean="0"/>
              <a:t>at the bottom </a:t>
            </a:r>
            <a:r>
              <a:rPr lang="bg-BG" dirty="0" smtClean="0"/>
              <a:t>(</a:t>
            </a:r>
            <a:r>
              <a:rPr lang="en-US" dirty="0" smtClean="0"/>
              <a:t>physical considerations</a:t>
            </a:r>
            <a:r>
              <a:rPr lang="bg-BG" dirty="0" smtClean="0"/>
              <a:t>) </a:t>
            </a:r>
            <a:r>
              <a:rPr lang="en-US" dirty="0" smtClean="0"/>
              <a:t>and 40 at the top </a:t>
            </a:r>
            <a:r>
              <a:rPr lang="bg-BG" dirty="0" smtClean="0"/>
              <a:t>(</a:t>
            </a:r>
            <a:r>
              <a:rPr lang="en-US" dirty="0" smtClean="0"/>
              <a:t>aesthetical considerations</a:t>
            </a:r>
            <a:r>
              <a:rPr lang="bg-BG" dirty="0" smtClean="0"/>
              <a:t>)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663189"/>
            <a:ext cx="7223681" cy="22859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(dx)</a:t>
            </a:r>
            <a:r>
              <a:rPr lang="en-GB" dirty="0"/>
              <a:t>&gt;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 -= dx/100;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else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/>
              <a:t> -= </a:t>
            </a:r>
            <a:r>
              <a:rPr lang="en-GB" dirty="0" err="1"/>
              <a:t>dy</a:t>
            </a:r>
            <a:r>
              <a:rPr lang="en-GB" dirty="0"/>
              <a:t>/5</a:t>
            </a:r>
            <a:r>
              <a:rPr lang="en-GB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&lt;5</a:t>
            </a:r>
            <a:r>
              <a:rPr lang="en-GB" dirty="0"/>
              <a:t>) </a:t>
            </a:r>
            <a:r>
              <a:rPr lang="en-GB" dirty="0" err="1"/>
              <a:t>obj.height</a:t>
            </a:r>
            <a:r>
              <a:rPr lang="en-GB" dirty="0"/>
              <a:t>=5;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&gt;40</a:t>
            </a:r>
            <a:r>
              <a:rPr lang="en-GB" dirty="0"/>
              <a:t>) </a:t>
            </a:r>
            <a:r>
              <a:rPr lang="en-GB" dirty="0" err="1"/>
              <a:t>obj.height</a:t>
            </a:r>
            <a:r>
              <a:rPr lang="en-GB" dirty="0"/>
              <a:t>=40;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492975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88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Minigame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740362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Flying 3D crosses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Rules of the game</a:t>
            </a:r>
            <a:endParaRPr lang="bg-BG" dirty="0" smtClean="0"/>
          </a:p>
          <a:p>
            <a:pPr lvl="1"/>
            <a:r>
              <a:rPr lang="en-US" dirty="0" smtClean="0"/>
              <a:t>3D crosses are flying</a:t>
            </a:r>
            <a:endParaRPr lang="bg-BG" dirty="0" smtClean="0"/>
          </a:p>
          <a:p>
            <a:pPr lvl="1"/>
            <a:r>
              <a:rPr lang="en-US" dirty="0" smtClean="0"/>
              <a:t>All are big and red</a:t>
            </a:r>
            <a:endParaRPr lang="bg-BG" dirty="0" smtClean="0"/>
          </a:p>
          <a:p>
            <a:pPr lvl="1"/>
            <a:r>
              <a:rPr lang="en-US" dirty="0" smtClean="0"/>
              <a:t>Clicking on a cross makes it white and gradually smaller</a:t>
            </a:r>
            <a:endParaRPr lang="bg-BG" dirty="0" smtClean="0"/>
          </a:p>
          <a:p>
            <a:r>
              <a:rPr lang="en-US" dirty="0" smtClean="0"/>
              <a:t>Goal</a:t>
            </a:r>
            <a:endParaRPr lang="bg-BG" dirty="0" smtClean="0"/>
          </a:p>
          <a:p>
            <a:pPr lvl="1"/>
            <a:r>
              <a:rPr lang="en-US" dirty="0" smtClean="0"/>
              <a:t>Clicking on all crosses for minimal time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921943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 a 3D cross</a:t>
            </a:r>
            <a:endParaRPr lang="bg-BG" dirty="0" smtClean="0"/>
          </a:p>
          <a:p>
            <a:pPr lvl="1"/>
            <a:r>
              <a:rPr lang="en-US" dirty="0" smtClean="0"/>
              <a:t>Three mutually orthogonal cuboids</a:t>
            </a:r>
          </a:p>
          <a:p>
            <a:pPr lvl="1"/>
            <a:r>
              <a:rPr lang="en-US" dirty="0" smtClean="0"/>
              <a:t>Organized in a group, all groups are in an array</a:t>
            </a:r>
            <a:endParaRPr lang="bg-BG" dirty="0" smtClean="0"/>
          </a:p>
          <a:p>
            <a:pPr lvl="1"/>
            <a:r>
              <a:rPr lang="en-US" dirty="0" smtClean="0"/>
              <a:t>Every group is interactive and red</a:t>
            </a:r>
          </a:p>
          <a:p>
            <a:pPr lvl="1"/>
            <a:r>
              <a:rPr lang="en-US" dirty="0" smtClean="0"/>
              <a:t>Initially every group size is scaled by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663189"/>
            <a:ext cx="7223681" cy="22859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 smtClean="0"/>
              <a:t>] =</a:t>
            </a:r>
            <a:r>
              <a:rPr lang="bg-BG" dirty="0" smtClean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GB" dirty="0" smtClean="0"/>
              <a:t>( </a:t>
            </a:r>
            <a:r>
              <a:rPr lang="en-GB" dirty="0"/>
              <a:t>[	cuboid([0,0,0],[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10,2,2</a:t>
            </a:r>
            <a:r>
              <a:rPr lang="en-GB" dirty="0"/>
              <a:t>]),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/>
              <a:t>		</a:t>
            </a:r>
            <a:r>
              <a:rPr lang="bg-BG" dirty="0" smtClean="0"/>
              <a:t>		</a:t>
            </a:r>
            <a:r>
              <a:rPr lang="en-GB" dirty="0" smtClean="0"/>
              <a:t>cuboid</a:t>
            </a:r>
            <a:r>
              <a:rPr lang="en-GB" dirty="0"/>
              <a:t>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2,10,2</a:t>
            </a:r>
            <a:r>
              <a:rPr lang="en-GB" dirty="0"/>
              <a:t>]),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bg-BG" dirty="0" smtClean="0"/>
              <a:t>	</a:t>
            </a:r>
            <a:r>
              <a:rPr lang="en-GB" dirty="0"/>
              <a:t>	</a:t>
            </a:r>
            <a:r>
              <a:rPr lang="bg-BG" dirty="0" smtClean="0"/>
              <a:t>		</a:t>
            </a:r>
            <a:r>
              <a:rPr lang="en-GB" dirty="0" smtClean="0"/>
              <a:t>cuboid</a:t>
            </a:r>
            <a:r>
              <a:rPr lang="en-GB" dirty="0"/>
              <a:t>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2,2,10</a:t>
            </a:r>
            <a:r>
              <a:rPr lang="en-GB" dirty="0"/>
              <a:t>])])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.</a:t>
            </a:r>
            <a:r>
              <a:rPr lang="en-GB" dirty="0"/>
              <a:t>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GB" dirty="0"/>
              <a:t>: true,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: [1,0,0.2],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en-GB" dirty="0"/>
              <a:t>: [2,2,2</a:t>
            </a:r>
            <a:r>
              <a:rPr lang="en-GB" dirty="0" smtClean="0"/>
              <a:t>]});</a:t>
            </a:r>
          </a:p>
        </p:txBody>
      </p:sp>
    </p:spTree>
    <p:extLst>
      <p:ext uri="{BB962C8B-B14F-4D97-AF65-F5344CB8AC3E}">
        <p14:creationId xmlns:p14="http://schemas.microsoft.com/office/powerpoint/2010/main" val="1659958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Additional setting</a:t>
            </a:r>
            <a:endParaRPr lang="bg-BG" dirty="0" smtClean="0"/>
          </a:p>
          <a:p>
            <a:pPr lvl="1"/>
            <a:r>
              <a:rPr lang="en-US" dirty="0" smtClean="0"/>
              <a:t>Using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en-US" dirty="0" smtClean="0"/>
              <a:t> </a:t>
            </a:r>
            <a:r>
              <a:rPr lang="en-US" dirty="0" smtClean="0"/>
              <a:t>to randomize the objects positions</a:t>
            </a:r>
            <a:endParaRPr lang="bg-BG" dirty="0" smtClean="0"/>
          </a:p>
          <a:p>
            <a:pPr lvl="1"/>
            <a:r>
              <a:rPr lang="en-US" dirty="0" smtClean="0"/>
              <a:t>Using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bg-BG" dirty="0" smtClean="0"/>
              <a:t> </a:t>
            </a:r>
            <a:r>
              <a:rPr lang="en-US" dirty="0" smtClean="0"/>
              <a:t>as a flag whether an object is shrinking</a:t>
            </a:r>
            <a:endParaRPr lang="bg-BG" dirty="0" smtClean="0"/>
          </a:p>
          <a:p>
            <a:pPr lvl="1"/>
            <a:r>
              <a:rPr lang="en-US" dirty="0" smtClean="0"/>
              <a:t>Property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en-US" dirty="0"/>
              <a:t> </a:t>
            </a:r>
            <a:r>
              <a:rPr lang="en-US" dirty="0" smtClean="0"/>
              <a:t>makes the whole group </a:t>
            </a:r>
            <a:r>
              <a:rPr lang="en-US" dirty="0" err="1" smtClean="0"/>
              <a:t>unicoloured</a:t>
            </a:r>
            <a:endParaRPr lang="bg-BG" dirty="0" smtClean="0"/>
          </a:p>
          <a:p>
            <a:pPr lvl="1"/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</a:t>
            </a:r>
            <a:r>
              <a:rPr lang="bg-BG" dirty="0" smtClean="0"/>
              <a:t> </a:t>
            </a:r>
            <a:r>
              <a:rPr lang="en-US" dirty="0" smtClean="0"/>
              <a:t>the whole group is made a single object in respect to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i.e. the whole group will be selected instead of individual cuboids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 smtClean="0"/>
              <a:t>] </a:t>
            </a:r>
            <a:r>
              <a:rPr lang="en-GB" dirty="0"/>
              <a:t>=</a:t>
            </a:r>
            <a:r>
              <a:rPr lang="bg-BG" dirty="0"/>
              <a:t> </a:t>
            </a:r>
            <a:r>
              <a:rPr lang="en-GB" dirty="0"/>
              <a:t>group(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bg-BG" dirty="0" smtClean="0"/>
              <a:t>...,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/>
              <a:t>: random(0,10*</a:t>
            </a:r>
            <a:r>
              <a:rPr lang="en-GB" dirty="0" err="1"/>
              <a:t>Math.PI</a:t>
            </a:r>
            <a:r>
              <a:rPr lang="en-GB" dirty="0"/>
              <a:t>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en-GB" dirty="0"/>
              <a:t>: random(1,2),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en-GB" dirty="0"/>
              <a:t>: false});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</a:t>
            </a:r>
            <a:r>
              <a:rPr lang="en-GB" dirty="0"/>
              <a:t>(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en-GB" dirty="0"/>
              <a:t>();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525069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Mouse events</a:t>
            </a:r>
            <a:endParaRPr lang="bg-BG" dirty="0" smtClean="0"/>
          </a:p>
          <a:p>
            <a:pPr lvl="1"/>
            <a:r>
              <a:rPr lang="en-US" dirty="0" smtClean="0"/>
              <a:t>Using only pressing a button</a:t>
            </a:r>
          </a:p>
          <a:p>
            <a:pPr lvl="1"/>
            <a:r>
              <a:rPr lang="en-US" dirty="0" smtClean="0"/>
              <a:t>If pressing is over a cross, make it white and set shrink flag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114555"/>
            <a:ext cx="7223681" cy="28346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mouseDown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</a:t>
            </a:r>
            <a:r>
              <a:rPr lang="en-GB" dirty="0"/>
              <a:t> = </a:t>
            </a:r>
            <a:r>
              <a:rPr lang="en-GB" dirty="0" err="1"/>
              <a:t>p.objectAtPoint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 = [0.8,0.8,0.8];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en-GB" dirty="0"/>
              <a:t>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970087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Main animation loop</a:t>
            </a:r>
            <a:endParaRPr lang="bg-BG" dirty="0" smtClean="0"/>
          </a:p>
          <a:p>
            <a:pPr lvl="1"/>
            <a:r>
              <a:rPr lang="en-US" dirty="0" smtClean="0"/>
              <a:t>Every cross has own time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Using time to calculate center, orientation and spin</a:t>
            </a:r>
            <a:endParaRPr lang="bg-BG" dirty="0" smtClean="0"/>
          </a:p>
          <a:p>
            <a:pPr lvl="1"/>
            <a:r>
              <a:rPr lang="en-US" dirty="0" smtClean="0"/>
              <a:t>When shrinking, the size decreases with a linear combination between the current size and size </a:t>
            </a:r>
            <a:r>
              <a:rPr lang="bg-BG" dirty="0" smtClean="0"/>
              <a:t>1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48685" y="2205994"/>
            <a:ext cx="8046632" cy="27431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time</a:t>
            </a:r>
            <a:r>
              <a:rPr lang="en-GB" dirty="0"/>
              <a:t>/3*cross[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en-GB" dirty="0" err="1"/>
              <a:t>+cross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</a:t>
            </a:r>
            <a:r>
              <a:rPr lang="en-GB" dirty="0" smtClean="0"/>
              <a:t>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 smtClean="0"/>
              <a:t> = [</a:t>
            </a:r>
            <a:r>
              <a:rPr lang="en-GB" dirty="0"/>
              <a:t>40*cos(t),40*sin(t),15*cos(1.5*</a:t>
            </a:r>
            <a:r>
              <a:rPr lang="en-GB" dirty="0" err="1"/>
              <a:t>t+i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/>
              <a:t> = [cos(2*t),sin(1.3*t),sin(-1.5*t)];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 = (t-</a:t>
            </a:r>
            <a:r>
              <a:rPr lang="en-GB" dirty="0" err="1"/>
              <a:t>i</a:t>
            </a:r>
            <a:r>
              <a:rPr lang="en-GB" dirty="0"/>
              <a:t>)*cross[</a:t>
            </a:r>
            <a:r>
              <a:rPr lang="en-GB" dirty="0" err="1"/>
              <a:t>i</a:t>
            </a:r>
            <a:r>
              <a:rPr lang="en-GB" dirty="0"/>
              <a:t>].speed;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s = 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sizes[0]*0.9+0.1*1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en-GB" dirty="0"/>
              <a:t> = [</a:t>
            </a:r>
            <a:r>
              <a:rPr lang="en-GB" dirty="0" err="1"/>
              <a:t>s,s,s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3211800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02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Parametric motion</a:t>
            </a:r>
            <a:endParaRPr lang="bg-BG" dirty="0"/>
          </a:p>
          <a:p>
            <a:pPr lvl="1"/>
            <a:r>
              <a:rPr lang="en-US" dirty="0" smtClean="0"/>
              <a:t>There are always parameters – at least mouse coordinates are such parameters</a:t>
            </a:r>
            <a:endParaRPr lang="bg-BG" dirty="0"/>
          </a:p>
          <a:p>
            <a:r>
              <a:rPr lang="en-US" dirty="0" smtClean="0"/>
              <a:t>Techniques</a:t>
            </a:r>
            <a:endParaRPr lang="bg-BG" dirty="0"/>
          </a:p>
          <a:p>
            <a:pPr lvl="1"/>
            <a:r>
              <a:rPr lang="en-US" dirty="0" smtClean="0"/>
              <a:t>Binding parameters</a:t>
            </a:r>
            <a:endParaRPr lang="bg-BG" dirty="0"/>
          </a:p>
          <a:p>
            <a:pPr lvl="1"/>
            <a:r>
              <a:rPr lang="en-US" dirty="0" smtClean="0"/>
              <a:t>Binding calculated values</a:t>
            </a:r>
            <a:endParaRPr lang="bg-BG" dirty="0"/>
          </a:p>
          <a:p>
            <a:pPr lvl="1"/>
            <a:r>
              <a:rPr lang="en-US" dirty="0" smtClean="0"/>
              <a:t>Finding most useful results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973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 drag and drop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Restrictions</a:t>
            </a:r>
            <a:endParaRPr lang="bg-BG" dirty="0" smtClean="0"/>
          </a:p>
          <a:p>
            <a:pPr lvl="1"/>
            <a:r>
              <a:rPr lang="en-US" dirty="0" smtClean="0"/>
              <a:t>Objective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e.g. shape of the trajectory defines the available drag positions</a:t>
            </a:r>
            <a:endParaRPr lang="bg-BG" dirty="0"/>
          </a:p>
          <a:p>
            <a:pPr lvl="1"/>
            <a:r>
              <a:rPr lang="en-US" dirty="0" smtClean="0"/>
              <a:t>Subjective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e.g. some drag positions are avoided due to aesthetical reasons</a:t>
            </a:r>
            <a:endParaRPr lang="bg-BG" dirty="0" smtClean="0"/>
          </a:p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Restricting input parameters</a:t>
            </a:r>
          </a:p>
          <a:p>
            <a:pPr lvl="1"/>
            <a:r>
              <a:rPr lang="en-US" dirty="0" smtClean="0"/>
              <a:t>Restricting result coordinates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Dragging along a line</a:t>
            </a:r>
            <a:endParaRPr lang="bg-BG" dirty="0" smtClean="0"/>
          </a:p>
          <a:p>
            <a:pPr lvl="1"/>
            <a:r>
              <a:rPr lang="en-US" dirty="0" smtClean="0"/>
              <a:t>With a linear combination of two points</a:t>
            </a:r>
          </a:p>
          <a:p>
            <a:pPr lvl="1"/>
            <a:r>
              <a:rPr lang="en-US" dirty="0" smtClean="0"/>
              <a:t>With the closest point</a:t>
            </a:r>
          </a:p>
          <a:p>
            <a:pPr lvl="1"/>
            <a:r>
              <a:rPr lang="en-US" dirty="0" smtClean="0"/>
              <a:t>A line could be straight or circular</a:t>
            </a:r>
            <a:endParaRPr lang="bg-BG" dirty="0" smtClean="0"/>
          </a:p>
          <a:p>
            <a:r>
              <a:rPr lang="en-US" dirty="0" smtClean="0"/>
              <a:t>Other types</a:t>
            </a:r>
            <a:endParaRPr lang="bg-BG" dirty="0" smtClean="0"/>
          </a:p>
          <a:p>
            <a:pPr lvl="1"/>
            <a:r>
              <a:rPr lang="en-US" dirty="0" smtClean="0"/>
              <a:t>Dragging non-coordinate values (orientation, spin, height, etc.</a:t>
            </a:r>
            <a:r>
              <a:rPr lang="bg-BG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001332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bg-BG" dirty="0"/>
          </a:p>
          <a:p>
            <a:pPr lvl="1"/>
            <a:r>
              <a:rPr lang="en-US" dirty="0" smtClean="0"/>
              <a:t>No object dragging, only object relocation</a:t>
            </a:r>
            <a:endParaRPr lang="bg-BG" dirty="0"/>
          </a:p>
          <a:p>
            <a:pPr lvl="1"/>
            <a:r>
              <a:rPr lang="en-US" dirty="0" smtClean="0"/>
              <a:t>Mouse cursor used only for initial grabbing</a:t>
            </a:r>
            <a:endParaRPr lang="bg-BG" dirty="0"/>
          </a:p>
          <a:p>
            <a:pPr lvl="1"/>
            <a:r>
              <a:rPr lang="en-US" dirty="0" smtClean="0"/>
              <a:t>During motion the cursor may be away from the object</a:t>
            </a:r>
            <a:endParaRPr lang="bg-BG" dirty="0"/>
          </a:p>
          <a:p>
            <a:r>
              <a:rPr lang="en-US" dirty="0" smtClean="0"/>
              <a:t>Goals</a:t>
            </a:r>
            <a:endParaRPr lang="bg-BG" dirty="0"/>
          </a:p>
          <a:p>
            <a:pPr lvl="1"/>
            <a:r>
              <a:rPr lang="en-US" dirty="0" smtClean="0"/>
              <a:t>Intuitive object motions</a:t>
            </a:r>
          </a:p>
          <a:p>
            <a:pPr lvl="1"/>
            <a:r>
              <a:rPr lang="en-US" dirty="0" smtClean="0"/>
              <a:t>Easy implementation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2992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Dragging along a line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13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Dragging along a line and a segment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linear combination</a:t>
            </a:r>
            <a:endParaRPr lang="bg-BG" dirty="0"/>
          </a:p>
          <a:p>
            <a:pPr lvl="1"/>
            <a:r>
              <a:rPr lang="en-US" dirty="0" smtClean="0"/>
              <a:t>Parameter is controlled by the mouse</a:t>
            </a:r>
          </a:p>
          <a:p>
            <a:pPr lvl="1"/>
            <a:r>
              <a:rPr lang="en-US" dirty="0" smtClean="0"/>
              <a:t>Linear combination uses this parameter to find position</a:t>
            </a:r>
            <a:endParaRPr lang="bg-BG" dirty="0"/>
          </a:p>
          <a:p>
            <a:r>
              <a:rPr lang="en-US" dirty="0" smtClean="0"/>
              <a:t>Closest point</a:t>
            </a:r>
            <a:endParaRPr lang="bg-BG" dirty="0"/>
          </a:p>
          <a:p>
            <a:pPr lvl="1"/>
            <a:r>
              <a:rPr lang="en-US" dirty="0" smtClean="0"/>
              <a:t>More complex calculations</a:t>
            </a:r>
            <a:endParaRPr lang="bg-BG" dirty="0"/>
          </a:p>
          <a:p>
            <a:pPr lvl="1"/>
            <a:r>
              <a:rPr lang="en-US" dirty="0" smtClean="0"/>
              <a:t>Dragging appears more natural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99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Dragging with linear combination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Dragging along a </a:t>
            </a:r>
            <a:r>
              <a:rPr lang="en-US" dirty="0" smtClean="0"/>
              <a:t>line</a:t>
            </a:r>
            <a:endParaRPr lang="bg-BG" dirty="0" smtClean="0"/>
          </a:p>
          <a:p>
            <a:pPr lvl="1"/>
            <a:r>
              <a:rPr lang="en-US" dirty="0" smtClean="0"/>
              <a:t>Object’s center is on the line through points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p1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p2</a:t>
            </a:r>
            <a:endParaRPr lang="en-US" dirty="0" smtClean="0"/>
          </a:p>
          <a:p>
            <a:pPr lvl="1"/>
            <a:r>
              <a:rPr lang="en-US" dirty="0" smtClean="0"/>
              <a:t>Captured motion changes linear combination’s parameter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</a:t>
            </a:r>
            <a:r>
              <a:rPr lang="en-US" dirty="0" smtClean="0"/>
              <a:t>for finding the new center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754628"/>
            <a:ext cx="7223681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</a:t>
            </a:r>
            <a:r>
              <a:rPr lang="en-US" dirty="0" err="1" smtClean="0"/>
              <a:t>obj</a:t>
            </a:r>
            <a:r>
              <a:rPr lang="en-US" dirty="0" smtClean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-=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event.clientX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-x</a:t>
            </a:r>
            <a:r>
              <a:rPr lang="en-US" dirty="0"/>
              <a:t>)/500;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s.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p1[0]*k+(1-k)*p2[0]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s.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p1[1]*k+(1-k)*p2[1]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x </a:t>
            </a:r>
            <a:r>
              <a:rPr lang="en-US" dirty="0"/>
              <a:t>= </a:t>
            </a:r>
            <a:r>
              <a:rPr lang="en-US" dirty="0" err="1"/>
              <a:t>event.clientX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23872</TotalTime>
  <Words>1446</Words>
  <Application>Microsoft Office PowerPoint</Application>
  <PresentationFormat>On-screen Show (16:9)</PresentationFormat>
  <Paragraphs>360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Bound drag and drop</vt:lpstr>
      <vt:lpstr>Restrictions</vt:lpstr>
      <vt:lpstr>Dragging with restrictions</vt:lpstr>
      <vt:lpstr>Reasons of restrictions </vt:lpstr>
      <vt:lpstr>Idea</vt:lpstr>
      <vt:lpstr>PowerPoint Presentation</vt:lpstr>
      <vt:lpstr>Dragging along a line</vt:lpstr>
      <vt:lpstr>Dragging along a line and a segment</vt:lpstr>
      <vt:lpstr>Dragging with linear combination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Closest point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Dragging with the closest point</vt:lpstr>
      <vt:lpstr>PowerPoint Presentation</vt:lpstr>
      <vt:lpstr>PowerPoint Presentation</vt:lpstr>
      <vt:lpstr>PowerPoint Presentation</vt:lpstr>
      <vt:lpstr>PowerPoint Presentation</vt:lpstr>
      <vt:lpstr>Dragging along a circle</vt:lpstr>
      <vt:lpstr>Dragging along a circle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draggings</vt:lpstr>
      <vt:lpstr>Dragging of a direction</vt:lpstr>
      <vt:lpstr>PowerPoint Presentation</vt:lpstr>
      <vt:lpstr>PowerPoint Presentation</vt:lpstr>
      <vt:lpstr>PowerPoint Presentation</vt:lpstr>
      <vt:lpstr>Dragging of a height</vt:lpstr>
      <vt:lpstr>PowerPoint Presentation</vt:lpstr>
      <vt:lpstr>PowerPoint Presentation</vt:lpstr>
      <vt:lpstr>PowerPoint Presentation</vt:lpstr>
      <vt:lpstr>Minigame</vt:lpstr>
      <vt:lpstr>Flying 3D crosses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Bound drag and drop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SUICA-18</dc:title>
  <dc:creator>Pavel Boytchev</dc:creator>
  <cp:lastModifiedBy>Anon</cp:lastModifiedBy>
  <cp:revision>773</cp:revision>
  <dcterms:created xsi:type="dcterms:W3CDTF">2015-02-10T15:00:35Z</dcterms:created>
  <dcterms:modified xsi:type="dcterms:W3CDTF">2020-04-10T12:08:44Z</dcterms:modified>
</cp:coreProperties>
</file>