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34"/>
  </p:notesMasterIdLst>
  <p:sldIdLst>
    <p:sldId id="402" r:id="rId2"/>
    <p:sldId id="403" r:id="rId3"/>
    <p:sldId id="404" r:id="rId4"/>
    <p:sldId id="405" r:id="rId5"/>
    <p:sldId id="406" r:id="rId6"/>
    <p:sldId id="407" r:id="rId7"/>
    <p:sldId id="408" r:id="rId8"/>
    <p:sldId id="409" r:id="rId9"/>
    <p:sldId id="410" r:id="rId10"/>
    <p:sldId id="411" r:id="rId11"/>
    <p:sldId id="412" r:id="rId12"/>
    <p:sldId id="413" r:id="rId13"/>
    <p:sldId id="414" r:id="rId14"/>
    <p:sldId id="415" r:id="rId15"/>
    <p:sldId id="416" r:id="rId16"/>
    <p:sldId id="417" r:id="rId17"/>
    <p:sldId id="418" r:id="rId18"/>
    <p:sldId id="419" r:id="rId19"/>
    <p:sldId id="420" r:id="rId20"/>
    <p:sldId id="421" r:id="rId21"/>
    <p:sldId id="422" r:id="rId22"/>
    <p:sldId id="423" r:id="rId23"/>
    <p:sldId id="424" r:id="rId24"/>
    <p:sldId id="425" r:id="rId25"/>
    <p:sldId id="426" r:id="rId26"/>
    <p:sldId id="427" r:id="rId27"/>
    <p:sldId id="428" r:id="rId28"/>
    <p:sldId id="429" r:id="rId29"/>
    <p:sldId id="430" r:id="rId30"/>
    <p:sldId id="431" r:id="rId31"/>
    <p:sldId id="432" r:id="rId32"/>
    <p:sldId id="433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00FF"/>
    <a:srgbClr val="FFCC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8" autoAdjust="0"/>
    <p:restoredTop sz="88482" autoAdjust="0"/>
  </p:normalViewPr>
  <p:slideViewPr>
    <p:cSldViewPr>
      <p:cViewPr varScale="1">
        <p:scale>
          <a:sx n="58" d="100"/>
          <a:sy n="58" d="100"/>
        </p:scale>
        <p:origin x="-30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50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9.5.2020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 smtClean="0"/>
              <a:t>Click to edit</a:t>
            </a:r>
            <a:r>
              <a:rPr lang="bg-BG" dirty="0" smtClean="0"/>
              <a:t> </a:t>
            </a: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Заглавие на темата</a:t>
            </a:r>
            <a:endParaRPr lang="bg-BG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НОМЕР НА ТЕМАТА</a:t>
            </a:r>
            <a:endParaRPr lang="bg-BG" dirty="0"/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 smtClean="0"/>
              <a:t>Заглавие</a:t>
            </a:r>
            <a:endParaRPr lang="bg-B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 smtClean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9.5.2020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Solutions/S0204-pawn.html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Solutions/S0205-chain-node.html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Solutions/S0206-ceramic-mug.html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Solutions/S0207-sharp-fence.html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Solutions/S0208-flying-saucer.html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Solutions/S0209-rotating-suns.html" TargetMode="Externa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Solutions/S0210-car-wheel.html" TargetMode="Externa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Solutions/S0201-plate-with-hole.html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Solutions/S0202-rounded-plate.html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Solutions/S0203-ear-stick.html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доц. д-р Павел Бойчев</a:t>
            </a:r>
            <a:r>
              <a:rPr lang="en-US" smtClean="0"/>
              <a:t> </a:t>
            </a:r>
            <a:r>
              <a:rPr lang="bg-BG" smtClean="0"/>
              <a:t>  </a:t>
            </a:r>
            <a:r>
              <a:rPr lang="en-US" smtClean="0"/>
              <a:t> </a:t>
            </a:r>
            <a:r>
              <a:rPr lang="bg-BG" smtClean="0"/>
              <a:t>КИТ-ФМИ-СУ</a:t>
            </a:r>
            <a:r>
              <a:rPr lang="en-US" smtClean="0"/>
              <a:t> </a:t>
            </a:r>
            <a:r>
              <a:rPr lang="bg-BG" smtClean="0"/>
              <a:t>  </a:t>
            </a:r>
            <a:r>
              <a:rPr lang="en-US" smtClean="0"/>
              <a:t> </a:t>
            </a:r>
            <a:r>
              <a:rPr lang="bg-BG" smtClean="0"/>
              <a:t>20</a:t>
            </a:r>
            <a:r>
              <a:rPr lang="en-US" smtClean="0"/>
              <a:t>20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bg-BG" smtClean="0"/>
              <a:t>Решения на задачите</a:t>
            </a:r>
            <a:endParaRPr lang="bg-B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smtClean="0"/>
              <a:t>Тема №2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9089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 smtClean="0"/>
              <a:t>Въртяща се бяла пешка</a:t>
            </a:r>
            <a:endParaRPr lang="bg-BG" dirty="0"/>
          </a:p>
          <a:p>
            <a:endParaRPr lang="bg-BG" dirty="0"/>
          </a:p>
        </p:txBody>
      </p:sp>
      <p:pic>
        <p:nvPicPr>
          <p:cNvPr id="5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0321651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№5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Халка от </a:t>
            </a:r>
            <a:r>
              <a:rPr lang="bg-BG" dirty="0"/>
              <a:t>верига</a:t>
            </a:r>
            <a:endParaRPr lang="en-US" dirty="0"/>
          </a:p>
          <a:p>
            <a:pPr lvl="1"/>
            <a:r>
              <a:rPr lang="bg-BG" dirty="0" smtClean="0"/>
              <a:t>По половин тор от всяка страна</a:t>
            </a:r>
          </a:p>
          <a:p>
            <a:pPr lvl="1"/>
            <a:r>
              <a:rPr lang="bg-BG" dirty="0" smtClean="0"/>
              <a:t>Цилиндри за правите участъци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15" name="Block Arc 14"/>
          <p:cNvSpPr/>
          <p:nvPr/>
        </p:nvSpPr>
        <p:spPr>
          <a:xfrm rot="16200000">
            <a:off x="2286000" y="3352800"/>
            <a:ext cx="1905000" cy="1905000"/>
          </a:xfrm>
          <a:prstGeom prst="blockArc">
            <a:avLst>
              <a:gd name="adj1" fmla="val 10800000"/>
              <a:gd name="adj2" fmla="val 0"/>
              <a:gd name="adj3" fmla="val 27824"/>
            </a:avLst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Block Arc 17"/>
          <p:cNvSpPr/>
          <p:nvPr/>
        </p:nvSpPr>
        <p:spPr>
          <a:xfrm rot="5400000">
            <a:off x="3962400" y="3352800"/>
            <a:ext cx="1905000" cy="1905000"/>
          </a:xfrm>
          <a:prstGeom prst="blockArc">
            <a:avLst>
              <a:gd name="adj1" fmla="val 10800000"/>
              <a:gd name="adj2" fmla="val 0"/>
              <a:gd name="adj3" fmla="val 27824"/>
            </a:avLst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Rectangle 18"/>
          <p:cNvSpPr/>
          <p:nvPr/>
        </p:nvSpPr>
        <p:spPr>
          <a:xfrm>
            <a:off x="3314700" y="3352800"/>
            <a:ext cx="1524000" cy="5334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Rectangle 19"/>
          <p:cNvSpPr/>
          <p:nvPr/>
        </p:nvSpPr>
        <p:spPr>
          <a:xfrm>
            <a:off x="3314700" y="4724400"/>
            <a:ext cx="647700" cy="5334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Rectangle 20"/>
          <p:cNvSpPr/>
          <p:nvPr/>
        </p:nvSpPr>
        <p:spPr>
          <a:xfrm>
            <a:off x="4191001" y="4724400"/>
            <a:ext cx="647699" cy="5334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TextBox 8"/>
          <p:cNvSpPr txBox="1"/>
          <p:nvPr/>
        </p:nvSpPr>
        <p:spPr>
          <a:xfrm>
            <a:off x="5377194" y="4105245"/>
            <a:ext cx="415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R</a:t>
            </a:r>
            <a:endParaRPr lang="bg-BG" sz="2000" b="1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66682" y="4105245"/>
            <a:ext cx="415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L</a:t>
            </a:r>
            <a:endParaRPr lang="bg-BG" sz="2000" b="1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68882" y="3419445"/>
            <a:ext cx="415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b="1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А</a:t>
            </a:r>
            <a:endParaRPr lang="bg-BG" sz="2000" b="1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08763" y="4791045"/>
            <a:ext cx="407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B</a:t>
            </a:r>
            <a:endParaRPr lang="bg-BG" sz="2000" b="1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97407" y="4791045"/>
            <a:ext cx="3446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C</a:t>
            </a:r>
            <a:endParaRPr lang="bg-BG" sz="2000" b="1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13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Резултат</a:t>
            </a:r>
          </a:p>
          <a:p>
            <a:pPr lvl="1"/>
            <a:r>
              <a:rPr lang="bg-BG" dirty="0" smtClean="0"/>
              <a:t>Видимият понякога ръб между тора и цилиндъра са поради ефекта на </a:t>
            </a:r>
            <a:r>
              <a:rPr lang="bg-BG" dirty="0" err="1" smtClean="0"/>
              <a:t>Мах</a:t>
            </a:r>
            <a:endParaRPr lang="bg-BG" dirty="0"/>
          </a:p>
          <a:p>
            <a:endParaRPr lang="bg-BG" dirty="0"/>
          </a:p>
          <a:p>
            <a:endParaRPr lang="bg-BG" dirty="0"/>
          </a:p>
        </p:txBody>
      </p:sp>
      <p:pic>
        <p:nvPicPr>
          <p:cNvPr id="5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050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7553566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№6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Загладена </a:t>
            </a:r>
            <a:r>
              <a:rPr lang="bg-BG" dirty="0" smtClean="0"/>
              <a:t>чаша</a:t>
            </a:r>
          </a:p>
          <a:p>
            <a:pPr lvl="1"/>
            <a:r>
              <a:rPr lang="bg-BG" dirty="0" smtClean="0"/>
              <a:t>Тор за горния и тор за долния ръб</a:t>
            </a:r>
          </a:p>
          <a:p>
            <a:pPr lvl="1"/>
            <a:r>
              <a:rPr lang="bg-BG" dirty="0" smtClean="0"/>
              <a:t>Плътен цилиндър за дъното</a:t>
            </a:r>
            <a:endParaRPr lang="bg-BG" dirty="0"/>
          </a:p>
        </p:txBody>
      </p:sp>
      <p:sp>
        <p:nvSpPr>
          <p:cNvPr id="4" name="Oval 3"/>
          <p:cNvSpPr/>
          <p:nvPr/>
        </p:nvSpPr>
        <p:spPr>
          <a:xfrm>
            <a:off x="3187262" y="6096000"/>
            <a:ext cx="457200" cy="457200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5473262" y="6096000"/>
            <a:ext cx="457200" cy="457200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5"/>
          <p:cNvSpPr/>
          <p:nvPr/>
        </p:nvSpPr>
        <p:spPr>
          <a:xfrm>
            <a:off x="3187262" y="3352800"/>
            <a:ext cx="457200" cy="457200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6"/>
          <p:cNvSpPr/>
          <p:nvPr/>
        </p:nvSpPr>
        <p:spPr>
          <a:xfrm>
            <a:off x="5473262" y="3352800"/>
            <a:ext cx="457200" cy="457200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Oval 10"/>
          <p:cNvSpPr/>
          <p:nvPr/>
        </p:nvSpPr>
        <p:spPr>
          <a:xfrm>
            <a:off x="3200400" y="3352800"/>
            <a:ext cx="2743200" cy="457200"/>
          </a:xfrm>
          <a:custGeom>
            <a:avLst/>
            <a:gdLst/>
            <a:ahLst/>
            <a:cxnLst/>
            <a:rect l="l" t="t" r="r" b="b"/>
            <a:pathLst>
              <a:path w="2743200" h="457200">
                <a:moveTo>
                  <a:pt x="228600" y="0"/>
                </a:moveTo>
                <a:lnTo>
                  <a:pt x="2514600" y="0"/>
                </a:lnTo>
                <a:cubicBezTo>
                  <a:pt x="2640852" y="0"/>
                  <a:pt x="2743200" y="102348"/>
                  <a:pt x="2743200" y="228600"/>
                </a:cubicBezTo>
                <a:cubicBezTo>
                  <a:pt x="2743200" y="354852"/>
                  <a:pt x="2640852" y="457200"/>
                  <a:pt x="2514600" y="457200"/>
                </a:cubicBezTo>
                <a:lnTo>
                  <a:pt x="228600" y="457200"/>
                </a:lnTo>
                <a:cubicBezTo>
                  <a:pt x="102348" y="457200"/>
                  <a:pt x="0" y="354852"/>
                  <a:pt x="0" y="228600"/>
                </a:cubicBezTo>
                <a:cubicBezTo>
                  <a:pt x="0" y="102348"/>
                  <a:pt x="102348" y="0"/>
                  <a:pt x="228600" y="0"/>
                </a:cubicBezTo>
                <a:close/>
              </a:path>
            </a:pathLst>
          </a:custGeom>
          <a:noFill/>
          <a:ln w="3175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Rectangle 15"/>
          <p:cNvSpPr/>
          <p:nvPr/>
        </p:nvSpPr>
        <p:spPr>
          <a:xfrm>
            <a:off x="3415862" y="6096000"/>
            <a:ext cx="2286000" cy="457200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TextBox 11"/>
          <p:cNvSpPr txBox="1"/>
          <p:nvPr/>
        </p:nvSpPr>
        <p:spPr>
          <a:xfrm>
            <a:off x="3201623" y="3396443"/>
            <a:ext cx="415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A</a:t>
            </a:r>
            <a:endParaRPr lang="bg-BG" sz="2000" b="1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24200" y="6124545"/>
            <a:ext cx="415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B</a:t>
            </a:r>
            <a:endParaRPr lang="bg-BG" sz="2000" b="1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55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Стени</a:t>
            </a:r>
          </a:p>
          <a:p>
            <a:pPr lvl="1"/>
            <a:r>
              <a:rPr lang="bg-BG" dirty="0" smtClean="0"/>
              <a:t>Кух цилиндър за външната стена</a:t>
            </a:r>
          </a:p>
          <a:p>
            <a:pPr lvl="1"/>
            <a:r>
              <a:rPr lang="bg-BG" dirty="0" smtClean="0"/>
              <a:t>Кух цилиндър и за вътрешната</a:t>
            </a:r>
          </a:p>
          <a:p>
            <a:pPr lvl="1"/>
            <a:r>
              <a:rPr lang="bg-BG" dirty="0" smtClean="0"/>
              <a:t>Смачкан тор за дръжка</a:t>
            </a:r>
            <a:endParaRPr lang="bg-BG" dirty="0"/>
          </a:p>
        </p:txBody>
      </p:sp>
      <p:sp>
        <p:nvSpPr>
          <p:cNvPr id="3" name="Oval 2"/>
          <p:cNvSpPr/>
          <p:nvPr/>
        </p:nvSpPr>
        <p:spPr>
          <a:xfrm>
            <a:off x="3187262" y="5638800"/>
            <a:ext cx="457200" cy="457200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Oval 3"/>
          <p:cNvSpPr/>
          <p:nvPr/>
        </p:nvSpPr>
        <p:spPr>
          <a:xfrm>
            <a:off x="5486400" y="5638800"/>
            <a:ext cx="457200" cy="457200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3187262" y="2895600"/>
            <a:ext cx="457200" cy="457200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5"/>
          <p:cNvSpPr/>
          <p:nvPr/>
        </p:nvSpPr>
        <p:spPr>
          <a:xfrm>
            <a:off x="5473262" y="2895600"/>
            <a:ext cx="457200" cy="457200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10"/>
          <p:cNvSpPr/>
          <p:nvPr/>
        </p:nvSpPr>
        <p:spPr>
          <a:xfrm>
            <a:off x="3200400" y="2895600"/>
            <a:ext cx="2743200" cy="457200"/>
          </a:xfrm>
          <a:custGeom>
            <a:avLst/>
            <a:gdLst/>
            <a:ahLst/>
            <a:cxnLst/>
            <a:rect l="l" t="t" r="r" b="b"/>
            <a:pathLst>
              <a:path w="2743200" h="457200">
                <a:moveTo>
                  <a:pt x="228600" y="0"/>
                </a:moveTo>
                <a:lnTo>
                  <a:pt x="2514600" y="0"/>
                </a:lnTo>
                <a:cubicBezTo>
                  <a:pt x="2640852" y="0"/>
                  <a:pt x="2743200" y="102348"/>
                  <a:pt x="2743200" y="228600"/>
                </a:cubicBezTo>
                <a:cubicBezTo>
                  <a:pt x="2743200" y="354852"/>
                  <a:pt x="2640852" y="457200"/>
                  <a:pt x="2514600" y="457200"/>
                </a:cubicBezTo>
                <a:lnTo>
                  <a:pt x="228600" y="457200"/>
                </a:lnTo>
                <a:cubicBezTo>
                  <a:pt x="102348" y="457200"/>
                  <a:pt x="0" y="354852"/>
                  <a:pt x="0" y="228600"/>
                </a:cubicBezTo>
                <a:cubicBezTo>
                  <a:pt x="0" y="102348"/>
                  <a:pt x="102348" y="0"/>
                  <a:pt x="228600" y="0"/>
                </a:cubicBezTo>
                <a:close/>
              </a:path>
            </a:pathLst>
          </a:custGeom>
          <a:noFill/>
          <a:ln w="3175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Rectangle 7"/>
          <p:cNvSpPr/>
          <p:nvPr/>
        </p:nvSpPr>
        <p:spPr>
          <a:xfrm>
            <a:off x="3415862" y="5638800"/>
            <a:ext cx="2286000" cy="4572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Rectangle 8"/>
          <p:cNvSpPr/>
          <p:nvPr/>
        </p:nvSpPr>
        <p:spPr>
          <a:xfrm>
            <a:off x="3644462" y="3124200"/>
            <a:ext cx="1828800" cy="2743200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Rectangle 9"/>
          <p:cNvSpPr/>
          <p:nvPr/>
        </p:nvSpPr>
        <p:spPr>
          <a:xfrm>
            <a:off x="3187262" y="3124200"/>
            <a:ext cx="2756337" cy="2743200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Donut 10"/>
          <p:cNvSpPr/>
          <p:nvPr/>
        </p:nvSpPr>
        <p:spPr>
          <a:xfrm>
            <a:off x="5499538" y="3384331"/>
            <a:ext cx="1358462" cy="1981200"/>
          </a:xfrm>
          <a:prstGeom prst="donut">
            <a:avLst>
              <a:gd name="adj" fmla="val 29153"/>
            </a:avLst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07359817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Чаша със заоблени ръбове</a:t>
            </a:r>
            <a:endParaRPr lang="bg-BG" dirty="0"/>
          </a:p>
        </p:txBody>
      </p:sp>
      <p:pic>
        <p:nvPicPr>
          <p:cNvPr id="5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339343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№7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Островърха ограда</a:t>
            </a:r>
          </a:p>
          <a:p>
            <a:pPr lvl="1"/>
            <a:r>
              <a:rPr lang="bg-BG" smtClean="0"/>
              <a:t>Вложени обекти на няколко нива</a:t>
            </a:r>
          </a:p>
          <a:p>
            <a:pPr lvl="1"/>
            <a:r>
              <a:rPr lang="bg-BG" smtClean="0"/>
              <a:t>Панелът е от два обекта, като острият връх е от квадратна форма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4114799" y="4191747"/>
            <a:ext cx="914400" cy="21336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 rot="2700000">
            <a:off x="4247436" y="3867930"/>
            <a:ext cx="647634" cy="647634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8417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Стена от оградата</a:t>
            </a:r>
          </a:p>
          <a:p>
            <a:pPr lvl="1"/>
            <a:r>
              <a:rPr lang="bg-BG" dirty="0" smtClean="0"/>
              <a:t>Много копия на панела, за удобство</a:t>
            </a:r>
            <a:br>
              <a:rPr lang="bg-BG" dirty="0" smtClean="0"/>
            </a:br>
            <a:r>
              <a:rPr lang="bg-BG" dirty="0" smtClean="0"/>
              <a:t>0-лата е по средата на стената</a:t>
            </a:r>
          </a:p>
          <a:p>
            <a:pPr lvl="1"/>
            <a:r>
              <a:rPr lang="bg-BG" dirty="0" smtClean="0"/>
              <a:t>Две хоризонтални греди</a:t>
            </a:r>
          </a:p>
          <a:p>
            <a:pPr lvl="1"/>
            <a:r>
              <a:rPr lang="bg-BG" dirty="0" smtClean="0"/>
              <a:t>Всичко пакетирано в един обект</a:t>
            </a:r>
            <a:endParaRPr lang="bg-BG" dirty="0"/>
          </a:p>
        </p:txBody>
      </p:sp>
      <p:grpSp>
        <p:nvGrpSpPr>
          <p:cNvPr id="19" name="Group 18"/>
          <p:cNvGrpSpPr/>
          <p:nvPr/>
        </p:nvGrpSpPr>
        <p:grpSpPr>
          <a:xfrm>
            <a:off x="304800" y="2971800"/>
            <a:ext cx="8479518" cy="1847017"/>
            <a:chOff x="304800" y="3962400"/>
            <a:chExt cx="9448800" cy="2058147"/>
          </a:xfrm>
        </p:grpSpPr>
        <p:sp>
          <p:nvSpPr>
            <p:cNvPr id="3" name="Rectangle 3"/>
            <p:cNvSpPr/>
            <p:nvPr/>
          </p:nvSpPr>
          <p:spPr>
            <a:xfrm>
              <a:off x="2966331" y="3962400"/>
              <a:ext cx="727382" cy="2058147"/>
            </a:xfrm>
            <a:custGeom>
              <a:avLst/>
              <a:gdLst/>
              <a:ahLst/>
              <a:cxnLst/>
              <a:rect l="l" t="t" r="r" b="b"/>
              <a:pathLst>
                <a:path w="915894" h="2591547">
                  <a:moveTo>
                    <a:pt x="457947" y="0"/>
                  </a:moveTo>
                  <a:lnTo>
                    <a:pt x="915894" y="457947"/>
                  </a:lnTo>
                  <a:lnTo>
                    <a:pt x="915893" y="457948"/>
                  </a:lnTo>
                  <a:lnTo>
                    <a:pt x="915893" y="2591547"/>
                  </a:lnTo>
                  <a:lnTo>
                    <a:pt x="1493" y="2591547"/>
                  </a:lnTo>
                  <a:lnTo>
                    <a:pt x="1493" y="459440"/>
                  </a:lnTo>
                  <a:lnTo>
                    <a:pt x="0" y="457947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" name="Rectangle 3"/>
            <p:cNvSpPr/>
            <p:nvPr/>
          </p:nvSpPr>
          <p:spPr>
            <a:xfrm>
              <a:off x="2120289" y="3962400"/>
              <a:ext cx="727382" cy="2058147"/>
            </a:xfrm>
            <a:custGeom>
              <a:avLst/>
              <a:gdLst/>
              <a:ahLst/>
              <a:cxnLst/>
              <a:rect l="l" t="t" r="r" b="b"/>
              <a:pathLst>
                <a:path w="915894" h="2591547">
                  <a:moveTo>
                    <a:pt x="457947" y="0"/>
                  </a:moveTo>
                  <a:lnTo>
                    <a:pt x="915894" y="457947"/>
                  </a:lnTo>
                  <a:lnTo>
                    <a:pt x="915893" y="457948"/>
                  </a:lnTo>
                  <a:lnTo>
                    <a:pt x="915893" y="2591547"/>
                  </a:lnTo>
                  <a:lnTo>
                    <a:pt x="1493" y="2591547"/>
                  </a:lnTo>
                  <a:lnTo>
                    <a:pt x="1493" y="459440"/>
                  </a:lnTo>
                  <a:lnTo>
                    <a:pt x="0" y="457947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" name="Rectangle 3"/>
            <p:cNvSpPr/>
            <p:nvPr/>
          </p:nvSpPr>
          <p:spPr>
            <a:xfrm>
              <a:off x="3814745" y="3962400"/>
              <a:ext cx="727382" cy="2058147"/>
            </a:xfrm>
            <a:custGeom>
              <a:avLst/>
              <a:gdLst/>
              <a:ahLst/>
              <a:cxnLst/>
              <a:rect l="l" t="t" r="r" b="b"/>
              <a:pathLst>
                <a:path w="915894" h="2591547">
                  <a:moveTo>
                    <a:pt x="457947" y="0"/>
                  </a:moveTo>
                  <a:lnTo>
                    <a:pt x="915894" y="457947"/>
                  </a:lnTo>
                  <a:lnTo>
                    <a:pt x="915893" y="457948"/>
                  </a:lnTo>
                  <a:lnTo>
                    <a:pt x="915893" y="2591547"/>
                  </a:lnTo>
                  <a:lnTo>
                    <a:pt x="1493" y="2591547"/>
                  </a:lnTo>
                  <a:lnTo>
                    <a:pt x="1493" y="459440"/>
                  </a:lnTo>
                  <a:lnTo>
                    <a:pt x="0" y="457947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6" name="Rectangle 3"/>
            <p:cNvSpPr/>
            <p:nvPr/>
          </p:nvSpPr>
          <p:spPr>
            <a:xfrm>
              <a:off x="5508015" y="3962400"/>
              <a:ext cx="727382" cy="2058147"/>
            </a:xfrm>
            <a:custGeom>
              <a:avLst/>
              <a:gdLst/>
              <a:ahLst/>
              <a:cxnLst/>
              <a:rect l="l" t="t" r="r" b="b"/>
              <a:pathLst>
                <a:path w="915894" h="2591547">
                  <a:moveTo>
                    <a:pt x="457947" y="0"/>
                  </a:moveTo>
                  <a:lnTo>
                    <a:pt x="915894" y="457947"/>
                  </a:lnTo>
                  <a:lnTo>
                    <a:pt x="915893" y="457948"/>
                  </a:lnTo>
                  <a:lnTo>
                    <a:pt x="915893" y="2591547"/>
                  </a:lnTo>
                  <a:lnTo>
                    <a:pt x="1493" y="2591547"/>
                  </a:lnTo>
                  <a:lnTo>
                    <a:pt x="1493" y="459440"/>
                  </a:lnTo>
                  <a:lnTo>
                    <a:pt x="0" y="457947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7" name="Rectangle 3"/>
            <p:cNvSpPr/>
            <p:nvPr/>
          </p:nvSpPr>
          <p:spPr>
            <a:xfrm>
              <a:off x="4661973" y="3962400"/>
              <a:ext cx="727382" cy="2058147"/>
            </a:xfrm>
            <a:custGeom>
              <a:avLst/>
              <a:gdLst/>
              <a:ahLst/>
              <a:cxnLst/>
              <a:rect l="l" t="t" r="r" b="b"/>
              <a:pathLst>
                <a:path w="915894" h="2591547">
                  <a:moveTo>
                    <a:pt x="457947" y="0"/>
                  </a:moveTo>
                  <a:lnTo>
                    <a:pt x="915894" y="457947"/>
                  </a:lnTo>
                  <a:lnTo>
                    <a:pt x="915893" y="457948"/>
                  </a:lnTo>
                  <a:lnTo>
                    <a:pt x="915893" y="2591547"/>
                  </a:lnTo>
                  <a:lnTo>
                    <a:pt x="1493" y="2591547"/>
                  </a:lnTo>
                  <a:lnTo>
                    <a:pt x="1493" y="459440"/>
                  </a:lnTo>
                  <a:lnTo>
                    <a:pt x="0" y="457947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8" name="Rectangle 3"/>
            <p:cNvSpPr/>
            <p:nvPr/>
          </p:nvSpPr>
          <p:spPr>
            <a:xfrm>
              <a:off x="6356429" y="3962400"/>
              <a:ext cx="727382" cy="2058147"/>
            </a:xfrm>
            <a:custGeom>
              <a:avLst/>
              <a:gdLst/>
              <a:ahLst/>
              <a:cxnLst/>
              <a:rect l="l" t="t" r="r" b="b"/>
              <a:pathLst>
                <a:path w="915894" h="2591547">
                  <a:moveTo>
                    <a:pt x="457947" y="0"/>
                  </a:moveTo>
                  <a:lnTo>
                    <a:pt x="915894" y="457947"/>
                  </a:lnTo>
                  <a:lnTo>
                    <a:pt x="915893" y="457948"/>
                  </a:lnTo>
                  <a:lnTo>
                    <a:pt x="915893" y="2591547"/>
                  </a:lnTo>
                  <a:lnTo>
                    <a:pt x="1493" y="2591547"/>
                  </a:lnTo>
                  <a:lnTo>
                    <a:pt x="1493" y="459440"/>
                  </a:lnTo>
                  <a:lnTo>
                    <a:pt x="0" y="457947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9" name="Rectangle 3"/>
            <p:cNvSpPr/>
            <p:nvPr/>
          </p:nvSpPr>
          <p:spPr>
            <a:xfrm>
              <a:off x="424647" y="3962400"/>
              <a:ext cx="727382" cy="2058147"/>
            </a:xfrm>
            <a:custGeom>
              <a:avLst/>
              <a:gdLst/>
              <a:ahLst/>
              <a:cxnLst/>
              <a:rect l="l" t="t" r="r" b="b"/>
              <a:pathLst>
                <a:path w="915894" h="2591547">
                  <a:moveTo>
                    <a:pt x="457947" y="0"/>
                  </a:moveTo>
                  <a:lnTo>
                    <a:pt x="915894" y="457947"/>
                  </a:lnTo>
                  <a:lnTo>
                    <a:pt x="915893" y="457948"/>
                  </a:lnTo>
                  <a:lnTo>
                    <a:pt x="915893" y="2591547"/>
                  </a:lnTo>
                  <a:lnTo>
                    <a:pt x="1493" y="2591547"/>
                  </a:lnTo>
                  <a:lnTo>
                    <a:pt x="1493" y="459440"/>
                  </a:lnTo>
                  <a:lnTo>
                    <a:pt x="0" y="457947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3"/>
            <p:cNvSpPr/>
            <p:nvPr/>
          </p:nvSpPr>
          <p:spPr>
            <a:xfrm>
              <a:off x="1273061" y="3962400"/>
              <a:ext cx="727382" cy="2058147"/>
            </a:xfrm>
            <a:custGeom>
              <a:avLst/>
              <a:gdLst/>
              <a:ahLst/>
              <a:cxnLst/>
              <a:rect l="l" t="t" r="r" b="b"/>
              <a:pathLst>
                <a:path w="915894" h="2591547">
                  <a:moveTo>
                    <a:pt x="457947" y="0"/>
                  </a:moveTo>
                  <a:lnTo>
                    <a:pt x="915894" y="457947"/>
                  </a:lnTo>
                  <a:lnTo>
                    <a:pt x="915893" y="457948"/>
                  </a:lnTo>
                  <a:lnTo>
                    <a:pt x="915893" y="2591547"/>
                  </a:lnTo>
                  <a:lnTo>
                    <a:pt x="1493" y="2591547"/>
                  </a:lnTo>
                  <a:lnTo>
                    <a:pt x="1493" y="459440"/>
                  </a:lnTo>
                  <a:lnTo>
                    <a:pt x="0" y="457947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304800" y="4628672"/>
              <a:ext cx="9448800" cy="1028777"/>
              <a:chOff x="304800" y="4628672"/>
              <a:chExt cx="6898857" cy="1028777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304800" y="4628672"/>
                <a:ext cx="6898857" cy="242065"/>
              </a:xfrm>
              <a:prstGeom prst="rect">
                <a:avLst/>
              </a:pr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04800" y="5415384"/>
                <a:ext cx="6898857" cy="242065"/>
              </a:xfrm>
              <a:prstGeom prst="rect">
                <a:avLst/>
              </a:pr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15" name="Rectangle 3"/>
            <p:cNvSpPr/>
            <p:nvPr/>
          </p:nvSpPr>
          <p:spPr>
            <a:xfrm>
              <a:off x="8056936" y="3962400"/>
              <a:ext cx="727382" cy="2058147"/>
            </a:xfrm>
            <a:custGeom>
              <a:avLst/>
              <a:gdLst/>
              <a:ahLst/>
              <a:cxnLst/>
              <a:rect l="l" t="t" r="r" b="b"/>
              <a:pathLst>
                <a:path w="915894" h="2591547">
                  <a:moveTo>
                    <a:pt x="457947" y="0"/>
                  </a:moveTo>
                  <a:lnTo>
                    <a:pt x="915894" y="457947"/>
                  </a:lnTo>
                  <a:lnTo>
                    <a:pt x="915893" y="457948"/>
                  </a:lnTo>
                  <a:lnTo>
                    <a:pt x="915893" y="2591547"/>
                  </a:lnTo>
                  <a:lnTo>
                    <a:pt x="1493" y="2591547"/>
                  </a:lnTo>
                  <a:lnTo>
                    <a:pt x="1493" y="459440"/>
                  </a:lnTo>
                  <a:lnTo>
                    <a:pt x="0" y="457947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6" name="Rectangle 3"/>
            <p:cNvSpPr/>
            <p:nvPr/>
          </p:nvSpPr>
          <p:spPr>
            <a:xfrm>
              <a:off x="7210894" y="3962400"/>
              <a:ext cx="727382" cy="2058147"/>
            </a:xfrm>
            <a:custGeom>
              <a:avLst/>
              <a:gdLst/>
              <a:ahLst/>
              <a:cxnLst/>
              <a:rect l="l" t="t" r="r" b="b"/>
              <a:pathLst>
                <a:path w="915894" h="2591547">
                  <a:moveTo>
                    <a:pt x="457947" y="0"/>
                  </a:moveTo>
                  <a:lnTo>
                    <a:pt x="915894" y="457947"/>
                  </a:lnTo>
                  <a:lnTo>
                    <a:pt x="915893" y="457948"/>
                  </a:lnTo>
                  <a:lnTo>
                    <a:pt x="915893" y="2591547"/>
                  </a:lnTo>
                  <a:lnTo>
                    <a:pt x="1493" y="2591547"/>
                  </a:lnTo>
                  <a:lnTo>
                    <a:pt x="1493" y="459440"/>
                  </a:lnTo>
                  <a:lnTo>
                    <a:pt x="0" y="457947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7" name="Rectangle 3"/>
            <p:cNvSpPr/>
            <p:nvPr/>
          </p:nvSpPr>
          <p:spPr>
            <a:xfrm>
              <a:off x="8905350" y="3962400"/>
              <a:ext cx="727382" cy="2058147"/>
            </a:xfrm>
            <a:custGeom>
              <a:avLst/>
              <a:gdLst/>
              <a:ahLst/>
              <a:cxnLst/>
              <a:rect l="l" t="t" r="r" b="b"/>
              <a:pathLst>
                <a:path w="915894" h="2591547">
                  <a:moveTo>
                    <a:pt x="457947" y="0"/>
                  </a:moveTo>
                  <a:lnTo>
                    <a:pt x="915894" y="457947"/>
                  </a:lnTo>
                  <a:lnTo>
                    <a:pt x="915893" y="457948"/>
                  </a:lnTo>
                  <a:lnTo>
                    <a:pt x="915893" y="2591547"/>
                  </a:lnTo>
                  <a:lnTo>
                    <a:pt x="1493" y="2591547"/>
                  </a:lnTo>
                  <a:lnTo>
                    <a:pt x="1493" y="459440"/>
                  </a:lnTo>
                  <a:lnTo>
                    <a:pt x="0" y="457947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cxnSp>
        <p:nvCxnSpPr>
          <p:cNvPr id="20" name="Straight Arrow Connector 19"/>
          <p:cNvCxnSpPr/>
          <p:nvPr/>
        </p:nvCxnSpPr>
        <p:spPr>
          <a:xfrm>
            <a:off x="4572000" y="4979333"/>
            <a:ext cx="43434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242008" y="4979331"/>
            <a:ext cx="6745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 smtClean="0">
                <a:latin typeface="Candara" panose="020E0502030303020204" pitchFamily="34" charset="0"/>
              </a:rPr>
              <a:t>0</a:t>
            </a:r>
            <a:endParaRPr lang="bg-BG" sz="1400" dirty="0">
              <a:latin typeface="Candara" panose="020E0502030303020204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152400" y="4979333"/>
            <a:ext cx="4419600" cy="0"/>
          </a:xfrm>
          <a:prstGeom prst="straightConnector1">
            <a:avLst/>
          </a:prstGeom>
          <a:ln w="19050"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0897428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Квадратна ограда</a:t>
            </a:r>
          </a:p>
          <a:p>
            <a:pPr lvl="1"/>
            <a:r>
              <a:rPr lang="bg-BG" dirty="0" smtClean="0"/>
              <a:t>Четири копия на стената</a:t>
            </a:r>
          </a:p>
          <a:p>
            <a:pPr lvl="1"/>
            <a:r>
              <a:rPr lang="bg-BG" dirty="0" smtClean="0"/>
              <a:t>Всяко преместено и завъртяно</a:t>
            </a:r>
          </a:p>
          <a:p>
            <a:pPr lvl="1"/>
            <a:r>
              <a:rPr lang="bg-BG" dirty="0" smtClean="0"/>
              <a:t>Групирани в един обект</a:t>
            </a:r>
          </a:p>
          <a:p>
            <a:pPr lvl="1"/>
            <a:r>
              <a:rPr lang="bg-BG" dirty="0" smtClean="0"/>
              <a:t>Поглед отгоре:</a:t>
            </a:r>
            <a:endParaRPr lang="bg-BG" dirty="0"/>
          </a:p>
        </p:txBody>
      </p:sp>
      <p:grpSp>
        <p:nvGrpSpPr>
          <p:cNvPr id="159" name="Group 158"/>
          <p:cNvGrpSpPr/>
          <p:nvPr/>
        </p:nvGrpSpPr>
        <p:grpSpPr>
          <a:xfrm>
            <a:off x="3120848" y="3124200"/>
            <a:ext cx="2898952" cy="2898338"/>
            <a:chOff x="2646551" y="3323208"/>
            <a:chExt cx="2898952" cy="2898338"/>
          </a:xfrm>
        </p:grpSpPr>
        <p:grpSp>
          <p:nvGrpSpPr>
            <p:cNvPr id="53" name="Group 52"/>
            <p:cNvGrpSpPr/>
            <p:nvPr/>
          </p:nvGrpSpPr>
          <p:grpSpPr>
            <a:xfrm>
              <a:off x="2705761" y="6109380"/>
              <a:ext cx="2784771" cy="112166"/>
              <a:chOff x="300276" y="5702778"/>
              <a:chExt cx="11891724" cy="304800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300276" y="5702778"/>
                <a:ext cx="11891724" cy="152400"/>
              </a:xfrm>
              <a:prstGeom prst="rect">
                <a:avLst/>
              </a:pr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455707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6" name="Rectangle 15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1523253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21" name="Rectangle 20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2590799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3658345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4725892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32" name="Group 31"/>
              <p:cNvGrpSpPr/>
              <p:nvPr/>
            </p:nvGrpSpPr>
            <p:grpSpPr>
              <a:xfrm>
                <a:off x="5793439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33" name="Rectangle 32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6860986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36" name="Rectangle 35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38" name="Group 37"/>
              <p:cNvGrpSpPr/>
              <p:nvPr/>
            </p:nvGrpSpPr>
            <p:grpSpPr>
              <a:xfrm>
                <a:off x="7928533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39" name="Rectangle 38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>
                <a:off x="8996080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45" name="Rectangle 44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47" name="Group 46"/>
              <p:cNvGrpSpPr/>
              <p:nvPr/>
            </p:nvGrpSpPr>
            <p:grpSpPr>
              <a:xfrm>
                <a:off x="10063627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48" name="Rectangle 47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50" name="Group 49"/>
              <p:cNvGrpSpPr/>
              <p:nvPr/>
            </p:nvGrpSpPr>
            <p:grpSpPr>
              <a:xfrm>
                <a:off x="11131172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51" name="Rectangle 50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</p:grpSp>
        <p:grpSp>
          <p:nvGrpSpPr>
            <p:cNvPr id="54" name="Group 53"/>
            <p:cNvGrpSpPr/>
            <p:nvPr/>
          </p:nvGrpSpPr>
          <p:grpSpPr>
            <a:xfrm rot="16200000">
              <a:off x="4097034" y="4715889"/>
              <a:ext cx="2784771" cy="112166"/>
              <a:chOff x="300276" y="5702778"/>
              <a:chExt cx="11891724" cy="304800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300276" y="5702778"/>
                <a:ext cx="11891724" cy="152400"/>
              </a:xfrm>
              <a:prstGeom prst="rect">
                <a:avLst/>
              </a:pr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grpSp>
            <p:nvGrpSpPr>
              <p:cNvPr id="56" name="Group 55"/>
              <p:cNvGrpSpPr/>
              <p:nvPr/>
            </p:nvGrpSpPr>
            <p:grpSpPr>
              <a:xfrm>
                <a:off x="455707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88" name="Rectangle 87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1523253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2590799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83" name="Rectangle 82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84" name="Rectangle 83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3658345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60" name="Group 59"/>
              <p:cNvGrpSpPr/>
              <p:nvPr/>
            </p:nvGrpSpPr>
            <p:grpSpPr>
              <a:xfrm>
                <a:off x="4725892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79" name="Rectangle 78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61" name="Group 60"/>
              <p:cNvGrpSpPr/>
              <p:nvPr/>
            </p:nvGrpSpPr>
            <p:grpSpPr>
              <a:xfrm>
                <a:off x="5793439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77" name="Rectangle 76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78" name="Rectangle 77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62" name="Group 61"/>
              <p:cNvGrpSpPr/>
              <p:nvPr/>
            </p:nvGrpSpPr>
            <p:grpSpPr>
              <a:xfrm>
                <a:off x="6860986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75" name="Rectangle 74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76" name="Rectangle 75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63" name="Group 62"/>
              <p:cNvGrpSpPr/>
              <p:nvPr/>
            </p:nvGrpSpPr>
            <p:grpSpPr>
              <a:xfrm>
                <a:off x="7928533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73" name="Rectangle 72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74" name="Rectangle 73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64" name="Group 63"/>
              <p:cNvGrpSpPr/>
              <p:nvPr/>
            </p:nvGrpSpPr>
            <p:grpSpPr>
              <a:xfrm>
                <a:off x="8996080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71" name="Rectangle 70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72" name="Rectangle 71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65" name="Group 64"/>
              <p:cNvGrpSpPr/>
              <p:nvPr/>
            </p:nvGrpSpPr>
            <p:grpSpPr>
              <a:xfrm>
                <a:off x="10063627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69" name="Rectangle 68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66" name="Group 65"/>
              <p:cNvGrpSpPr/>
              <p:nvPr/>
            </p:nvGrpSpPr>
            <p:grpSpPr>
              <a:xfrm>
                <a:off x="11131172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67" name="Rectangle 66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68" name="Rectangle 67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</p:grpSp>
        <p:grpSp>
          <p:nvGrpSpPr>
            <p:cNvPr id="89" name="Group 88"/>
            <p:cNvGrpSpPr/>
            <p:nvPr/>
          </p:nvGrpSpPr>
          <p:grpSpPr>
            <a:xfrm rot="10800000">
              <a:off x="2702499" y="3323208"/>
              <a:ext cx="2784771" cy="112166"/>
              <a:chOff x="300276" y="5702778"/>
              <a:chExt cx="11891724" cy="304800"/>
            </a:xfrm>
          </p:grpSpPr>
          <p:sp>
            <p:nvSpPr>
              <p:cNvPr id="90" name="Rectangle 89"/>
              <p:cNvSpPr/>
              <p:nvPr/>
            </p:nvSpPr>
            <p:spPr>
              <a:xfrm>
                <a:off x="300276" y="5702778"/>
                <a:ext cx="11891724" cy="152400"/>
              </a:xfrm>
              <a:prstGeom prst="rect">
                <a:avLst/>
              </a:pr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grpSp>
            <p:nvGrpSpPr>
              <p:cNvPr id="91" name="Group 90"/>
              <p:cNvGrpSpPr/>
              <p:nvPr/>
            </p:nvGrpSpPr>
            <p:grpSpPr>
              <a:xfrm>
                <a:off x="455707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22" name="Rectangle 121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23" name="Rectangle 122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92" name="Group 91"/>
              <p:cNvGrpSpPr/>
              <p:nvPr/>
            </p:nvGrpSpPr>
            <p:grpSpPr>
              <a:xfrm>
                <a:off x="1523253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20" name="Rectangle 119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21" name="Rectangle 120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93" name="Group 92"/>
              <p:cNvGrpSpPr/>
              <p:nvPr/>
            </p:nvGrpSpPr>
            <p:grpSpPr>
              <a:xfrm>
                <a:off x="2590799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18" name="Rectangle 117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19" name="Rectangle 118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94" name="Group 93"/>
              <p:cNvGrpSpPr/>
              <p:nvPr/>
            </p:nvGrpSpPr>
            <p:grpSpPr>
              <a:xfrm>
                <a:off x="3658345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16" name="Rectangle 115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17" name="Rectangle 116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95" name="Group 94"/>
              <p:cNvGrpSpPr/>
              <p:nvPr/>
            </p:nvGrpSpPr>
            <p:grpSpPr>
              <a:xfrm>
                <a:off x="4725892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14" name="Rectangle 113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15" name="Rectangle 114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96" name="Group 95"/>
              <p:cNvGrpSpPr/>
              <p:nvPr/>
            </p:nvGrpSpPr>
            <p:grpSpPr>
              <a:xfrm>
                <a:off x="5793439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12" name="Rectangle 111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13" name="Rectangle 112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97" name="Group 96"/>
              <p:cNvGrpSpPr/>
              <p:nvPr/>
            </p:nvGrpSpPr>
            <p:grpSpPr>
              <a:xfrm>
                <a:off x="6860986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98" name="Group 97"/>
              <p:cNvGrpSpPr/>
              <p:nvPr/>
            </p:nvGrpSpPr>
            <p:grpSpPr>
              <a:xfrm>
                <a:off x="7928533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08" name="Rectangle 107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99" name="Group 98"/>
              <p:cNvGrpSpPr/>
              <p:nvPr/>
            </p:nvGrpSpPr>
            <p:grpSpPr>
              <a:xfrm>
                <a:off x="8996080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06" name="Rectangle 105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07" name="Rectangle 106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100" name="Group 99"/>
              <p:cNvGrpSpPr/>
              <p:nvPr/>
            </p:nvGrpSpPr>
            <p:grpSpPr>
              <a:xfrm>
                <a:off x="10063627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04" name="Rectangle 103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05" name="Rectangle 104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101" name="Group 100"/>
              <p:cNvGrpSpPr/>
              <p:nvPr/>
            </p:nvGrpSpPr>
            <p:grpSpPr>
              <a:xfrm>
                <a:off x="11131172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02" name="Rectangle 101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03" name="Rectangle 102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</p:grpSp>
        <p:grpSp>
          <p:nvGrpSpPr>
            <p:cNvPr id="124" name="Group 123"/>
            <p:cNvGrpSpPr/>
            <p:nvPr/>
          </p:nvGrpSpPr>
          <p:grpSpPr>
            <a:xfrm rot="5400000">
              <a:off x="1310248" y="4717558"/>
              <a:ext cx="2784771" cy="112166"/>
              <a:chOff x="300276" y="5702778"/>
              <a:chExt cx="11891724" cy="304800"/>
            </a:xfrm>
          </p:grpSpPr>
          <p:sp>
            <p:nvSpPr>
              <p:cNvPr id="125" name="Rectangle 124"/>
              <p:cNvSpPr/>
              <p:nvPr/>
            </p:nvSpPr>
            <p:spPr>
              <a:xfrm>
                <a:off x="300276" y="5702778"/>
                <a:ext cx="11891724" cy="152400"/>
              </a:xfrm>
              <a:prstGeom prst="rect">
                <a:avLst/>
              </a:pr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grpSp>
            <p:nvGrpSpPr>
              <p:cNvPr id="126" name="Group 125"/>
              <p:cNvGrpSpPr/>
              <p:nvPr/>
            </p:nvGrpSpPr>
            <p:grpSpPr>
              <a:xfrm>
                <a:off x="455707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57" name="Rectangle 156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58" name="Rectangle 157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127" name="Group 126"/>
              <p:cNvGrpSpPr/>
              <p:nvPr/>
            </p:nvGrpSpPr>
            <p:grpSpPr>
              <a:xfrm>
                <a:off x="1523253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55" name="Rectangle 154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56" name="Rectangle 155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128" name="Group 127"/>
              <p:cNvGrpSpPr/>
              <p:nvPr/>
            </p:nvGrpSpPr>
            <p:grpSpPr>
              <a:xfrm>
                <a:off x="2590799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53" name="Rectangle 152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54" name="Rectangle 153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129" name="Group 128"/>
              <p:cNvGrpSpPr/>
              <p:nvPr/>
            </p:nvGrpSpPr>
            <p:grpSpPr>
              <a:xfrm>
                <a:off x="3658345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51" name="Rectangle 150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52" name="Rectangle 151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130" name="Group 129"/>
              <p:cNvGrpSpPr/>
              <p:nvPr/>
            </p:nvGrpSpPr>
            <p:grpSpPr>
              <a:xfrm>
                <a:off x="4725892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49" name="Rectangle 148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50" name="Rectangle 149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131" name="Group 130"/>
              <p:cNvGrpSpPr/>
              <p:nvPr/>
            </p:nvGrpSpPr>
            <p:grpSpPr>
              <a:xfrm>
                <a:off x="5793439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47" name="Rectangle 146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48" name="Rectangle 147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132" name="Group 131"/>
              <p:cNvGrpSpPr/>
              <p:nvPr/>
            </p:nvGrpSpPr>
            <p:grpSpPr>
              <a:xfrm>
                <a:off x="6860986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45" name="Rectangle 144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46" name="Rectangle 145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133" name="Group 132"/>
              <p:cNvGrpSpPr/>
              <p:nvPr/>
            </p:nvGrpSpPr>
            <p:grpSpPr>
              <a:xfrm>
                <a:off x="7928533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43" name="Rectangle 142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44" name="Rectangle 143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134" name="Group 133"/>
              <p:cNvGrpSpPr/>
              <p:nvPr/>
            </p:nvGrpSpPr>
            <p:grpSpPr>
              <a:xfrm>
                <a:off x="8996080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41" name="Rectangle 140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42" name="Rectangle 141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135" name="Group 134"/>
              <p:cNvGrpSpPr/>
              <p:nvPr/>
            </p:nvGrpSpPr>
            <p:grpSpPr>
              <a:xfrm>
                <a:off x="10063627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39" name="Rectangle 138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40" name="Rectangle 139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136" name="Group 135"/>
              <p:cNvGrpSpPr/>
              <p:nvPr/>
            </p:nvGrpSpPr>
            <p:grpSpPr>
              <a:xfrm>
                <a:off x="11131172" y="5855178"/>
                <a:ext cx="915894" cy="152400"/>
                <a:chOff x="455707" y="5868147"/>
                <a:chExt cx="915894" cy="152400"/>
              </a:xfrm>
            </p:grpSpPr>
            <p:sp>
              <p:nvSpPr>
                <p:cNvPr id="137" name="Rectangle 136"/>
                <p:cNvSpPr/>
                <p:nvPr/>
              </p:nvSpPr>
              <p:spPr>
                <a:xfrm>
                  <a:off x="455707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38" name="Rectangle 137"/>
                <p:cNvSpPr/>
                <p:nvPr/>
              </p:nvSpPr>
              <p:spPr>
                <a:xfrm>
                  <a:off x="913654" y="5868147"/>
                  <a:ext cx="457947" cy="1524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10800000" scaled="1"/>
                  <a:tileRect/>
                </a:gra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05600270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Квадратна </a:t>
            </a:r>
            <a:r>
              <a:rPr lang="bg-BG" dirty="0" err="1" smtClean="0"/>
              <a:t>островърха</a:t>
            </a:r>
            <a:r>
              <a:rPr lang="bg-BG" dirty="0" smtClean="0"/>
              <a:t> ограда</a:t>
            </a:r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1431568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Решение №1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Плочка с дупка</a:t>
            </a:r>
            <a:endParaRPr lang="en-US" smtClean="0"/>
          </a:p>
          <a:p>
            <a:pPr lvl="1"/>
            <a:r>
              <a:rPr lang="bg-BG" smtClean="0"/>
              <a:t>Сглобяваме от 4 плочки</a:t>
            </a:r>
            <a:endParaRPr lang="bg-BG" dirty="0"/>
          </a:p>
        </p:txBody>
      </p:sp>
      <p:sp>
        <p:nvSpPr>
          <p:cNvPr id="6" name="Rectangle 5"/>
          <p:cNvSpPr/>
          <p:nvPr/>
        </p:nvSpPr>
        <p:spPr>
          <a:xfrm>
            <a:off x="2743200" y="4204138"/>
            <a:ext cx="3657600" cy="2272862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2743200" y="2832539"/>
            <a:ext cx="457200" cy="1326377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Rectangle 7"/>
          <p:cNvSpPr/>
          <p:nvPr/>
        </p:nvSpPr>
        <p:spPr>
          <a:xfrm>
            <a:off x="3240504" y="2832539"/>
            <a:ext cx="3160295" cy="457199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Rectangle 8"/>
          <p:cNvSpPr/>
          <p:nvPr/>
        </p:nvSpPr>
        <p:spPr>
          <a:xfrm>
            <a:off x="4114800" y="3332746"/>
            <a:ext cx="2286000" cy="826169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9" name="TextBox 38"/>
          <p:cNvSpPr txBox="1"/>
          <p:nvPr/>
        </p:nvSpPr>
        <p:spPr>
          <a:xfrm>
            <a:off x="4364181" y="6476999"/>
            <a:ext cx="415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 smtClean="0">
                <a:latin typeface="Candara" panose="020E0502030303020204" pitchFamily="34" charset="0"/>
              </a:rPr>
              <a:t>40</a:t>
            </a:r>
            <a:endParaRPr lang="bg-BG" sz="1400" dirty="0">
              <a:latin typeface="Candara" panose="020E0502030303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00800" y="3586160"/>
            <a:ext cx="415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400" dirty="0" smtClean="0">
                <a:latin typeface="Candara" panose="020E0502030303020204" pitchFamily="34" charset="0"/>
              </a:rPr>
              <a:t>10</a:t>
            </a:r>
            <a:endParaRPr lang="bg-BG" sz="1400" dirty="0">
              <a:latin typeface="Candara" panose="020E0502030303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400800" y="5174828"/>
            <a:ext cx="415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400" dirty="0">
                <a:latin typeface="Candara" panose="020E0502030303020204" pitchFamily="34" charset="0"/>
              </a:rPr>
              <a:t>2</a:t>
            </a:r>
            <a:r>
              <a:rPr lang="bg-BG" sz="1400" dirty="0" smtClean="0">
                <a:latin typeface="Candara" panose="020E0502030303020204" pitchFamily="34" charset="0"/>
              </a:rPr>
              <a:t>5</a:t>
            </a:r>
            <a:endParaRPr lang="bg-BG" sz="1400" dirty="0">
              <a:latin typeface="Candara" panose="020E0502030303020204" pitchFamily="34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4524377" y="5281093"/>
            <a:ext cx="95244" cy="95244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7" name="Oval 46"/>
          <p:cNvSpPr/>
          <p:nvPr/>
        </p:nvSpPr>
        <p:spPr>
          <a:xfrm>
            <a:off x="5210178" y="3699316"/>
            <a:ext cx="95244" cy="95244"/>
          </a:xfrm>
          <a:prstGeom prst="ellipse">
            <a:avLst/>
          </a:prstGeom>
          <a:solidFill>
            <a:srgbClr val="FF388C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8" name="Oval 47"/>
          <p:cNvSpPr/>
          <p:nvPr/>
        </p:nvSpPr>
        <p:spPr>
          <a:xfrm>
            <a:off x="4752978" y="3013516"/>
            <a:ext cx="95244" cy="95244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9" name="Oval 48"/>
          <p:cNvSpPr/>
          <p:nvPr/>
        </p:nvSpPr>
        <p:spPr>
          <a:xfrm>
            <a:off x="2924178" y="3455561"/>
            <a:ext cx="95244" cy="95244"/>
          </a:xfrm>
          <a:prstGeom prst="ellipse">
            <a:avLst/>
          </a:prstGeom>
          <a:solidFill>
            <a:srgbClr val="FF388C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4572000" y="2667000"/>
            <a:ext cx="0" cy="198416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4572000" y="4651162"/>
            <a:ext cx="1961573" cy="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282349" y="4660023"/>
            <a:ext cx="6745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 smtClean="0">
                <a:latin typeface="Candara" panose="020E0502030303020204" pitchFamily="34" charset="0"/>
              </a:rPr>
              <a:t>(0,</a:t>
            </a:r>
            <a:r>
              <a:rPr lang="bg-BG" sz="1400" dirty="0" err="1" smtClean="0">
                <a:latin typeface="Candara" panose="020E0502030303020204" pitchFamily="34" charset="0"/>
              </a:rPr>
              <a:t>0</a:t>
            </a:r>
            <a:r>
              <a:rPr lang="bg-BG" sz="1400" dirty="0" smtClean="0">
                <a:latin typeface="Candara" panose="020E0502030303020204" pitchFamily="34" charset="0"/>
              </a:rPr>
              <a:t>)</a:t>
            </a:r>
            <a:endParaRPr lang="bg-BG" sz="1400" dirty="0">
              <a:latin typeface="Candara" panose="020E0502030303020204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4524378" y="4603540"/>
            <a:ext cx="95244" cy="95244"/>
          </a:xfrm>
          <a:prstGeom prst="ellipse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1" name="TextBox 60"/>
          <p:cNvSpPr txBox="1"/>
          <p:nvPr/>
        </p:nvSpPr>
        <p:spPr>
          <a:xfrm>
            <a:off x="4364182" y="5334768"/>
            <a:ext cx="415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b="1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А</a:t>
            </a:r>
            <a:endParaRPr lang="bg-BG" sz="2000" b="1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49982" y="3750251"/>
            <a:ext cx="415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388C"/>
                </a:solidFill>
                <a:latin typeface="Candara" panose="020E0502030303020204" pitchFamily="34" charset="0"/>
              </a:rPr>
              <a:t>B</a:t>
            </a:r>
            <a:endParaRPr lang="bg-BG" sz="2000" b="1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750522" y="3512240"/>
            <a:ext cx="415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388C"/>
                </a:solidFill>
                <a:latin typeface="Candara" panose="020E0502030303020204" pitchFamily="34" charset="0"/>
              </a:rPr>
              <a:t>C</a:t>
            </a:r>
            <a:endParaRPr lang="bg-BG" sz="2000" b="1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862308" y="2861083"/>
            <a:ext cx="415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D</a:t>
            </a:r>
            <a:endParaRPr lang="bg-BG" sz="2000" b="1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400800" y="2907249"/>
            <a:ext cx="415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400" dirty="0" smtClean="0">
                <a:latin typeface="Candara" panose="020E0502030303020204" pitchFamily="34" charset="0"/>
              </a:rPr>
              <a:t>5</a:t>
            </a:r>
            <a:endParaRPr lang="bg-BG" sz="1400" dirty="0">
              <a:latin typeface="Candara" panose="020E0502030303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269078" y="3591561"/>
            <a:ext cx="769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ndara" panose="020E0502030303020204" pitchFamily="34" charset="0"/>
              </a:rPr>
              <a:t>10x10</a:t>
            </a:r>
            <a:endParaRPr lang="bg-BG" sz="14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18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№8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Летяща чиния</a:t>
            </a:r>
          </a:p>
          <a:p>
            <a:pPr lvl="1"/>
            <a:r>
              <a:rPr lang="bg-BG" smtClean="0"/>
              <a:t>Средата е сфера</a:t>
            </a:r>
          </a:p>
          <a:p>
            <a:pPr lvl="1"/>
            <a:r>
              <a:rPr lang="bg-BG" smtClean="0"/>
              <a:t>Сплескваме я вертикално по </a:t>
            </a:r>
            <a:r>
              <a:rPr lang="en-US" smtClean="0"/>
              <a:t>Y</a:t>
            </a:r>
            <a:endParaRPr lang="bg-BG" smtClean="0"/>
          </a:p>
          <a:p>
            <a:pPr lvl="1"/>
            <a:r>
              <a:rPr lang="bg-BG" smtClean="0"/>
              <a:t>Разпъваме я хоризонтално по </a:t>
            </a:r>
            <a:r>
              <a:rPr lang="en-US" smtClean="0"/>
              <a:t>X</a:t>
            </a:r>
            <a:r>
              <a:rPr lang="bg-BG" smtClean="0"/>
              <a:t> и </a:t>
            </a:r>
            <a:r>
              <a:rPr lang="en-US" smtClean="0"/>
              <a:t>Z</a:t>
            </a:r>
            <a:endParaRPr lang="bg-BG" smtClean="0"/>
          </a:p>
          <a:p>
            <a:pPr lvl="1"/>
            <a:r>
              <a:rPr lang="bg-BG" smtClean="0"/>
              <a:t>Наслагваме много такива „сфери“</a:t>
            </a:r>
            <a:endParaRPr lang="bg-BG" dirty="0"/>
          </a:p>
        </p:txBody>
      </p:sp>
      <p:sp>
        <p:nvSpPr>
          <p:cNvPr id="12" name="Oval 11"/>
          <p:cNvSpPr/>
          <p:nvPr/>
        </p:nvSpPr>
        <p:spPr>
          <a:xfrm>
            <a:off x="1143000" y="5017010"/>
            <a:ext cx="6944867" cy="481581"/>
          </a:xfrm>
          <a:prstGeom prst="ellipse">
            <a:avLst/>
          </a:prstGeom>
          <a:solidFill>
            <a:srgbClr val="4F81BD">
              <a:alpha val="20000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Oval 12"/>
          <p:cNvSpPr/>
          <p:nvPr/>
        </p:nvSpPr>
        <p:spPr>
          <a:xfrm>
            <a:off x="1745654" y="4966444"/>
            <a:ext cx="5739559" cy="582713"/>
          </a:xfrm>
          <a:prstGeom prst="ellipse">
            <a:avLst/>
          </a:prstGeom>
          <a:solidFill>
            <a:srgbClr val="4F81BD">
              <a:alpha val="20000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Oval 13"/>
          <p:cNvSpPr/>
          <p:nvPr/>
        </p:nvSpPr>
        <p:spPr>
          <a:xfrm>
            <a:off x="2243715" y="4905259"/>
            <a:ext cx="4743437" cy="705082"/>
          </a:xfrm>
          <a:prstGeom prst="ellipse">
            <a:avLst/>
          </a:prstGeom>
          <a:solidFill>
            <a:srgbClr val="4F81BD">
              <a:alpha val="20000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Oval 14"/>
          <p:cNvSpPr/>
          <p:nvPr/>
        </p:nvSpPr>
        <p:spPr>
          <a:xfrm>
            <a:off x="2655336" y="4831226"/>
            <a:ext cx="3920195" cy="853149"/>
          </a:xfrm>
          <a:prstGeom prst="ellipse">
            <a:avLst/>
          </a:prstGeom>
          <a:solidFill>
            <a:srgbClr val="4F81BD">
              <a:alpha val="20000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Oval 15"/>
          <p:cNvSpPr/>
          <p:nvPr/>
        </p:nvSpPr>
        <p:spPr>
          <a:xfrm>
            <a:off x="2995518" y="4741645"/>
            <a:ext cx="3239831" cy="1032310"/>
          </a:xfrm>
          <a:prstGeom prst="ellipse">
            <a:avLst/>
          </a:prstGeom>
          <a:solidFill>
            <a:srgbClr val="4F81BD">
              <a:alpha val="20000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Oval 16"/>
          <p:cNvSpPr/>
          <p:nvPr/>
        </p:nvSpPr>
        <p:spPr>
          <a:xfrm>
            <a:off x="3276660" y="4633253"/>
            <a:ext cx="2677546" cy="1249095"/>
          </a:xfrm>
          <a:prstGeom prst="ellipse">
            <a:avLst/>
          </a:prstGeom>
          <a:solidFill>
            <a:srgbClr val="4F81BD">
              <a:alpha val="20000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Oval 17"/>
          <p:cNvSpPr/>
          <p:nvPr/>
        </p:nvSpPr>
        <p:spPr>
          <a:xfrm>
            <a:off x="3509009" y="4502098"/>
            <a:ext cx="2212848" cy="1511405"/>
          </a:xfrm>
          <a:prstGeom prst="ellipse">
            <a:avLst/>
          </a:prstGeom>
          <a:solidFill>
            <a:srgbClr val="4F81BD">
              <a:alpha val="20000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Oval 18"/>
          <p:cNvSpPr/>
          <p:nvPr/>
        </p:nvSpPr>
        <p:spPr>
          <a:xfrm>
            <a:off x="3701033" y="4343400"/>
            <a:ext cx="1828800" cy="1828801"/>
          </a:xfrm>
          <a:prstGeom prst="ellipse">
            <a:avLst/>
          </a:prstGeom>
          <a:solidFill>
            <a:srgbClr val="4F81BD">
              <a:alpha val="20000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79034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Летяща чиния от 30 сфери</a:t>
            </a:r>
            <a:endParaRPr lang="bg-BG" dirty="0"/>
          </a:p>
        </p:txBody>
      </p:sp>
      <p:pic>
        <p:nvPicPr>
          <p:cNvPr id="5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5269402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№9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Въртящи се слънца</a:t>
            </a:r>
          </a:p>
          <a:p>
            <a:pPr lvl="1"/>
            <a:r>
              <a:rPr lang="bg-BG" smtClean="0"/>
              <a:t>Сфера с конуси за лъчи</a:t>
            </a:r>
            <a:endParaRPr lang="bg-BG" dirty="0"/>
          </a:p>
        </p:txBody>
      </p:sp>
      <p:grpSp>
        <p:nvGrpSpPr>
          <p:cNvPr id="44" name="Group 43"/>
          <p:cNvGrpSpPr/>
          <p:nvPr/>
        </p:nvGrpSpPr>
        <p:grpSpPr>
          <a:xfrm>
            <a:off x="2972529" y="2671118"/>
            <a:ext cx="3745061" cy="4034482"/>
            <a:chOff x="1851038" y="1503725"/>
            <a:chExt cx="3745061" cy="4034482"/>
          </a:xfrm>
        </p:grpSpPr>
        <p:sp>
          <p:nvSpPr>
            <p:cNvPr id="5" name="Oval 4"/>
            <p:cNvSpPr/>
            <p:nvPr/>
          </p:nvSpPr>
          <p:spPr>
            <a:xfrm>
              <a:off x="2743200" y="2590800"/>
              <a:ext cx="1828800" cy="1828800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1851038" y="1503725"/>
              <a:ext cx="3745061" cy="4034482"/>
              <a:chOff x="3697564" y="2362200"/>
              <a:chExt cx="3745061" cy="4034482"/>
            </a:xfrm>
          </p:grpSpPr>
          <p:sp>
            <p:nvSpPr>
              <p:cNvPr id="18" name="Isosceles Triangle 17"/>
              <p:cNvSpPr/>
              <p:nvPr/>
            </p:nvSpPr>
            <p:spPr>
              <a:xfrm rot="4320000">
                <a:off x="6649094" y="3332755"/>
                <a:ext cx="381000" cy="1206062"/>
              </a:xfrm>
              <a:prstGeom prst="triangle">
                <a:avLst/>
              </a:pr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6" name="Isosceles Triangle 15"/>
              <p:cNvSpPr/>
              <p:nvPr/>
            </p:nvSpPr>
            <p:spPr>
              <a:xfrm rot="6480000">
                <a:off x="6644801" y="4197557"/>
                <a:ext cx="381000" cy="1206062"/>
              </a:xfrm>
              <a:prstGeom prst="triangle">
                <a:avLst/>
              </a:pr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5314950" y="2362200"/>
                <a:ext cx="1202148" cy="1477384"/>
                <a:chOff x="5314950" y="2362200"/>
                <a:chExt cx="1202148" cy="1477384"/>
              </a:xfrm>
            </p:grpSpPr>
            <p:sp>
              <p:nvSpPr>
                <p:cNvPr id="6" name="Isosceles Triangle 5"/>
                <p:cNvSpPr/>
                <p:nvPr/>
              </p:nvSpPr>
              <p:spPr>
                <a:xfrm>
                  <a:off x="5314950" y="2362200"/>
                  <a:ext cx="381000" cy="1206062"/>
                </a:xfrm>
                <a:prstGeom prst="triangle">
                  <a:avLst/>
                </a:prstGeom>
                <a:solidFill>
                  <a:srgbClr val="4F81BD">
                    <a:alpha val="50196"/>
                  </a:srgbClr>
                </a:soli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10" name="Isosceles Triangle 9"/>
                <p:cNvSpPr/>
                <p:nvPr/>
              </p:nvSpPr>
              <p:spPr>
                <a:xfrm rot="2160000">
                  <a:off x="6136098" y="2633522"/>
                  <a:ext cx="381000" cy="1206062"/>
                </a:xfrm>
                <a:prstGeom prst="triangle">
                  <a:avLst/>
                </a:prstGeom>
                <a:solidFill>
                  <a:srgbClr val="4F81BD">
                    <a:alpha val="50196"/>
                  </a:srgbClr>
                </a:soli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 rot="-4320000">
                <a:off x="3835181" y="2844938"/>
                <a:ext cx="1202149" cy="1477384"/>
                <a:chOff x="5314949" y="2362200"/>
                <a:chExt cx="1202149" cy="1477384"/>
              </a:xfrm>
            </p:grpSpPr>
            <p:sp>
              <p:nvSpPr>
                <p:cNvPr id="25" name="Isosceles Triangle 24"/>
                <p:cNvSpPr/>
                <p:nvPr/>
              </p:nvSpPr>
              <p:spPr>
                <a:xfrm>
                  <a:off x="5314949" y="2362200"/>
                  <a:ext cx="381000" cy="1206062"/>
                </a:xfrm>
                <a:prstGeom prst="triangle">
                  <a:avLst/>
                </a:prstGeom>
                <a:solidFill>
                  <a:srgbClr val="4F81BD">
                    <a:alpha val="50196"/>
                  </a:srgbClr>
                </a:soli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23" name="Isosceles Triangle 22"/>
                <p:cNvSpPr/>
                <p:nvPr/>
              </p:nvSpPr>
              <p:spPr>
                <a:xfrm rot="2160000">
                  <a:off x="6136098" y="2633522"/>
                  <a:ext cx="381000" cy="1206062"/>
                </a:xfrm>
                <a:prstGeom prst="triangle">
                  <a:avLst/>
                </a:prstGeom>
                <a:solidFill>
                  <a:srgbClr val="4F81BD">
                    <a:alpha val="50196"/>
                  </a:srgbClr>
                </a:soli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 rot="-8640000">
                <a:off x="3785000" y="4574178"/>
                <a:ext cx="2819534" cy="1822504"/>
                <a:chOff x="3697564" y="2362200"/>
                <a:chExt cx="2819534" cy="1822504"/>
              </a:xfrm>
            </p:grpSpPr>
            <p:grpSp>
              <p:nvGrpSpPr>
                <p:cNvPr id="29" name="Group 28"/>
                <p:cNvGrpSpPr/>
                <p:nvPr/>
              </p:nvGrpSpPr>
              <p:grpSpPr>
                <a:xfrm>
                  <a:off x="5314950" y="2362200"/>
                  <a:ext cx="1202148" cy="1477384"/>
                  <a:chOff x="5314950" y="2362200"/>
                  <a:chExt cx="1202148" cy="1477384"/>
                </a:xfrm>
              </p:grpSpPr>
              <p:sp>
                <p:nvSpPr>
                  <p:cNvPr id="41" name="Isosceles Triangle 40"/>
                  <p:cNvSpPr/>
                  <p:nvPr/>
                </p:nvSpPr>
                <p:spPr>
                  <a:xfrm>
                    <a:off x="5314950" y="2362200"/>
                    <a:ext cx="381000" cy="1206062"/>
                  </a:xfrm>
                  <a:prstGeom prst="triangle">
                    <a:avLst/>
                  </a:prstGeom>
                  <a:solidFill>
                    <a:srgbClr val="4F81BD">
                      <a:alpha val="50196"/>
                    </a:srgbClr>
                  </a:solidFill>
                  <a:ln w="3175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bg-BG"/>
                  </a:p>
                </p:txBody>
              </p:sp>
              <p:sp>
                <p:nvSpPr>
                  <p:cNvPr id="39" name="Isosceles Triangle 38"/>
                  <p:cNvSpPr/>
                  <p:nvPr/>
                </p:nvSpPr>
                <p:spPr>
                  <a:xfrm rot="2160000">
                    <a:off x="6136098" y="2633522"/>
                    <a:ext cx="381000" cy="1206062"/>
                  </a:xfrm>
                  <a:prstGeom prst="triangle">
                    <a:avLst/>
                  </a:prstGeom>
                  <a:solidFill>
                    <a:srgbClr val="4F81BD">
                      <a:alpha val="50196"/>
                    </a:srgbClr>
                  </a:solidFill>
                  <a:ln w="3175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bg-BG"/>
                  </a:p>
                </p:txBody>
              </p:sp>
            </p:grpSp>
            <p:grpSp>
              <p:nvGrpSpPr>
                <p:cNvPr id="30" name="Group 29"/>
                <p:cNvGrpSpPr/>
                <p:nvPr/>
              </p:nvGrpSpPr>
              <p:grpSpPr>
                <a:xfrm rot="-4320000">
                  <a:off x="3835182" y="2844938"/>
                  <a:ext cx="1202148" cy="1477384"/>
                  <a:chOff x="5314950" y="2362200"/>
                  <a:chExt cx="1202148" cy="1477384"/>
                </a:xfrm>
              </p:grpSpPr>
              <p:sp>
                <p:nvSpPr>
                  <p:cNvPr id="35" name="Isosceles Triangle 34"/>
                  <p:cNvSpPr/>
                  <p:nvPr/>
                </p:nvSpPr>
                <p:spPr>
                  <a:xfrm>
                    <a:off x="5314950" y="2362200"/>
                    <a:ext cx="381000" cy="1206062"/>
                  </a:xfrm>
                  <a:prstGeom prst="triangle">
                    <a:avLst/>
                  </a:prstGeom>
                  <a:solidFill>
                    <a:srgbClr val="4F81BD">
                      <a:alpha val="50196"/>
                    </a:srgbClr>
                  </a:solidFill>
                  <a:ln w="3175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bg-BG"/>
                  </a:p>
                </p:txBody>
              </p:sp>
              <p:sp>
                <p:nvSpPr>
                  <p:cNvPr id="33" name="Isosceles Triangle 32"/>
                  <p:cNvSpPr/>
                  <p:nvPr/>
                </p:nvSpPr>
                <p:spPr>
                  <a:xfrm rot="2160000">
                    <a:off x="6136098" y="2633522"/>
                    <a:ext cx="381000" cy="1206062"/>
                  </a:xfrm>
                  <a:prstGeom prst="triangle">
                    <a:avLst/>
                  </a:prstGeom>
                  <a:solidFill>
                    <a:srgbClr val="4F81BD">
                      <a:alpha val="50196"/>
                    </a:srgbClr>
                  </a:solidFill>
                  <a:ln w="3175"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bg-BG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16654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Проблем с лъчите</a:t>
                </a:r>
              </a:p>
              <a:p>
                <a:pPr lvl="1"/>
                <a:r>
                  <a:rPr lang="bg-BG" dirty="0" smtClean="0"/>
                  <a:t>Ако ги сложим в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(0,</m:t>
                    </m:r>
                    <m:r>
                      <a:rPr lang="bg-BG" i="1" dirty="0" err="1" smtClean="0">
                        <a:solidFill>
                          <a:srgbClr val="FF388C"/>
                        </a:solidFill>
                        <a:latin typeface="Cambria Math"/>
                      </a:rPr>
                      <m:t>0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,</m:t>
                    </m:r>
                    <m:r>
                      <a:rPr lang="bg-BG" i="1" dirty="0" err="1" smtClean="0">
                        <a:solidFill>
                          <a:srgbClr val="FF388C"/>
                        </a:solidFill>
                        <a:latin typeface="Cambria Math"/>
                      </a:rPr>
                      <m:t>0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ще стърчат</a:t>
                </a:r>
              </a:p>
              <a:p>
                <a:pPr lvl="1"/>
                <a:r>
                  <a:rPr lang="bg-BG" dirty="0" smtClean="0"/>
                  <a:t>Ако отместим лъча, отместването да е по посоката на насочеността на лъча</a:t>
                </a:r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 rot="16200000">
            <a:off x="5498120" y="2896194"/>
            <a:ext cx="2719760" cy="1828800"/>
            <a:chOff x="3200400" y="3642161"/>
            <a:chExt cx="2719760" cy="1828800"/>
          </a:xfrm>
        </p:grpSpPr>
        <p:sp>
          <p:nvSpPr>
            <p:cNvPr id="5" name="Oval 4"/>
            <p:cNvSpPr/>
            <p:nvPr/>
          </p:nvSpPr>
          <p:spPr>
            <a:xfrm>
              <a:off x="3657600" y="3642161"/>
              <a:ext cx="1828800" cy="1828800"/>
            </a:xfrm>
            <a:prstGeom prst="ellips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Isosceles Triangle 17"/>
            <p:cNvSpPr/>
            <p:nvPr/>
          </p:nvSpPr>
          <p:spPr>
            <a:xfrm rot="5400000">
              <a:off x="4169742" y="3196681"/>
              <a:ext cx="781076" cy="2719760"/>
            </a:xfrm>
            <a:prstGeom prst="triangle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8" name="Oval 7"/>
          <p:cNvSpPr/>
          <p:nvPr/>
        </p:nvSpPr>
        <p:spPr>
          <a:xfrm>
            <a:off x="6797226" y="3719228"/>
            <a:ext cx="141942" cy="141942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3" name="Oval 22"/>
          <p:cNvSpPr/>
          <p:nvPr/>
        </p:nvSpPr>
        <p:spPr>
          <a:xfrm rot="16200000">
            <a:off x="914401" y="2872160"/>
            <a:ext cx="1828800" cy="1828800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6" name="Oval 25"/>
          <p:cNvSpPr/>
          <p:nvPr/>
        </p:nvSpPr>
        <p:spPr>
          <a:xfrm>
            <a:off x="1768027" y="3706914"/>
            <a:ext cx="141942" cy="141942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0" name="Isosceles Triangle 29"/>
          <p:cNvSpPr/>
          <p:nvPr/>
        </p:nvSpPr>
        <p:spPr>
          <a:xfrm>
            <a:off x="3724262" y="2438400"/>
            <a:ext cx="781076" cy="2719760"/>
          </a:xfrm>
          <a:prstGeom prst="triangl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1" name="Oval 30"/>
          <p:cNvSpPr/>
          <p:nvPr/>
        </p:nvSpPr>
        <p:spPr>
          <a:xfrm>
            <a:off x="4054026" y="3706914"/>
            <a:ext cx="141942" cy="141942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Cross 1"/>
          <p:cNvSpPr/>
          <p:nvPr/>
        </p:nvSpPr>
        <p:spPr>
          <a:xfrm>
            <a:off x="2971801" y="3581994"/>
            <a:ext cx="457198" cy="457200"/>
          </a:xfrm>
          <a:prstGeom prst="plus">
            <a:avLst>
              <a:gd name="adj" fmla="val 42241"/>
            </a:avLst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5029202" y="3698060"/>
            <a:ext cx="457198" cy="63005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3" name="Rectangle 32"/>
          <p:cNvSpPr/>
          <p:nvPr/>
        </p:nvSpPr>
        <p:spPr>
          <a:xfrm>
            <a:off x="5029201" y="3863655"/>
            <a:ext cx="457198" cy="63005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649114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Решение 1</a:t>
                </a:r>
              </a:p>
              <a:p>
                <a:pPr lvl="1"/>
                <a:r>
                  <a:rPr lang="bg-BG" dirty="0" smtClean="0"/>
                  <a:t>От ъгъла на наклона смятаме центъра на лъча чрез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cos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𝑥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 r="-171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val 11"/>
          <p:cNvSpPr/>
          <p:nvPr/>
        </p:nvSpPr>
        <p:spPr>
          <a:xfrm rot="19800000">
            <a:off x="2849294" y="2517488"/>
            <a:ext cx="1828800" cy="1828800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Pie 16"/>
          <p:cNvSpPr/>
          <p:nvPr/>
        </p:nvSpPr>
        <p:spPr>
          <a:xfrm>
            <a:off x="2550962" y="2221217"/>
            <a:ext cx="2435056" cy="2435056"/>
          </a:xfrm>
          <a:prstGeom prst="pie">
            <a:avLst>
              <a:gd name="adj1" fmla="val 19733291"/>
              <a:gd name="adj2" fmla="val 21534259"/>
            </a:avLst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1" name="TextBox 20"/>
          <p:cNvSpPr txBox="1"/>
          <p:nvPr/>
        </p:nvSpPr>
        <p:spPr>
          <a:xfrm>
            <a:off x="4907345" y="2987744"/>
            <a:ext cx="312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388C"/>
                </a:solidFill>
                <a:latin typeface="Candara" panose="020E0502030303020204" pitchFamily="34" charset="0"/>
                <a:sym typeface="Symbol"/>
              </a:rPr>
              <a:t></a:t>
            </a:r>
            <a:endParaRPr lang="bg-BG" sz="1400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718209" y="2253708"/>
            <a:ext cx="3081605" cy="1775851"/>
          </a:xfrm>
          <a:prstGeom prst="straightConnector1">
            <a:avLst/>
          </a:prstGeom>
          <a:ln w="3175">
            <a:solidFill>
              <a:srgbClr val="FF388C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765620" y="3431888"/>
            <a:ext cx="1524000" cy="7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Isosceles Triangle 26"/>
          <p:cNvSpPr/>
          <p:nvPr/>
        </p:nvSpPr>
        <p:spPr>
          <a:xfrm rot="3600000">
            <a:off x="4924912" y="1182276"/>
            <a:ext cx="781076" cy="2719760"/>
          </a:xfrm>
          <a:prstGeom prst="triangl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Oval 27"/>
          <p:cNvSpPr/>
          <p:nvPr/>
        </p:nvSpPr>
        <p:spPr>
          <a:xfrm rot="19800000">
            <a:off x="5077100" y="2580405"/>
            <a:ext cx="141942" cy="141942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3542005" y="1784264"/>
            <a:ext cx="3081605" cy="1775851"/>
          </a:xfrm>
          <a:prstGeom prst="straightConnector1">
            <a:avLst/>
          </a:prstGeom>
          <a:ln w="3175">
            <a:solidFill>
              <a:srgbClr val="FF388C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765620" y="2362200"/>
            <a:ext cx="0" cy="106976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3692723" y="3360863"/>
            <a:ext cx="141942" cy="141942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3773857" y="2670875"/>
            <a:ext cx="1315593" cy="762375"/>
          </a:xfrm>
          <a:prstGeom prst="straightConnector1">
            <a:avLst/>
          </a:prstGeom>
          <a:ln w="28575">
            <a:solidFill>
              <a:srgbClr val="FF388C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86974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Arrow Connector 24"/>
          <p:cNvCxnSpPr/>
          <p:nvPr/>
        </p:nvCxnSpPr>
        <p:spPr>
          <a:xfrm flipV="1">
            <a:off x="4572000" y="5727238"/>
            <a:ext cx="1524000" cy="7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4572000" y="3060314"/>
            <a:ext cx="0" cy="266699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Решение 2</a:t>
                </a:r>
              </a:p>
              <a:p>
                <a:pPr lvl="1"/>
                <a:r>
                  <a:rPr lang="bg-BG" dirty="0" smtClean="0"/>
                  <a:t>Променяме геометрията на конуса, така че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(0,</m:t>
                    </m:r>
                    <m:r>
                      <a:rPr lang="bg-BG" i="1" dirty="0" err="1" smtClean="0">
                        <a:solidFill>
                          <a:srgbClr val="FF388C"/>
                        </a:solidFill>
                        <a:latin typeface="Cambria Math"/>
                      </a:rPr>
                      <m:t>0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,</m:t>
                    </m:r>
                    <m:r>
                      <a:rPr lang="bg-BG" i="1" dirty="0" err="1" smtClean="0">
                        <a:solidFill>
                          <a:srgbClr val="FF388C"/>
                        </a:solidFill>
                        <a:latin typeface="Cambria Math"/>
                      </a:rPr>
                      <m:t>0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да е на желаното място</a:t>
                </a:r>
              </a:p>
              <a:p>
                <a:pPr lvl="1"/>
                <a:r>
                  <a:rPr lang="bg-BG" dirty="0" smtClean="0"/>
                  <a:t>Геометриите имат методи за тази цел</a:t>
                </a:r>
              </a:p>
              <a:p>
                <a:pPr lvl="1"/>
                <a:r>
                  <a:rPr lang="bg-BG" dirty="0" smtClean="0"/>
                  <a:t>Но и да нямаха, може ръчно да се променят координатите</a:t>
                </a:r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Isosceles Triangle 20"/>
          <p:cNvSpPr/>
          <p:nvPr/>
        </p:nvSpPr>
        <p:spPr>
          <a:xfrm>
            <a:off x="4181462" y="3452440"/>
            <a:ext cx="781076" cy="2719760"/>
          </a:xfrm>
          <a:prstGeom prst="triangl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3" name="Oval 22"/>
          <p:cNvSpPr/>
          <p:nvPr/>
        </p:nvSpPr>
        <p:spPr>
          <a:xfrm>
            <a:off x="4511226" y="5661572"/>
            <a:ext cx="141942" cy="141942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Arc 1"/>
          <p:cNvSpPr/>
          <p:nvPr/>
        </p:nvSpPr>
        <p:spPr>
          <a:xfrm>
            <a:off x="4310104" y="5455132"/>
            <a:ext cx="520456" cy="520456"/>
          </a:xfrm>
          <a:prstGeom prst="arc">
            <a:avLst>
              <a:gd name="adj1" fmla="val 5628075"/>
              <a:gd name="adj2" fmla="val 2269688"/>
            </a:avLst>
          </a:prstGeom>
          <a:ln w="3175">
            <a:solidFill>
              <a:srgbClr val="FF388C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7040039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Решение 3 – това е направено</a:t>
            </a:r>
          </a:p>
          <a:p>
            <a:pPr lvl="1"/>
            <a:r>
              <a:rPr lang="bg-BG" dirty="0" smtClean="0"/>
              <a:t>Слагаме конуса в нов обект</a:t>
            </a:r>
          </a:p>
          <a:p>
            <a:pPr lvl="1"/>
            <a:r>
              <a:rPr lang="bg-BG" dirty="0" smtClean="0"/>
              <a:t>Преместваме го, спрямо новия обект</a:t>
            </a:r>
          </a:p>
          <a:p>
            <a:pPr lvl="1"/>
            <a:r>
              <a:rPr lang="bg-BG" dirty="0" smtClean="0"/>
              <a:t>Ползваме новия обект и него въртим, около неговия център</a:t>
            </a:r>
          </a:p>
        </p:txBody>
      </p:sp>
      <p:sp>
        <p:nvSpPr>
          <p:cNvPr id="21" name="Isosceles Triangle 20"/>
          <p:cNvSpPr/>
          <p:nvPr/>
        </p:nvSpPr>
        <p:spPr>
          <a:xfrm>
            <a:off x="4182529" y="3147640"/>
            <a:ext cx="781076" cy="2719760"/>
          </a:xfrm>
          <a:prstGeom prst="triangl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3" name="Oval 22"/>
          <p:cNvSpPr/>
          <p:nvPr/>
        </p:nvSpPr>
        <p:spPr>
          <a:xfrm>
            <a:off x="4512293" y="4416154"/>
            <a:ext cx="141942" cy="1419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5" name="Cross 24"/>
          <p:cNvSpPr/>
          <p:nvPr/>
        </p:nvSpPr>
        <p:spPr>
          <a:xfrm>
            <a:off x="3430068" y="4291234"/>
            <a:ext cx="457198" cy="457200"/>
          </a:xfrm>
          <a:prstGeom prst="plus">
            <a:avLst>
              <a:gd name="adj" fmla="val 42241"/>
            </a:avLst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Rectangle 1"/>
          <p:cNvSpPr/>
          <p:nvPr/>
        </p:nvSpPr>
        <p:spPr>
          <a:xfrm>
            <a:off x="1665087" y="3899382"/>
            <a:ext cx="1217066" cy="1216277"/>
          </a:xfrm>
          <a:prstGeom prst="rect">
            <a:avLst/>
          </a:prstGeom>
          <a:noFill/>
          <a:ln w="3175">
            <a:solidFill>
              <a:srgbClr val="FF388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noFill/>
            </a:endParaRPr>
          </a:p>
        </p:txBody>
      </p:sp>
      <p:sp>
        <p:nvSpPr>
          <p:cNvPr id="26" name="Oval 25"/>
          <p:cNvSpPr/>
          <p:nvPr/>
        </p:nvSpPr>
        <p:spPr>
          <a:xfrm>
            <a:off x="2202649" y="4436549"/>
            <a:ext cx="141942" cy="141942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Rectangle 27"/>
          <p:cNvSpPr/>
          <p:nvPr/>
        </p:nvSpPr>
        <p:spPr>
          <a:xfrm>
            <a:off x="5487469" y="4407300"/>
            <a:ext cx="457198" cy="63005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9" name="Rectangle 28"/>
          <p:cNvSpPr/>
          <p:nvPr/>
        </p:nvSpPr>
        <p:spPr>
          <a:xfrm>
            <a:off x="5487468" y="4572895"/>
            <a:ext cx="457198" cy="63005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0" name="Rectangle 29"/>
          <p:cNvSpPr/>
          <p:nvPr/>
        </p:nvSpPr>
        <p:spPr>
          <a:xfrm>
            <a:off x="6326734" y="2449312"/>
            <a:ext cx="1217066" cy="2818255"/>
          </a:xfrm>
          <a:custGeom>
            <a:avLst/>
            <a:gdLst/>
            <a:ahLst/>
            <a:cxnLst/>
            <a:rect l="l" t="t" r="r" b="b"/>
            <a:pathLst>
              <a:path w="1217066" h="2818255">
                <a:moveTo>
                  <a:pt x="599281" y="0"/>
                </a:moveTo>
                <a:lnTo>
                  <a:pt x="812801" y="1454576"/>
                </a:lnTo>
                <a:lnTo>
                  <a:pt x="1217066" y="1454576"/>
                </a:lnTo>
                <a:lnTo>
                  <a:pt x="1217066" y="2670853"/>
                </a:lnTo>
                <a:lnTo>
                  <a:pt x="991341" y="2670853"/>
                </a:lnTo>
                <a:lnTo>
                  <a:pt x="1012978" y="2818255"/>
                </a:lnTo>
                <a:lnTo>
                  <a:pt x="185583" y="2818255"/>
                </a:lnTo>
                <a:lnTo>
                  <a:pt x="207221" y="2670853"/>
                </a:lnTo>
                <a:lnTo>
                  <a:pt x="0" y="2670853"/>
                </a:lnTo>
                <a:lnTo>
                  <a:pt x="0" y="1454576"/>
                </a:lnTo>
                <a:lnTo>
                  <a:pt x="385761" y="1454576"/>
                </a:lnTo>
                <a:close/>
              </a:path>
            </a:pathLst>
          </a:custGeom>
          <a:noFill/>
          <a:ln w="3175">
            <a:solidFill>
              <a:srgbClr val="FF388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noFill/>
            </a:endParaRPr>
          </a:p>
        </p:txBody>
      </p:sp>
      <p:sp>
        <p:nvSpPr>
          <p:cNvPr id="31" name="Oval 30"/>
          <p:cNvSpPr/>
          <p:nvPr/>
        </p:nvSpPr>
        <p:spPr>
          <a:xfrm>
            <a:off x="6864296" y="4441055"/>
            <a:ext cx="141942" cy="141942"/>
          </a:xfrm>
          <a:prstGeom prst="ellipse">
            <a:avLst/>
          </a:prstGeom>
          <a:solidFill>
            <a:srgbClr val="FF3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3" name="Isosceles Triangle 32"/>
          <p:cNvSpPr/>
          <p:nvPr/>
        </p:nvSpPr>
        <p:spPr>
          <a:xfrm>
            <a:off x="6535191" y="2526914"/>
            <a:ext cx="781076" cy="2719760"/>
          </a:xfrm>
          <a:prstGeom prst="triangl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5" name="Oval 34"/>
          <p:cNvSpPr/>
          <p:nvPr/>
        </p:nvSpPr>
        <p:spPr>
          <a:xfrm>
            <a:off x="6864955" y="3795428"/>
            <a:ext cx="141942" cy="1419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8" name="Arc 37"/>
          <p:cNvSpPr/>
          <p:nvPr/>
        </p:nvSpPr>
        <p:spPr>
          <a:xfrm>
            <a:off x="6657361" y="4258235"/>
            <a:ext cx="520456" cy="520456"/>
          </a:xfrm>
          <a:prstGeom prst="arc">
            <a:avLst>
              <a:gd name="adj1" fmla="val 5628075"/>
              <a:gd name="adj2" fmla="val 2269688"/>
            </a:avLst>
          </a:prstGeom>
          <a:ln w="3175">
            <a:solidFill>
              <a:srgbClr val="FF388C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698731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Случайно число</a:t>
            </a:r>
            <a:r>
              <a:rPr lang="en-US" dirty="0" smtClean="0"/>
              <a:t> </a:t>
            </a:r>
            <a:r>
              <a:rPr lang="bg-BG" dirty="0" smtClean="0"/>
              <a:t>от </a:t>
            </a:r>
            <a:r>
              <a:rPr lang="en-US" dirty="0" err="1" smtClean="0"/>
              <a:t>JS</a:t>
            </a:r>
            <a:endParaRPr lang="bg-BG" dirty="0" smtClean="0"/>
          </a:p>
          <a:p>
            <a:pPr lvl="1"/>
            <a:r>
              <a:rPr lang="bg-BG" dirty="0" smtClean="0"/>
              <a:t>Функция </a:t>
            </a:r>
            <a:r>
              <a:rPr lang="en-US" dirty="0" smtClean="0">
                <a:solidFill>
                  <a:srgbClr val="FF388C"/>
                </a:solidFill>
              </a:rPr>
              <a:t>random</a:t>
            </a:r>
            <a:endParaRPr lang="bg-BG" dirty="0" smtClean="0">
              <a:solidFill>
                <a:srgbClr val="FF388C"/>
              </a:solidFill>
            </a:endParaRPr>
          </a:p>
          <a:p>
            <a:r>
              <a:rPr lang="bg-BG" dirty="0" smtClean="0"/>
              <a:t>Случайно число</a:t>
            </a:r>
            <a:r>
              <a:rPr lang="en-US" dirty="0" smtClean="0"/>
              <a:t> </a:t>
            </a:r>
            <a:r>
              <a:rPr lang="bg-BG" dirty="0" smtClean="0"/>
              <a:t>от </a:t>
            </a:r>
            <a:r>
              <a:rPr lang="en-US" dirty="0" smtClean="0"/>
              <a:t>Three.js</a:t>
            </a:r>
            <a:endParaRPr lang="bg-BG" dirty="0" smtClean="0"/>
          </a:p>
          <a:p>
            <a:pPr lvl="1"/>
            <a:r>
              <a:rPr lang="bg-BG" dirty="0" smtClean="0"/>
              <a:t>Функции </a:t>
            </a:r>
            <a:r>
              <a:rPr lang="en-US" dirty="0" err="1" smtClean="0">
                <a:solidFill>
                  <a:srgbClr val="FF388C"/>
                </a:solidFill>
              </a:rPr>
              <a:t>randFloat</a:t>
            </a:r>
            <a:r>
              <a:rPr lang="en-US" dirty="0" smtClean="0">
                <a:solidFill>
                  <a:srgbClr val="FF388C"/>
                </a:solidFill>
              </a:rPr>
              <a:t> 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FF388C"/>
                </a:solidFill>
              </a:rPr>
              <a:t>randFloatSpread</a:t>
            </a:r>
            <a:r>
              <a:rPr lang="en-US" dirty="0" smtClean="0">
                <a:solidFill>
                  <a:srgbClr val="FF388C"/>
                </a:solidFill>
              </a:rPr>
              <a:t> </a:t>
            </a:r>
            <a:r>
              <a:rPr lang="bg-BG" dirty="0" smtClean="0"/>
              <a:t>или </a:t>
            </a:r>
            <a:r>
              <a:rPr lang="en-GB" dirty="0" err="1" smtClean="0">
                <a:solidFill>
                  <a:srgbClr val="FF388C"/>
                </a:solidFill>
              </a:rPr>
              <a:t>randInt</a:t>
            </a:r>
            <a:r>
              <a:rPr lang="bg-BG" dirty="0" smtClean="0">
                <a:solidFill>
                  <a:srgbClr val="FF388C"/>
                </a:solidFill>
              </a:rPr>
              <a:t> </a:t>
            </a:r>
            <a:r>
              <a:rPr lang="bg-BG" dirty="0" smtClean="0"/>
              <a:t>в </a:t>
            </a:r>
            <a:r>
              <a:rPr lang="en-US" dirty="0" smtClean="0"/>
              <a:t>Three.js</a:t>
            </a:r>
            <a:r>
              <a:rPr lang="bg-BG" dirty="0" smtClean="0"/>
              <a:t> обекта </a:t>
            </a:r>
            <a:r>
              <a:rPr lang="en-US" dirty="0" smtClean="0">
                <a:solidFill>
                  <a:srgbClr val="FF388C"/>
                </a:solidFill>
              </a:rPr>
              <a:t>Math</a:t>
            </a:r>
            <a:endParaRPr lang="bg-BG" dirty="0" smtClean="0">
              <a:solidFill>
                <a:srgbClr val="FF388C"/>
              </a:solidFill>
            </a:endParaRPr>
          </a:p>
          <a:p>
            <a:r>
              <a:rPr lang="bg-BG" dirty="0" smtClean="0"/>
              <a:t>Клониране на обект</a:t>
            </a:r>
          </a:p>
          <a:p>
            <a:pPr lvl="1"/>
            <a:r>
              <a:rPr lang="bg-BG" dirty="0" smtClean="0"/>
              <a:t>Правим макет</a:t>
            </a:r>
            <a:endParaRPr lang="en-US" dirty="0" smtClean="0"/>
          </a:p>
          <a:p>
            <a:pPr lvl="1"/>
            <a:r>
              <a:rPr lang="bg-BG" dirty="0"/>
              <a:t>К</a:t>
            </a:r>
            <a:r>
              <a:rPr lang="bg-BG" dirty="0" smtClean="0"/>
              <a:t>лонираме с </a:t>
            </a:r>
            <a:r>
              <a:rPr lang="en-US" dirty="0" smtClean="0">
                <a:solidFill>
                  <a:srgbClr val="FF388C"/>
                </a:solidFill>
              </a:rPr>
              <a:t>clone</a:t>
            </a:r>
            <a:r>
              <a:rPr lang="bg-BG" dirty="0" smtClean="0">
                <a:solidFill>
                  <a:srgbClr val="FF388C"/>
                </a:solidFill>
              </a:rPr>
              <a:t> </a:t>
            </a:r>
            <a:r>
              <a:rPr lang="bg-BG" dirty="0" smtClean="0"/>
              <a:t>колкото копия искаме</a:t>
            </a:r>
          </a:p>
          <a:p>
            <a:pPr lvl="1"/>
            <a:r>
              <a:rPr lang="bg-BG" dirty="0" smtClean="0"/>
              <a:t>Всеки клонинг има свои </a:t>
            </a:r>
            <a:r>
              <a:rPr lang="en-US" dirty="0" smtClean="0">
                <a:solidFill>
                  <a:srgbClr val="FF388C"/>
                </a:solidFill>
              </a:rPr>
              <a:t>position</a:t>
            </a:r>
            <a:r>
              <a:rPr lang="bg-BG" dirty="0" smtClean="0"/>
              <a:t> и </a:t>
            </a:r>
            <a:r>
              <a:rPr lang="en-US" dirty="0" smtClean="0">
                <a:solidFill>
                  <a:srgbClr val="FF388C"/>
                </a:solidFill>
              </a:rPr>
              <a:t>rotation</a:t>
            </a:r>
            <a:endParaRPr lang="bg-BG" dirty="0">
              <a:solidFill>
                <a:srgbClr val="FF38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242145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Ято бебешки слънца</a:t>
            </a:r>
            <a:endParaRPr lang="bg-BG" dirty="0"/>
          </a:p>
        </p:txBody>
      </p:sp>
      <p:pic>
        <p:nvPicPr>
          <p:cNvPr id="5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450141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</a:t>
            </a:r>
            <a:r>
              <a:rPr lang="bg-BG" dirty="0"/>
              <a:t>10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Автомобилна гума</a:t>
                </a:r>
              </a:p>
              <a:p>
                <a:pPr lvl="1"/>
                <a:r>
                  <a:rPr lang="bg-BG" dirty="0" smtClean="0"/>
                  <a:t>Грайферите са</a:t>
                </a:r>
                <a:r>
                  <a:rPr lang="en-US" dirty="0" smtClean="0"/>
                  <a:t> </a:t>
                </a:r>
                <a:r>
                  <a:rPr lang="bg-BG" dirty="0" smtClean="0"/>
                  <a:t>илюзия</a:t>
                </a:r>
              </a:p>
              <a:p>
                <a:pPr lvl="1"/>
                <a:r>
                  <a:rPr lang="bg-BG" dirty="0" smtClean="0"/>
                  <a:t>Започваме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bg-BG" dirty="0" err="1" smtClean="0"/>
                  <a:t>ъгълен</a:t>
                </a:r>
                <a:r>
                  <a:rPr lang="bg-BG" dirty="0" smtClean="0"/>
                  <a:t> тор</a:t>
                </a:r>
              </a:p>
              <a:p>
                <a:pPr lvl="1"/>
                <a:r>
                  <a:rPr lang="bg-BG" dirty="0" smtClean="0"/>
                  <a:t>Добавяме нов тор, но завъртян леко</a:t>
                </a:r>
              </a:p>
              <a:p>
                <a:pPr lvl="1"/>
                <a:r>
                  <a:rPr lang="bg-BG" dirty="0" smtClean="0"/>
                  <a:t>После още един и т.н.</a:t>
                </a:r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Hexagon 17"/>
          <p:cNvSpPr/>
          <p:nvPr/>
        </p:nvSpPr>
        <p:spPr>
          <a:xfrm rot="1800000">
            <a:off x="88030" y="4413685"/>
            <a:ext cx="2114140" cy="1832999"/>
          </a:xfrm>
          <a:custGeom>
            <a:avLst/>
            <a:gdLst/>
            <a:ahLst/>
            <a:cxnLst/>
            <a:rect l="l" t="t" r="r" b="b"/>
            <a:pathLst>
              <a:path w="2114140" h="1832999">
                <a:moveTo>
                  <a:pt x="620531" y="159062"/>
                </a:moveTo>
                <a:lnTo>
                  <a:pt x="183459" y="916500"/>
                </a:lnTo>
                <a:lnTo>
                  <a:pt x="620531" y="1673937"/>
                </a:lnTo>
                <a:lnTo>
                  <a:pt x="1493610" y="1673937"/>
                </a:lnTo>
                <a:lnTo>
                  <a:pt x="1930682" y="916500"/>
                </a:lnTo>
                <a:lnTo>
                  <a:pt x="1493610" y="159062"/>
                </a:lnTo>
                <a:close/>
                <a:moveTo>
                  <a:pt x="528857" y="0"/>
                </a:moveTo>
                <a:lnTo>
                  <a:pt x="1585283" y="0"/>
                </a:lnTo>
                <a:lnTo>
                  <a:pt x="2114140" y="916500"/>
                </a:lnTo>
                <a:lnTo>
                  <a:pt x="1585283" y="1832999"/>
                </a:lnTo>
                <a:lnTo>
                  <a:pt x="528857" y="1832999"/>
                </a:lnTo>
                <a:lnTo>
                  <a:pt x="0" y="916500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40" name="Group 39"/>
          <p:cNvGrpSpPr/>
          <p:nvPr/>
        </p:nvGrpSpPr>
        <p:grpSpPr>
          <a:xfrm rot="1800000">
            <a:off x="2293630" y="4413684"/>
            <a:ext cx="2114140" cy="1833000"/>
            <a:chOff x="2104271" y="3428999"/>
            <a:chExt cx="2114140" cy="1833000"/>
          </a:xfrm>
        </p:grpSpPr>
        <p:sp>
          <p:nvSpPr>
            <p:cNvPr id="29" name="Hexagon 17"/>
            <p:cNvSpPr/>
            <p:nvPr/>
          </p:nvSpPr>
          <p:spPr>
            <a:xfrm>
              <a:off x="2104271" y="3428999"/>
              <a:ext cx="2114140" cy="1832999"/>
            </a:xfrm>
            <a:custGeom>
              <a:avLst/>
              <a:gdLst/>
              <a:ahLst/>
              <a:cxnLst/>
              <a:rect l="l" t="t" r="r" b="b"/>
              <a:pathLst>
                <a:path w="2114140" h="1832999">
                  <a:moveTo>
                    <a:pt x="620531" y="159062"/>
                  </a:moveTo>
                  <a:lnTo>
                    <a:pt x="183459" y="916500"/>
                  </a:lnTo>
                  <a:lnTo>
                    <a:pt x="620531" y="1673937"/>
                  </a:lnTo>
                  <a:lnTo>
                    <a:pt x="1493610" y="1673937"/>
                  </a:lnTo>
                  <a:lnTo>
                    <a:pt x="1930682" y="916500"/>
                  </a:lnTo>
                  <a:lnTo>
                    <a:pt x="1493610" y="159062"/>
                  </a:lnTo>
                  <a:close/>
                  <a:moveTo>
                    <a:pt x="528857" y="0"/>
                  </a:moveTo>
                  <a:lnTo>
                    <a:pt x="1585283" y="0"/>
                  </a:lnTo>
                  <a:lnTo>
                    <a:pt x="2114140" y="916500"/>
                  </a:lnTo>
                  <a:lnTo>
                    <a:pt x="1585283" y="1832999"/>
                  </a:lnTo>
                  <a:lnTo>
                    <a:pt x="528857" y="1832999"/>
                  </a:lnTo>
                  <a:lnTo>
                    <a:pt x="0" y="916500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0" name="Hexagon 17"/>
            <p:cNvSpPr/>
            <p:nvPr/>
          </p:nvSpPr>
          <p:spPr>
            <a:xfrm rot="900000">
              <a:off x="2104271" y="3429000"/>
              <a:ext cx="2114140" cy="1832999"/>
            </a:xfrm>
            <a:custGeom>
              <a:avLst/>
              <a:gdLst/>
              <a:ahLst/>
              <a:cxnLst/>
              <a:rect l="l" t="t" r="r" b="b"/>
              <a:pathLst>
                <a:path w="2114140" h="1832999">
                  <a:moveTo>
                    <a:pt x="620531" y="159062"/>
                  </a:moveTo>
                  <a:lnTo>
                    <a:pt x="183459" y="916500"/>
                  </a:lnTo>
                  <a:lnTo>
                    <a:pt x="620531" y="1673937"/>
                  </a:lnTo>
                  <a:lnTo>
                    <a:pt x="1493610" y="1673937"/>
                  </a:lnTo>
                  <a:lnTo>
                    <a:pt x="1930682" y="916500"/>
                  </a:lnTo>
                  <a:lnTo>
                    <a:pt x="1493610" y="159062"/>
                  </a:lnTo>
                  <a:close/>
                  <a:moveTo>
                    <a:pt x="528857" y="0"/>
                  </a:moveTo>
                  <a:lnTo>
                    <a:pt x="1585283" y="0"/>
                  </a:lnTo>
                  <a:lnTo>
                    <a:pt x="2114140" y="916500"/>
                  </a:lnTo>
                  <a:lnTo>
                    <a:pt x="1585283" y="1832999"/>
                  </a:lnTo>
                  <a:lnTo>
                    <a:pt x="528857" y="1832999"/>
                  </a:lnTo>
                  <a:lnTo>
                    <a:pt x="0" y="916500"/>
                  </a:lnTo>
                  <a:close/>
                </a:path>
              </a:pathLst>
            </a:custGeom>
            <a:solidFill>
              <a:srgbClr val="FF388C">
                <a:alpha val="50196"/>
              </a:srgbClr>
            </a:solidFill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39" name="Group 38"/>
          <p:cNvGrpSpPr/>
          <p:nvPr/>
        </p:nvGrpSpPr>
        <p:grpSpPr>
          <a:xfrm rot="1800000">
            <a:off x="4570694" y="4413685"/>
            <a:ext cx="2114140" cy="1832999"/>
            <a:chOff x="4503430" y="3429000"/>
            <a:chExt cx="2114140" cy="1832999"/>
          </a:xfrm>
        </p:grpSpPr>
        <p:sp>
          <p:nvSpPr>
            <p:cNvPr id="31" name="Hexagon 17"/>
            <p:cNvSpPr/>
            <p:nvPr/>
          </p:nvSpPr>
          <p:spPr>
            <a:xfrm rot="900000">
              <a:off x="4503430" y="3429000"/>
              <a:ext cx="2114140" cy="1832999"/>
            </a:xfrm>
            <a:custGeom>
              <a:avLst/>
              <a:gdLst/>
              <a:ahLst/>
              <a:cxnLst/>
              <a:rect l="l" t="t" r="r" b="b"/>
              <a:pathLst>
                <a:path w="2114140" h="1832999">
                  <a:moveTo>
                    <a:pt x="620531" y="159062"/>
                  </a:moveTo>
                  <a:lnTo>
                    <a:pt x="183459" y="916500"/>
                  </a:lnTo>
                  <a:lnTo>
                    <a:pt x="620531" y="1673937"/>
                  </a:lnTo>
                  <a:lnTo>
                    <a:pt x="1493610" y="1673937"/>
                  </a:lnTo>
                  <a:lnTo>
                    <a:pt x="1930682" y="916500"/>
                  </a:lnTo>
                  <a:lnTo>
                    <a:pt x="1493610" y="159062"/>
                  </a:lnTo>
                  <a:close/>
                  <a:moveTo>
                    <a:pt x="528857" y="0"/>
                  </a:moveTo>
                  <a:lnTo>
                    <a:pt x="1585283" y="0"/>
                  </a:lnTo>
                  <a:lnTo>
                    <a:pt x="2114140" y="916500"/>
                  </a:lnTo>
                  <a:lnTo>
                    <a:pt x="1585283" y="1832999"/>
                  </a:lnTo>
                  <a:lnTo>
                    <a:pt x="528857" y="1832999"/>
                  </a:lnTo>
                  <a:lnTo>
                    <a:pt x="0" y="916500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2" name="Hexagon 17"/>
            <p:cNvSpPr/>
            <p:nvPr/>
          </p:nvSpPr>
          <p:spPr>
            <a:xfrm>
              <a:off x="4503430" y="3429000"/>
              <a:ext cx="2114140" cy="1832999"/>
            </a:xfrm>
            <a:custGeom>
              <a:avLst/>
              <a:gdLst/>
              <a:ahLst/>
              <a:cxnLst/>
              <a:rect l="l" t="t" r="r" b="b"/>
              <a:pathLst>
                <a:path w="2114140" h="1832999">
                  <a:moveTo>
                    <a:pt x="620531" y="159062"/>
                  </a:moveTo>
                  <a:lnTo>
                    <a:pt x="183459" y="916500"/>
                  </a:lnTo>
                  <a:lnTo>
                    <a:pt x="620531" y="1673937"/>
                  </a:lnTo>
                  <a:lnTo>
                    <a:pt x="1493610" y="1673937"/>
                  </a:lnTo>
                  <a:lnTo>
                    <a:pt x="1930682" y="916500"/>
                  </a:lnTo>
                  <a:lnTo>
                    <a:pt x="1493610" y="159062"/>
                  </a:lnTo>
                  <a:close/>
                  <a:moveTo>
                    <a:pt x="528857" y="0"/>
                  </a:moveTo>
                  <a:lnTo>
                    <a:pt x="1585283" y="0"/>
                  </a:lnTo>
                  <a:lnTo>
                    <a:pt x="2114140" y="916500"/>
                  </a:lnTo>
                  <a:lnTo>
                    <a:pt x="1585283" y="1832999"/>
                  </a:lnTo>
                  <a:lnTo>
                    <a:pt x="528857" y="1832999"/>
                  </a:lnTo>
                  <a:lnTo>
                    <a:pt x="0" y="916500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3" name="Hexagon 17"/>
            <p:cNvSpPr/>
            <p:nvPr/>
          </p:nvSpPr>
          <p:spPr>
            <a:xfrm rot="1800000">
              <a:off x="4503430" y="3429000"/>
              <a:ext cx="2114140" cy="1832999"/>
            </a:xfrm>
            <a:custGeom>
              <a:avLst/>
              <a:gdLst/>
              <a:ahLst/>
              <a:cxnLst/>
              <a:rect l="l" t="t" r="r" b="b"/>
              <a:pathLst>
                <a:path w="2114140" h="1832999">
                  <a:moveTo>
                    <a:pt x="620531" y="159062"/>
                  </a:moveTo>
                  <a:lnTo>
                    <a:pt x="183459" y="916500"/>
                  </a:lnTo>
                  <a:lnTo>
                    <a:pt x="620531" y="1673937"/>
                  </a:lnTo>
                  <a:lnTo>
                    <a:pt x="1493610" y="1673937"/>
                  </a:lnTo>
                  <a:lnTo>
                    <a:pt x="1930682" y="916500"/>
                  </a:lnTo>
                  <a:lnTo>
                    <a:pt x="1493610" y="159062"/>
                  </a:lnTo>
                  <a:close/>
                  <a:moveTo>
                    <a:pt x="528857" y="0"/>
                  </a:moveTo>
                  <a:lnTo>
                    <a:pt x="1585283" y="0"/>
                  </a:lnTo>
                  <a:lnTo>
                    <a:pt x="2114140" y="916500"/>
                  </a:lnTo>
                  <a:lnTo>
                    <a:pt x="1585283" y="1832999"/>
                  </a:lnTo>
                  <a:lnTo>
                    <a:pt x="528857" y="1832999"/>
                  </a:lnTo>
                  <a:lnTo>
                    <a:pt x="0" y="916500"/>
                  </a:lnTo>
                  <a:close/>
                </a:path>
              </a:pathLst>
            </a:custGeom>
            <a:solidFill>
              <a:srgbClr val="FF388C">
                <a:alpha val="50196"/>
              </a:srgbClr>
            </a:solidFill>
            <a:ln w="3175">
              <a:solidFill>
                <a:srgbClr val="FF38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38" name="Group 37"/>
          <p:cNvGrpSpPr/>
          <p:nvPr/>
        </p:nvGrpSpPr>
        <p:grpSpPr>
          <a:xfrm rot="1800000">
            <a:off x="6858000" y="4273115"/>
            <a:ext cx="2114140" cy="2114140"/>
            <a:chOff x="6858000" y="3288430"/>
            <a:chExt cx="2114140" cy="2114140"/>
          </a:xfrm>
        </p:grpSpPr>
        <p:sp>
          <p:nvSpPr>
            <p:cNvPr id="34" name="Hexagon 17"/>
            <p:cNvSpPr/>
            <p:nvPr/>
          </p:nvSpPr>
          <p:spPr>
            <a:xfrm>
              <a:off x="6858000" y="3429000"/>
              <a:ext cx="2114140" cy="1832999"/>
            </a:xfrm>
            <a:custGeom>
              <a:avLst/>
              <a:gdLst/>
              <a:ahLst/>
              <a:cxnLst/>
              <a:rect l="l" t="t" r="r" b="b"/>
              <a:pathLst>
                <a:path w="2114140" h="1832999">
                  <a:moveTo>
                    <a:pt x="620531" y="159062"/>
                  </a:moveTo>
                  <a:lnTo>
                    <a:pt x="183459" y="916500"/>
                  </a:lnTo>
                  <a:lnTo>
                    <a:pt x="620531" y="1673937"/>
                  </a:lnTo>
                  <a:lnTo>
                    <a:pt x="1493610" y="1673937"/>
                  </a:lnTo>
                  <a:lnTo>
                    <a:pt x="1930682" y="916500"/>
                  </a:lnTo>
                  <a:lnTo>
                    <a:pt x="1493610" y="159062"/>
                  </a:lnTo>
                  <a:close/>
                  <a:moveTo>
                    <a:pt x="528857" y="0"/>
                  </a:moveTo>
                  <a:lnTo>
                    <a:pt x="1585283" y="0"/>
                  </a:lnTo>
                  <a:lnTo>
                    <a:pt x="2114140" y="916500"/>
                  </a:lnTo>
                  <a:lnTo>
                    <a:pt x="1585283" y="1832999"/>
                  </a:lnTo>
                  <a:lnTo>
                    <a:pt x="528857" y="1832999"/>
                  </a:lnTo>
                  <a:lnTo>
                    <a:pt x="0" y="916500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5" name="Hexagon 17"/>
            <p:cNvSpPr/>
            <p:nvPr/>
          </p:nvSpPr>
          <p:spPr>
            <a:xfrm rot="900000">
              <a:off x="6858000" y="3429000"/>
              <a:ext cx="2114140" cy="1832999"/>
            </a:xfrm>
            <a:custGeom>
              <a:avLst/>
              <a:gdLst/>
              <a:ahLst/>
              <a:cxnLst/>
              <a:rect l="l" t="t" r="r" b="b"/>
              <a:pathLst>
                <a:path w="2114140" h="1832999">
                  <a:moveTo>
                    <a:pt x="620531" y="159062"/>
                  </a:moveTo>
                  <a:lnTo>
                    <a:pt x="183459" y="916500"/>
                  </a:lnTo>
                  <a:lnTo>
                    <a:pt x="620531" y="1673937"/>
                  </a:lnTo>
                  <a:lnTo>
                    <a:pt x="1493610" y="1673937"/>
                  </a:lnTo>
                  <a:lnTo>
                    <a:pt x="1930682" y="916500"/>
                  </a:lnTo>
                  <a:lnTo>
                    <a:pt x="1493610" y="159062"/>
                  </a:lnTo>
                  <a:close/>
                  <a:moveTo>
                    <a:pt x="528857" y="0"/>
                  </a:moveTo>
                  <a:lnTo>
                    <a:pt x="1585283" y="0"/>
                  </a:lnTo>
                  <a:lnTo>
                    <a:pt x="2114140" y="916500"/>
                  </a:lnTo>
                  <a:lnTo>
                    <a:pt x="1585283" y="1832999"/>
                  </a:lnTo>
                  <a:lnTo>
                    <a:pt x="528857" y="1832999"/>
                  </a:lnTo>
                  <a:lnTo>
                    <a:pt x="0" y="916500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6" name="Hexagon 17"/>
            <p:cNvSpPr/>
            <p:nvPr/>
          </p:nvSpPr>
          <p:spPr>
            <a:xfrm rot="1800000">
              <a:off x="6858000" y="3429000"/>
              <a:ext cx="2114140" cy="1832999"/>
            </a:xfrm>
            <a:custGeom>
              <a:avLst/>
              <a:gdLst/>
              <a:ahLst/>
              <a:cxnLst/>
              <a:rect l="l" t="t" r="r" b="b"/>
              <a:pathLst>
                <a:path w="2114140" h="1832999">
                  <a:moveTo>
                    <a:pt x="620531" y="159062"/>
                  </a:moveTo>
                  <a:lnTo>
                    <a:pt x="183459" y="916500"/>
                  </a:lnTo>
                  <a:lnTo>
                    <a:pt x="620531" y="1673937"/>
                  </a:lnTo>
                  <a:lnTo>
                    <a:pt x="1493610" y="1673937"/>
                  </a:lnTo>
                  <a:lnTo>
                    <a:pt x="1930682" y="916500"/>
                  </a:lnTo>
                  <a:lnTo>
                    <a:pt x="1493610" y="159062"/>
                  </a:lnTo>
                  <a:close/>
                  <a:moveTo>
                    <a:pt x="528857" y="0"/>
                  </a:moveTo>
                  <a:lnTo>
                    <a:pt x="1585283" y="0"/>
                  </a:lnTo>
                  <a:lnTo>
                    <a:pt x="2114140" y="916500"/>
                  </a:lnTo>
                  <a:lnTo>
                    <a:pt x="1585283" y="1832999"/>
                  </a:lnTo>
                  <a:lnTo>
                    <a:pt x="528857" y="1832999"/>
                  </a:lnTo>
                  <a:lnTo>
                    <a:pt x="0" y="916500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7" name="Hexagon 17"/>
            <p:cNvSpPr/>
            <p:nvPr/>
          </p:nvSpPr>
          <p:spPr>
            <a:xfrm rot="2700000">
              <a:off x="6858000" y="3429000"/>
              <a:ext cx="2114140" cy="1832999"/>
            </a:xfrm>
            <a:custGeom>
              <a:avLst/>
              <a:gdLst/>
              <a:ahLst/>
              <a:cxnLst/>
              <a:rect l="l" t="t" r="r" b="b"/>
              <a:pathLst>
                <a:path w="2114140" h="1832999">
                  <a:moveTo>
                    <a:pt x="620531" y="159062"/>
                  </a:moveTo>
                  <a:lnTo>
                    <a:pt x="183459" y="916500"/>
                  </a:lnTo>
                  <a:lnTo>
                    <a:pt x="620531" y="1673937"/>
                  </a:lnTo>
                  <a:lnTo>
                    <a:pt x="1493610" y="1673937"/>
                  </a:lnTo>
                  <a:lnTo>
                    <a:pt x="1930682" y="916500"/>
                  </a:lnTo>
                  <a:lnTo>
                    <a:pt x="1493610" y="159062"/>
                  </a:lnTo>
                  <a:close/>
                  <a:moveTo>
                    <a:pt x="528857" y="0"/>
                  </a:moveTo>
                  <a:lnTo>
                    <a:pt x="1585283" y="0"/>
                  </a:lnTo>
                  <a:lnTo>
                    <a:pt x="2114140" y="916500"/>
                  </a:lnTo>
                  <a:lnTo>
                    <a:pt x="1585283" y="1832999"/>
                  </a:lnTo>
                  <a:lnTo>
                    <a:pt x="528857" y="1832999"/>
                  </a:lnTo>
                  <a:lnTo>
                    <a:pt x="0" y="916500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91648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Обекти</a:t>
                </a:r>
              </a:p>
              <a:p>
                <a:pPr lvl="1"/>
                <a:r>
                  <a:rPr lang="bg-BG" dirty="0" smtClean="0"/>
                  <a:t>Една геометрия и един материал</a:t>
                </a:r>
              </a:p>
              <a:p>
                <a:pPr lvl="1"/>
                <a:r>
                  <a:rPr lang="bg-BG" dirty="0" smtClean="0"/>
                  <a:t>Положението чрез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position</a:t>
                </a:r>
              </a:p>
              <a:p>
                <a:pPr lvl="1"/>
                <a:r>
                  <a:rPr lang="bg-BG" dirty="0" smtClean="0"/>
                  <a:t>Размерът чрез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scale</a:t>
                </a:r>
                <a:endParaRPr lang="bg-BG" dirty="0" smtClean="0">
                  <a:solidFill>
                    <a:srgbClr val="FF388C"/>
                  </a:solidFill>
                </a:endParaRPr>
              </a:p>
              <a:p>
                <a:r>
                  <a:rPr lang="bg-BG" dirty="0" smtClean="0"/>
                  <a:t>Общ мащаб</a:t>
                </a:r>
              </a:p>
              <a:p>
                <a:pPr lvl="1"/>
                <a:r>
                  <a:rPr lang="bg-BG" dirty="0" smtClean="0"/>
                  <a:t>Цялата плочка е увеличена с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1.5</m:t>
                    </m:r>
                  </m:oMath>
                </a14:m>
                <a:r>
                  <a:rPr lang="bg-BG" dirty="0" smtClean="0"/>
                  <a:t> пъти</a:t>
                </a:r>
                <a:r>
                  <a:rPr lang="bg-BG" dirty="0" smtClean="0"/>
                  <a:t>,</a:t>
                </a:r>
                <a:r>
                  <a:rPr lang="en-US" dirty="0" smtClean="0"/>
                  <a:t> </a:t>
                </a:r>
                <a:r>
                  <a:rPr lang="bg-BG" dirty="0" smtClean="0"/>
                  <a:t>за </a:t>
                </a:r>
                <a:r>
                  <a:rPr lang="bg-BG" dirty="0" smtClean="0"/>
                  <a:t>да е по-голяма, без да се налага преизчисляване на новите размери</a:t>
                </a:r>
                <a:endParaRPr lang="bg-BG" dirty="0"/>
              </a:p>
            </p:txBody>
          </p:sp>
        </mc:Choice>
        <mc:Fallback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0236125"/>
      </p:ext>
    </p:extLst>
  </p:cSld>
  <p:clrMapOvr>
    <a:masterClrMapping/>
  </p:clrMapOvr>
  <p:transition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Джантата</a:t>
                </a:r>
              </a:p>
              <a:p>
                <a:pPr lvl="1"/>
                <a:r>
                  <a:rPr lang="bg-BG" dirty="0" smtClean="0"/>
                  <a:t>Същата идея – наслагване на тор</a:t>
                </a:r>
              </a:p>
              <a:p>
                <a:pPr lvl="1"/>
                <a:r>
                  <a:rPr lang="bg-BG" dirty="0" smtClean="0"/>
                  <a:t>Триъгълен тор, за да станат „ребра“</a:t>
                </a:r>
              </a:p>
              <a:p>
                <a:pPr lvl="1"/>
                <a:r>
                  <a:rPr lang="bg-BG" dirty="0" smtClean="0"/>
                  <a:t>Болтове от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6</m:t>
                    </m:r>
                  </m:oMath>
                </a14:m>
                <a:r>
                  <a:rPr lang="bg-BG" dirty="0" smtClean="0"/>
                  <a:t>-ъгълни цилиндри (призми)	</a:t>
                </a:r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Isosceles Triangle 2"/>
          <p:cNvSpPr/>
          <p:nvPr/>
        </p:nvSpPr>
        <p:spPr>
          <a:xfrm>
            <a:off x="609600" y="2535620"/>
            <a:ext cx="2362200" cy="2036380"/>
          </a:xfrm>
          <a:custGeom>
            <a:avLst/>
            <a:gdLst/>
            <a:ahLst/>
            <a:cxnLst/>
            <a:rect l="l" t="t" r="r" b="b"/>
            <a:pathLst>
              <a:path w="2514600" h="2167759">
                <a:moveTo>
                  <a:pt x="1257300" y="130729"/>
                </a:moveTo>
                <a:lnTo>
                  <a:pt x="114300" y="2101419"/>
                </a:lnTo>
                <a:lnTo>
                  <a:pt x="2400300" y="2101419"/>
                </a:lnTo>
                <a:close/>
                <a:moveTo>
                  <a:pt x="1257300" y="0"/>
                </a:moveTo>
                <a:lnTo>
                  <a:pt x="2514600" y="2167759"/>
                </a:lnTo>
                <a:lnTo>
                  <a:pt x="0" y="2167759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42" name="Group 41"/>
          <p:cNvGrpSpPr/>
          <p:nvPr/>
        </p:nvGrpSpPr>
        <p:grpSpPr>
          <a:xfrm>
            <a:off x="3200400" y="2514600"/>
            <a:ext cx="2530445" cy="2544742"/>
            <a:chOff x="3048000" y="2514600"/>
            <a:chExt cx="2530445" cy="2544742"/>
          </a:xfrm>
        </p:grpSpPr>
        <p:grpSp>
          <p:nvGrpSpPr>
            <p:cNvPr id="18" name="Group 17"/>
            <p:cNvGrpSpPr/>
            <p:nvPr/>
          </p:nvGrpSpPr>
          <p:grpSpPr>
            <a:xfrm>
              <a:off x="3048000" y="2514600"/>
              <a:ext cx="2530445" cy="2087585"/>
              <a:chOff x="3048000" y="2514600"/>
              <a:chExt cx="2530445" cy="2087585"/>
            </a:xfrm>
          </p:grpSpPr>
          <p:sp>
            <p:nvSpPr>
              <p:cNvPr id="13" name="Isosceles Triangle 2"/>
              <p:cNvSpPr/>
              <p:nvPr/>
            </p:nvSpPr>
            <p:spPr>
              <a:xfrm>
                <a:off x="3048000" y="2514600"/>
                <a:ext cx="2362200" cy="2036380"/>
              </a:xfrm>
              <a:custGeom>
                <a:avLst/>
                <a:gdLst/>
                <a:ahLst/>
                <a:cxnLst/>
                <a:rect l="l" t="t" r="r" b="b"/>
                <a:pathLst>
                  <a:path w="2514600" h="2167759">
                    <a:moveTo>
                      <a:pt x="1257300" y="130729"/>
                    </a:moveTo>
                    <a:lnTo>
                      <a:pt x="114300" y="2101419"/>
                    </a:lnTo>
                    <a:lnTo>
                      <a:pt x="2400300" y="2101419"/>
                    </a:lnTo>
                    <a:close/>
                    <a:moveTo>
                      <a:pt x="1257300" y="0"/>
                    </a:moveTo>
                    <a:lnTo>
                      <a:pt x="2514600" y="2167759"/>
                    </a:lnTo>
                    <a:lnTo>
                      <a:pt x="0" y="2167759"/>
                    </a:lnTo>
                    <a:close/>
                  </a:path>
                </a:pathLst>
              </a:cu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16" name="Isosceles Triangle 2"/>
              <p:cNvSpPr/>
              <p:nvPr/>
            </p:nvSpPr>
            <p:spPr>
              <a:xfrm rot="1800000">
                <a:off x="3216245" y="2565805"/>
                <a:ext cx="2362200" cy="2036380"/>
              </a:xfrm>
              <a:custGeom>
                <a:avLst/>
                <a:gdLst/>
                <a:ahLst/>
                <a:cxnLst/>
                <a:rect l="l" t="t" r="r" b="b"/>
                <a:pathLst>
                  <a:path w="2514600" h="2167759">
                    <a:moveTo>
                      <a:pt x="1257300" y="130729"/>
                    </a:moveTo>
                    <a:lnTo>
                      <a:pt x="114300" y="2101419"/>
                    </a:lnTo>
                    <a:lnTo>
                      <a:pt x="2400300" y="2101419"/>
                    </a:lnTo>
                    <a:close/>
                    <a:moveTo>
                      <a:pt x="1257300" y="0"/>
                    </a:moveTo>
                    <a:lnTo>
                      <a:pt x="2514600" y="2167759"/>
                    </a:lnTo>
                    <a:lnTo>
                      <a:pt x="0" y="2167759"/>
                    </a:lnTo>
                    <a:close/>
                  </a:path>
                </a:pathLst>
              </a:cu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sp>
          <p:nvSpPr>
            <p:cNvPr id="24" name="Isosceles Triangle 2"/>
            <p:cNvSpPr/>
            <p:nvPr/>
          </p:nvSpPr>
          <p:spPr>
            <a:xfrm rot="3600000">
              <a:off x="3337784" y="2688745"/>
              <a:ext cx="2362200" cy="2036380"/>
            </a:xfrm>
            <a:custGeom>
              <a:avLst/>
              <a:gdLst/>
              <a:ahLst/>
              <a:cxnLst/>
              <a:rect l="l" t="t" r="r" b="b"/>
              <a:pathLst>
                <a:path w="2514600" h="2167759">
                  <a:moveTo>
                    <a:pt x="1257300" y="130729"/>
                  </a:moveTo>
                  <a:lnTo>
                    <a:pt x="114300" y="2101419"/>
                  </a:lnTo>
                  <a:lnTo>
                    <a:pt x="2400300" y="2101419"/>
                  </a:lnTo>
                  <a:close/>
                  <a:moveTo>
                    <a:pt x="1257300" y="0"/>
                  </a:moveTo>
                  <a:lnTo>
                    <a:pt x="2514600" y="2167759"/>
                  </a:lnTo>
                  <a:lnTo>
                    <a:pt x="0" y="2167759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2" name="Isosceles Triangle 2"/>
            <p:cNvSpPr/>
            <p:nvPr/>
          </p:nvSpPr>
          <p:spPr>
            <a:xfrm rot="5400000">
              <a:off x="3377561" y="2860052"/>
              <a:ext cx="2362200" cy="2036380"/>
            </a:xfrm>
            <a:custGeom>
              <a:avLst/>
              <a:gdLst/>
              <a:ahLst/>
              <a:cxnLst/>
              <a:rect l="l" t="t" r="r" b="b"/>
              <a:pathLst>
                <a:path w="2514600" h="2167759">
                  <a:moveTo>
                    <a:pt x="1257300" y="130729"/>
                  </a:moveTo>
                  <a:lnTo>
                    <a:pt x="114300" y="2101419"/>
                  </a:lnTo>
                  <a:lnTo>
                    <a:pt x="2400300" y="2101419"/>
                  </a:lnTo>
                  <a:close/>
                  <a:moveTo>
                    <a:pt x="1257300" y="0"/>
                  </a:moveTo>
                  <a:lnTo>
                    <a:pt x="2514600" y="2167759"/>
                  </a:lnTo>
                  <a:lnTo>
                    <a:pt x="0" y="2167759"/>
                  </a:ln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96000" y="2529126"/>
            <a:ext cx="2531889" cy="2576274"/>
            <a:chOff x="6553200" y="2483068"/>
            <a:chExt cx="2531889" cy="2576274"/>
          </a:xfrm>
        </p:grpSpPr>
        <p:grpSp>
          <p:nvGrpSpPr>
            <p:cNvPr id="35" name="Group 34"/>
            <p:cNvGrpSpPr/>
            <p:nvPr/>
          </p:nvGrpSpPr>
          <p:grpSpPr>
            <a:xfrm>
              <a:off x="6554644" y="2483068"/>
              <a:ext cx="2530445" cy="2544742"/>
              <a:chOff x="6554644" y="2514600"/>
              <a:chExt cx="2530445" cy="2544742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6554644" y="2514600"/>
                <a:ext cx="2530445" cy="2087585"/>
                <a:chOff x="3048000" y="2514600"/>
                <a:chExt cx="2530445" cy="2087585"/>
              </a:xfrm>
            </p:grpSpPr>
            <p:sp>
              <p:nvSpPr>
                <p:cNvPr id="31" name="Isosceles Triangle 2"/>
                <p:cNvSpPr/>
                <p:nvPr/>
              </p:nvSpPr>
              <p:spPr>
                <a:xfrm>
                  <a:off x="3048000" y="2514600"/>
                  <a:ext cx="2362200" cy="2036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14600" h="2167759">
                      <a:moveTo>
                        <a:pt x="1257300" y="130729"/>
                      </a:moveTo>
                      <a:lnTo>
                        <a:pt x="114300" y="2101419"/>
                      </a:lnTo>
                      <a:lnTo>
                        <a:pt x="2400300" y="2101419"/>
                      </a:lnTo>
                      <a:close/>
                      <a:moveTo>
                        <a:pt x="1257300" y="0"/>
                      </a:moveTo>
                      <a:lnTo>
                        <a:pt x="2514600" y="2167759"/>
                      </a:lnTo>
                      <a:lnTo>
                        <a:pt x="0" y="2167759"/>
                      </a:lnTo>
                      <a:close/>
                    </a:path>
                  </a:pathLst>
                </a:custGeom>
                <a:solidFill>
                  <a:srgbClr val="4F81BD">
                    <a:alpha val="50196"/>
                  </a:srgbClr>
                </a:soli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32" name="Isosceles Triangle 2"/>
                <p:cNvSpPr/>
                <p:nvPr/>
              </p:nvSpPr>
              <p:spPr>
                <a:xfrm rot="1800000">
                  <a:off x="3216245" y="2565805"/>
                  <a:ext cx="2362200" cy="2036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14600" h="2167759">
                      <a:moveTo>
                        <a:pt x="1257300" y="130729"/>
                      </a:moveTo>
                      <a:lnTo>
                        <a:pt x="114300" y="2101419"/>
                      </a:lnTo>
                      <a:lnTo>
                        <a:pt x="2400300" y="2101419"/>
                      </a:lnTo>
                      <a:close/>
                      <a:moveTo>
                        <a:pt x="1257300" y="0"/>
                      </a:moveTo>
                      <a:lnTo>
                        <a:pt x="2514600" y="2167759"/>
                      </a:lnTo>
                      <a:lnTo>
                        <a:pt x="0" y="2167759"/>
                      </a:lnTo>
                      <a:close/>
                    </a:path>
                  </a:pathLst>
                </a:custGeom>
                <a:solidFill>
                  <a:srgbClr val="4F81BD">
                    <a:alpha val="50196"/>
                  </a:srgbClr>
                </a:soli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sp>
            <p:nvSpPr>
              <p:cNvPr id="33" name="Isosceles Triangle 2"/>
              <p:cNvSpPr/>
              <p:nvPr/>
            </p:nvSpPr>
            <p:spPr>
              <a:xfrm rot="3600000">
                <a:off x="6844428" y="2688745"/>
                <a:ext cx="2362200" cy="2036380"/>
              </a:xfrm>
              <a:custGeom>
                <a:avLst/>
                <a:gdLst/>
                <a:ahLst/>
                <a:cxnLst/>
                <a:rect l="l" t="t" r="r" b="b"/>
                <a:pathLst>
                  <a:path w="2514600" h="2167759">
                    <a:moveTo>
                      <a:pt x="1257300" y="130729"/>
                    </a:moveTo>
                    <a:lnTo>
                      <a:pt x="114300" y="2101419"/>
                    </a:lnTo>
                    <a:lnTo>
                      <a:pt x="2400300" y="2101419"/>
                    </a:lnTo>
                    <a:close/>
                    <a:moveTo>
                      <a:pt x="1257300" y="0"/>
                    </a:moveTo>
                    <a:lnTo>
                      <a:pt x="2514600" y="2167759"/>
                    </a:lnTo>
                    <a:lnTo>
                      <a:pt x="0" y="2167759"/>
                    </a:lnTo>
                    <a:close/>
                  </a:path>
                </a:pathLst>
              </a:cu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4" name="Isosceles Triangle 2"/>
              <p:cNvSpPr/>
              <p:nvPr/>
            </p:nvSpPr>
            <p:spPr>
              <a:xfrm rot="5400000">
                <a:off x="6884205" y="2860052"/>
                <a:ext cx="2362200" cy="2036380"/>
              </a:xfrm>
              <a:custGeom>
                <a:avLst/>
                <a:gdLst/>
                <a:ahLst/>
                <a:cxnLst/>
                <a:rect l="l" t="t" r="r" b="b"/>
                <a:pathLst>
                  <a:path w="2514600" h="2167759">
                    <a:moveTo>
                      <a:pt x="1257300" y="130729"/>
                    </a:moveTo>
                    <a:lnTo>
                      <a:pt x="114300" y="2101419"/>
                    </a:lnTo>
                    <a:lnTo>
                      <a:pt x="2400300" y="2101419"/>
                    </a:lnTo>
                    <a:close/>
                    <a:moveTo>
                      <a:pt x="1257300" y="0"/>
                    </a:moveTo>
                    <a:lnTo>
                      <a:pt x="2514600" y="2167759"/>
                    </a:lnTo>
                    <a:lnTo>
                      <a:pt x="0" y="2167759"/>
                    </a:lnTo>
                    <a:close/>
                  </a:path>
                </a:pathLst>
              </a:cu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 rot="900000">
              <a:off x="6553200" y="2514600"/>
              <a:ext cx="2530445" cy="2544742"/>
              <a:chOff x="6554644" y="2514600"/>
              <a:chExt cx="2530445" cy="2544742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6554644" y="2514600"/>
                <a:ext cx="2530445" cy="2087585"/>
                <a:chOff x="3048000" y="2514600"/>
                <a:chExt cx="2530445" cy="2087585"/>
              </a:xfrm>
            </p:grpSpPr>
            <p:sp>
              <p:nvSpPr>
                <p:cNvPr id="40" name="Isosceles Triangle 2"/>
                <p:cNvSpPr/>
                <p:nvPr/>
              </p:nvSpPr>
              <p:spPr>
                <a:xfrm>
                  <a:off x="3048000" y="2514600"/>
                  <a:ext cx="2362200" cy="2036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14600" h="2167759">
                      <a:moveTo>
                        <a:pt x="1257300" y="130729"/>
                      </a:moveTo>
                      <a:lnTo>
                        <a:pt x="114300" y="2101419"/>
                      </a:lnTo>
                      <a:lnTo>
                        <a:pt x="2400300" y="2101419"/>
                      </a:lnTo>
                      <a:close/>
                      <a:moveTo>
                        <a:pt x="1257300" y="0"/>
                      </a:moveTo>
                      <a:lnTo>
                        <a:pt x="2514600" y="2167759"/>
                      </a:lnTo>
                      <a:lnTo>
                        <a:pt x="0" y="2167759"/>
                      </a:lnTo>
                      <a:close/>
                    </a:path>
                  </a:pathLst>
                </a:custGeom>
                <a:solidFill>
                  <a:srgbClr val="4F81BD">
                    <a:alpha val="50196"/>
                  </a:srgbClr>
                </a:soli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  <p:sp>
              <p:nvSpPr>
                <p:cNvPr id="41" name="Isosceles Triangle 2"/>
                <p:cNvSpPr/>
                <p:nvPr/>
              </p:nvSpPr>
              <p:spPr>
                <a:xfrm rot="1800000">
                  <a:off x="3216245" y="2565805"/>
                  <a:ext cx="2362200" cy="20363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14600" h="2167759">
                      <a:moveTo>
                        <a:pt x="1257300" y="130729"/>
                      </a:moveTo>
                      <a:lnTo>
                        <a:pt x="114300" y="2101419"/>
                      </a:lnTo>
                      <a:lnTo>
                        <a:pt x="2400300" y="2101419"/>
                      </a:lnTo>
                      <a:close/>
                      <a:moveTo>
                        <a:pt x="1257300" y="0"/>
                      </a:moveTo>
                      <a:lnTo>
                        <a:pt x="2514600" y="2167759"/>
                      </a:lnTo>
                      <a:lnTo>
                        <a:pt x="0" y="2167759"/>
                      </a:lnTo>
                      <a:close/>
                    </a:path>
                  </a:pathLst>
                </a:custGeom>
                <a:solidFill>
                  <a:srgbClr val="4F81BD">
                    <a:alpha val="50196"/>
                  </a:srgbClr>
                </a:solidFill>
                <a:ln w="31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bg-BG"/>
                </a:p>
              </p:txBody>
            </p:sp>
          </p:grpSp>
          <p:sp>
            <p:nvSpPr>
              <p:cNvPr id="38" name="Isosceles Triangle 2"/>
              <p:cNvSpPr/>
              <p:nvPr/>
            </p:nvSpPr>
            <p:spPr>
              <a:xfrm rot="3600000">
                <a:off x="6844428" y="2688745"/>
                <a:ext cx="2362200" cy="2036380"/>
              </a:xfrm>
              <a:custGeom>
                <a:avLst/>
                <a:gdLst/>
                <a:ahLst/>
                <a:cxnLst/>
                <a:rect l="l" t="t" r="r" b="b"/>
                <a:pathLst>
                  <a:path w="2514600" h="2167759">
                    <a:moveTo>
                      <a:pt x="1257300" y="130729"/>
                    </a:moveTo>
                    <a:lnTo>
                      <a:pt x="114300" y="2101419"/>
                    </a:lnTo>
                    <a:lnTo>
                      <a:pt x="2400300" y="2101419"/>
                    </a:lnTo>
                    <a:close/>
                    <a:moveTo>
                      <a:pt x="1257300" y="0"/>
                    </a:moveTo>
                    <a:lnTo>
                      <a:pt x="2514600" y="2167759"/>
                    </a:lnTo>
                    <a:lnTo>
                      <a:pt x="0" y="2167759"/>
                    </a:lnTo>
                    <a:close/>
                  </a:path>
                </a:pathLst>
              </a:cu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  <p:sp>
            <p:nvSpPr>
              <p:cNvPr id="39" name="Isosceles Triangle 2"/>
              <p:cNvSpPr/>
              <p:nvPr/>
            </p:nvSpPr>
            <p:spPr>
              <a:xfrm rot="5400000">
                <a:off x="6884205" y="2860052"/>
                <a:ext cx="2362200" cy="2036380"/>
              </a:xfrm>
              <a:custGeom>
                <a:avLst/>
                <a:gdLst/>
                <a:ahLst/>
                <a:cxnLst/>
                <a:rect l="l" t="t" r="r" b="b"/>
                <a:pathLst>
                  <a:path w="2514600" h="2167759">
                    <a:moveTo>
                      <a:pt x="1257300" y="130729"/>
                    </a:moveTo>
                    <a:lnTo>
                      <a:pt x="114300" y="2101419"/>
                    </a:lnTo>
                    <a:lnTo>
                      <a:pt x="2400300" y="2101419"/>
                    </a:lnTo>
                    <a:close/>
                    <a:moveTo>
                      <a:pt x="1257300" y="0"/>
                    </a:moveTo>
                    <a:lnTo>
                      <a:pt x="2514600" y="2167759"/>
                    </a:lnTo>
                    <a:lnTo>
                      <a:pt x="0" y="2167759"/>
                    </a:lnTo>
                    <a:close/>
                  </a:path>
                </a:pathLst>
              </a:custGeom>
              <a:solidFill>
                <a:srgbClr val="4F81BD">
                  <a:alpha val="50196"/>
                </a:srgbClr>
              </a:solidFill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514448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Гума, като гума</a:t>
            </a:r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069590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3353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Резултат</a:t>
            </a:r>
          </a:p>
          <a:p>
            <a:pPr lvl="1"/>
            <a:r>
              <a:rPr lang="bg-BG" smtClean="0"/>
              <a:t>Плочка с дупка</a:t>
            </a:r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6865907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Решение №2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Заоблена плочка</a:t>
            </a:r>
            <a:endParaRPr lang="en-US" smtClean="0"/>
          </a:p>
          <a:p>
            <a:pPr lvl="1"/>
            <a:r>
              <a:rPr lang="bg-BG" smtClean="0"/>
              <a:t>Сглобяваме от 2 плочки и 4 цилиндъра</a:t>
            </a:r>
            <a:endParaRPr lang="bg-BG" dirty="0"/>
          </a:p>
        </p:txBody>
      </p:sp>
      <p:sp>
        <p:nvSpPr>
          <p:cNvPr id="6" name="Rectangle 5"/>
          <p:cNvSpPr/>
          <p:nvPr/>
        </p:nvSpPr>
        <p:spPr>
          <a:xfrm>
            <a:off x="3200400" y="2838821"/>
            <a:ext cx="2732808" cy="3638179"/>
          </a:xfrm>
          <a:prstGeom prst="rect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Rectangle 7"/>
          <p:cNvSpPr/>
          <p:nvPr/>
        </p:nvSpPr>
        <p:spPr>
          <a:xfrm>
            <a:off x="2743200" y="3261193"/>
            <a:ext cx="3657599" cy="2744719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52" name="Straight Arrow Connector 51"/>
          <p:cNvCxnSpPr/>
          <p:nvPr/>
        </p:nvCxnSpPr>
        <p:spPr>
          <a:xfrm flipV="1">
            <a:off x="4572000" y="2667000"/>
            <a:ext cx="0" cy="198416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4572000" y="4651162"/>
            <a:ext cx="1961573" cy="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282349" y="4660023"/>
            <a:ext cx="6745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 smtClean="0">
                <a:latin typeface="Candara" panose="020E0502030303020204" pitchFamily="34" charset="0"/>
              </a:rPr>
              <a:t>(0,</a:t>
            </a:r>
            <a:r>
              <a:rPr lang="bg-BG" sz="1400" dirty="0" err="1" smtClean="0">
                <a:latin typeface="Candara" panose="020E0502030303020204" pitchFamily="34" charset="0"/>
              </a:rPr>
              <a:t>0</a:t>
            </a:r>
            <a:r>
              <a:rPr lang="bg-BG" sz="1400" dirty="0" smtClean="0">
                <a:latin typeface="Candara" panose="020E0502030303020204" pitchFamily="34" charset="0"/>
              </a:rPr>
              <a:t>)</a:t>
            </a:r>
            <a:endParaRPr lang="bg-BG" sz="1400" dirty="0">
              <a:latin typeface="Candara" panose="020E0502030303020204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4524378" y="4603540"/>
            <a:ext cx="95244" cy="95244"/>
          </a:xfrm>
          <a:prstGeom prst="ellipse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Oval 3"/>
          <p:cNvSpPr/>
          <p:nvPr/>
        </p:nvSpPr>
        <p:spPr>
          <a:xfrm>
            <a:off x="5465618" y="5534824"/>
            <a:ext cx="935181" cy="942176"/>
          </a:xfrm>
          <a:prstGeom prst="ellipse">
            <a:avLst/>
          </a:prstGeom>
          <a:solidFill>
            <a:schemeClr val="bg1">
              <a:lumMod val="50000"/>
              <a:alpha val="50196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6" name="Oval 25"/>
          <p:cNvSpPr/>
          <p:nvPr/>
        </p:nvSpPr>
        <p:spPr>
          <a:xfrm>
            <a:off x="5465617" y="2832539"/>
            <a:ext cx="935181" cy="942176"/>
          </a:xfrm>
          <a:prstGeom prst="ellipse">
            <a:avLst/>
          </a:prstGeom>
          <a:solidFill>
            <a:schemeClr val="bg1">
              <a:lumMod val="50000"/>
              <a:alpha val="50196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7" name="Oval 26"/>
          <p:cNvSpPr/>
          <p:nvPr/>
        </p:nvSpPr>
        <p:spPr>
          <a:xfrm>
            <a:off x="2743200" y="5534824"/>
            <a:ext cx="935181" cy="942176"/>
          </a:xfrm>
          <a:prstGeom prst="ellipse">
            <a:avLst/>
          </a:prstGeom>
          <a:solidFill>
            <a:schemeClr val="bg1">
              <a:lumMod val="50000"/>
              <a:alpha val="50196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Oval 27"/>
          <p:cNvSpPr/>
          <p:nvPr/>
        </p:nvSpPr>
        <p:spPr>
          <a:xfrm>
            <a:off x="2743199" y="2838821"/>
            <a:ext cx="935181" cy="942176"/>
          </a:xfrm>
          <a:prstGeom prst="ellipse">
            <a:avLst/>
          </a:prstGeom>
          <a:solidFill>
            <a:schemeClr val="bg1">
              <a:lumMod val="50000"/>
              <a:alpha val="50196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TextBox 13"/>
          <p:cNvSpPr txBox="1"/>
          <p:nvPr/>
        </p:nvSpPr>
        <p:spPr>
          <a:xfrm>
            <a:off x="4358986" y="6076890"/>
            <a:ext cx="415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388C"/>
                </a:solidFill>
                <a:latin typeface="Candara" panose="020E0502030303020204" pitchFamily="34" charset="0"/>
              </a:rPr>
              <a:t>B</a:t>
            </a:r>
            <a:endParaRPr lang="bg-BG" sz="2000" b="1" dirty="0">
              <a:solidFill>
                <a:srgbClr val="FF388C"/>
              </a:solidFill>
              <a:latin typeface="Candara" panose="020E0502030303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43200" y="4451107"/>
            <a:ext cx="415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b="1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А</a:t>
            </a:r>
            <a:endParaRPr lang="bg-BG" sz="2000" b="1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98776" y="2894260"/>
            <a:ext cx="415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C</a:t>
            </a:r>
            <a:endParaRPr lang="bg-BG" sz="2000" b="1" dirty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35494" y="2876623"/>
            <a:ext cx="415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E</a:t>
            </a:r>
            <a:endParaRPr lang="bg-BG" sz="2000" b="1" dirty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35494" y="6005912"/>
            <a:ext cx="415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F</a:t>
            </a:r>
            <a:endParaRPr lang="bg-BG" sz="2000" b="1" dirty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33207" y="6020670"/>
            <a:ext cx="415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D</a:t>
            </a:r>
            <a:endParaRPr lang="bg-BG" sz="2000" b="1" dirty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19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Не е най-икономично, но върши работа</a:t>
            </a:r>
            <a:endParaRPr lang="bg-BG" dirty="0"/>
          </a:p>
        </p:txBody>
      </p:sp>
      <p:pic>
        <p:nvPicPr>
          <p:cNvPr id="5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1771924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Решение №3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Клечка за уши</a:t>
            </a:r>
            <a:endParaRPr lang="en-US" dirty="0"/>
          </a:p>
          <a:p>
            <a:pPr lvl="1"/>
            <a:r>
              <a:rPr lang="bg-BG" dirty="0" smtClean="0"/>
              <a:t>Дълъг цилиндър</a:t>
            </a:r>
          </a:p>
          <a:p>
            <a:pPr lvl="1"/>
            <a:r>
              <a:rPr lang="bg-BG" dirty="0" smtClean="0"/>
              <a:t>Издължени сфери в двата края</a:t>
            </a:r>
            <a:endParaRPr lang="bg-BG" dirty="0"/>
          </a:p>
        </p:txBody>
      </p:sp>
      <p:sp>
        <p:nvSpPr>
          <p:cNvPr id="8" name="Rectangle 7"/>
          <p:cNvSpPr/>
          <p:nvPr/>
        </p:nvSpPr>
        <p:spPr>
          <a:xfrm>
            <a:off x="1828800" y="3838084"/>
            <a:ext cx="5494284" cy="214712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Oval 27"/>
          <p:cNvSpPr/>
          <p:nvPr/>
        </p:nvSpPr>
        <p:spPr>
          <a:xfrm>
            <a:off x="1066800" y="3623681"/>
            <a:ext cx="1506119" cy="643519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Oval 13"/>
          <p:cNvSpPr/>
          <p:nvPr/>
        </p:nvSpPr>
        <p:spPr>
          <a:xfrm>
            <a:off x="6570024" y="3623680"/>
            <a:ext cx="1506119" cy="643519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8869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Бяла клечка с бели </a:t>
            </a:r>
            <a:r>
              <a:rPr lang="bg-BG" dirty="0" err="1" smtClean="0"/>
              <a:t>памучета</a:t>
            </a:r>
            <a:endParaRPr lang="bg-BG" dirty="0"/>
          </a:p>
        </p:txBody>
      </p:sp>
      <p:pic>
        <p:nvPicPr>
          <p:cNvPr id="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9505525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Решение №4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Пешка</a:t>
            </a:r>
            <a:endParaRPr lang="en-US" dirty="0" smtClean="0"/>
          </a:p>
          <a:p>
            <a:pPr lvl="1"/>
            <a:r>
              <a:rPr lang="bg-BG" dirty="0" smtClean="0"/>
              <a:t>Сглобена от пресечен конус и сфери</a:t>
            </a:r>
          </a:p>
          <a:p>
            <a:pPr lvl="1"/>
            <a:r>
              <a:rPr lang="bg-BG" dirty="0" smtClean="0"/>
              <a:t>Запушена с пръстен, с плосък цилиндър или с окръжност </a:t>
            </a:r>
            <a:r>
              <a:rPr lang="en-US" dirty="0" err="1" smtClean="0">
                <a:solidFill>
                  <a:srgbClr val="FF388C"/>
                </a:solidFill>
              </a:rPr>
              <a:t>CircleGeometry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2718669" y="3733801"/>
            <a:ext cx="687315" cy="691008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Oval 13"/>
          <p:cNvSpPr/>
          <p:nvPr/>
        </p:nvSpPr>
        <p:spPr>
          <a:xfrm>
            <a:off x="2149366" y="5616180"/>
            <a:ext cx="1858850" cy="659776"/>
          </a:xfrm>
          <a:custGeom>
            <a:avLst/>
            <a:gdLst/>
            <a:ahLst/>
            <a:cxnLst/>
            <a:rect l="l" t="t" r="r" b="b"/>
            <a:pathLst>
              <a:path w="2304098" h="689720">
                <a:moveTo>
                  <a:pt x="1152049" y="0"/>
                </a:moveTo>
                <a:cubicBezTo>
                  <a:pt x="1788308" y="0"/>
                  <a:pt x="2304098" y="308798"/>
                  <a:pt x="2304098" y="689720"/>
                </a:cubicBezTo>
                <a:lnTo>
                  <a:pt x="0" y="689720"/>
                </a:lnTo>
                <a:cubicBezTo>
                  <a:pt x="0" y="308798"/>
                  <a:pt x="515790" y="0"/>
                  <a:pt x="1152049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Trapezoid 3"/>
          <p:cNvSpPr/>
          <p:nvPr/>
        </p:nvSpPr>
        <p:spPr>
          <a:xfrm>
            <a:off x="2691887" y="4079305"/>
            <a:ext cx="740880" cy="2196651"/>
          </a:xfrm>
          <a:prstGeom prst="trapezoid">
            <a:avLst>
              <a:gd name="adj" fmla="val 38734"/>
            </a:avLst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Oval 8"/>
          <p:cNvSpPr/>
          <p:nvPr/>
        </p:nvSpPr>
        <p:spPr>
          <a:xfrm>
            <a:off x="2655850" y="4432419"/>
            <a:ext cx="831652" cy="200161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149366" y="6275955"/>
            <a:ext cx="1858850" cy="3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5669468" y="3733800"/>
            <a:ext cx="687315" cy="691008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Oval 13"/>
          <p:cNvSpPr/>
          <p:nvPr/>
        </p:nvSpPr>
        <p:spPr>
          <a:xfrm>
            <a:off x="5100165" y="5247330"/>
            <a:ext cx="1858850" cy="659776"/>
          </a:xfrm>
          <a:custGeom>
            <a:avLst/>
            <a:gdLst/>
            <a:ahLst/>
            <a:cxnLst/>
            <a:rect l="l" t="t" r="r" b="b"/>
            <a:pathLst>
              <a:path w="2304098" h="689720">
                <a:moveTo>
                  <a:pt x="1152049" y="0"/>
                </a:moveTo>
                <a:cubicBezTo>
                  <a:pt x="1788308" y="0"/>
                  <a:pt x="2304098" y="308798"/>
                  <a:pt x="2304098" y="689720"/>
                </a:cubicBezTo>
                <a:lnTo>
                  <a:pt x="0" y="689720"/>
                </a:lnTo>
                <a:cubicBezTo>
                  <a:pt x="0" y="308798"/>
                  <a:pt x="515790" y="0"/>
                  <a:pt x="1152049" y="0"/>
                </a:cubicBezTo>
                <a:close/>
              </a:path>
            </a:pathLst>
          </a:cu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Oval 15"/>
          <p:cNvSpPr/>
          <p:nvPr/>
        </p:nvSpPr>
        <p:spPr>
          <a:xfrm>
            <a:off x="5606649" y="4678319"/>
            <a:ext cx="831652" cy="200161"/>
          </a:xfrm>
          <a:prstGeom prst="ellipse">
            <a:avLst/>
          </a:pr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100165" y="6275955"/>
            <a:ext cx="1844249" cy="1"/>
          </a:xfrm>
          <a:prstGeom prst="line">
            <a:avLst/>
          </a:prstGeom>
          <a:ln w="57150">
            <a:solidFill>
              <a:srgbClr val="FF38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727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6884</TotalTime>
  <Words>529</Words>
  <Application>Microsoft Office PowerPoint</Application>
  <PresentationFormat>On-screen Show (4:3)</PresentationFormat>
  <Paragraphs>136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Custom Design</vt:lpstr>
      <vt:lpstr>доц. д-р Павел Бойчев    КИТ-ФМИ-СУ    2020</vt:lpstr>
      <vt:lpstr>Решение №1</vt:lpstr>
      <vt:lpstr>PowerPoint Presentation</vt:lpstr>
      <vt:lpstr>PowerPoint Presentation</vt:lpstr>
      <vt:lpstr>Решение №2</vt:lpstr>
      <vt:lpstr>PowerPoint Presentation</vt:lpstr>
      <vt:lpstr>Решение №3</vt:lpstr>
      <vt:lpstr>PowerPoint Presentation</vt:lpstr>
      <vt:lpstr>Решение №4</vt:lpstr>
      <vt:lpstr>PowerPoint Presentation</vt:lpstr>
      <vt:lpstr>Решение №5</vt:lpstr>
      <vt:lpstr>PowerPoint Presentation</vt:lpstr>
      <vt:lpstr>Решение №6</vt:lpstr>
      <vt:lpstr>PowerPoint Presentation</vt:lpstr>
      <vt:lpstr>PowerPoint Presentation</vt:lpstr>
      <vt:lpstr>Решение №7*</vt:lpstr>
      <vt:lpstr>PowerPoint Presentation</vt:lpstr>
      <vt:lpstr>PowerPoint Presentation</vt:lpstr>
      <vt:lpstr>PowerPoint Presentation</vt:lpstr>
      <vt:lpstr>Решение №8*</vt:lpstr>
      <vt:lpstr>PowerPoint Presentation</vt:lpstr>
      <vt:lpstr>Решение №9**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Решение №10**</vt:lpstr>
      <vt:lpstr>PowerPoint Presentation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Anon</cp:lastModifiedBy>
  <cp:revision>498</cp:revision>
  <dcterms:created xsi:type="dcterms:W3CDTF">2013-12-13T09:03:57Z</dcterms:created>
  <dcterms:modified xsi:type="dcterms:W3CDTF">2020-05-09T18:09:03Z</dcterms:modified>
</cp:coreProperties>
</file>