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64" r:id="rId4"/>
    <p:sldId id="265" r:id="rId5"/>
    <p:sldId id="271" r:id="rId6"/>
    <p:sldId id="354" r:id="rId7"/>
    <p:sldId id="324" r:id="rId8"/>
    <p:sldId id="322" r:id="rId9"/>
    <p:sldId id="356" r:id="rId10"/>
    <p:sldId id="357" r:id="rId11"/>
    <p:sldId id="323" r:id="rId12"/>
    <p:sldId id="326" r:id="rId13"/>
    <p:sldId id="327" r:id="rId14"/>
    <p:sldId id="328" r:id="rId15"/>
    <p:sldId id="329" r:id="rId16"/>
    <p:sldId id="330" r:id="rId17"/>
    <p:sldId id="358" r:id="rId18"/>
    <p:sldId id="366" r:id="rId19"/>
    <p:sldId id="359" r:id="rId20"/>
    <p:sldId id="360" r:id="rId21"/>
    <p:sldId id="361" r:id="rId22"/>
    <p:sldId id="362" r:id="rId23"/>
    <p:sldId id="367" r:id="rId24"/>
    <p:sldId id="368" r:id="rId25"/>
    <p:sldId id="363" r:id="rId26"/>
    <p:sldId id="364" r:id="rId27"/>
    <p:sldId id="365" r:id="rId28"/>
    <p:sldId id="369" r:id="rId29"/>
    <p:sldId id="370" r:id="rId30"/>
    <p:sldId id="371" r:id="rId31"/>
    <p:sldId id="372" r:id="rId32"/>
    <p:sldId id="373" r:id="rId33"/>
    <p:sldId id="374" r:id="rId34"/>
    <p:sldId id="375" r:id="rId35"/>
    <p:sldId id="376" r:id="rId36"/>
    <p:sldId id="377" r:id="rId37"/>
    <p:sldId id="379" r:id="rId38"/>
    <p:sldId id="390" r:id="rId39"/>
    <p:sldId id="378" r:id="rId40"/>
    <p:sldId id="380" r:id="rId41"/>
    <p:sldId id="381" r:id="rId42"/>
    <p:sldId id="382" r:id="rId43"/>
    <p:sldId id="383" r:id="rId44"/>
    <p:sldId id="384" r:id="rId45"/>
    <p:sldId id="385" r:id="rId46"/>
    <p:sldId id="386" r:id="rId47"/>
    <p:sldId id="387" r:id="rId48"/>
    <p:sldId id="388" r:id="rId49"/>
    <p:sldId id="389" r:id="rId50"/>
    <p:sldId id="318" r:id="rId51"/>
    <p:sldId id="355" r:id="rId52"/>
    <p:sldId id="321" r:id="rId53"/>
    <p:sldId id="261" r:id="rId54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7AF7"/>
    <a:srgbClr val="6666FF"/>
    <a:srgbClr val="D8D8DE"/>
    <a:srgbClr val="9999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06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728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SUICA 2015\Lectures(EN)\logo-en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85750"/>
            <a:ext cx="2438400" cy="247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03872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0501%20External%20JS/Example-0501%20External%20JS.html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0502%20Internal%20JS/Example-0502%20Internal%20JS.html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0503%20Inline%20JS/Example-0503%20Inline%20JS.html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0504%20Numbers/Example-0504%20Numbers.html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0505%20Strings/Example-0505%20Strings.html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0506%20Using%20strings/Example-0506%20Using%20strings.html" TargetMode="Externa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0507%20Booleans/Example-0507%20Booleans.html" TargetMode="Externa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0508%20Arrays/Example-0508%20Arrays.html" TargetMode="Externa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0509%20Using%20arrays/Example-0509%20Using%20arrays.html" TargetMode="Externa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0510%20Objects/Example-0510%20Objects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Example-0511%20Variables/Example-0511%20Variables.html" TargetMode="Externa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Example-0512%20If/Example-0512%20If.html" TargetMode="Externa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Example-0513%20For%20&amp;%20while/Example-0513%20For%20&amp;%20while.html" TargetMode="Externa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Example-0514%20For%20in%20array/Example-0514%20For%20in%20array.html" TargetMode="Externa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Example-0515%20Function/Example-0515%20Function.html" TargetMode="Externa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Example-0516%20Function%20as%20data/Example-0516%20Function%20as%20data.html" TargetMode="Externa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Example-0517%20Anonymous%20function/Example-0517%20Anonymous%20function.html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schools.com/jsref" TargetMode="External"/><Relationship Id="rId2" Type="http://schemas.openxmlformats.org/officeDocument/2006/relationships/hyperlink" Target="http://www.w3schools.com/js/" TargetMode="External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JavaScript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Lesson </a:t>
            </a:r>
            <a:r>
              <a:rPr lang="bg-BG" noProof="0" dirty="0" smtClean="0"/>
              <a:t>№</a:t>
            </a:r>
            <a:r>
              <a:rPr lang="en-US" dirty="0"/>
              <a:t>5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Opening the console</a:t>
            </a:r>
            <a:endParaRPr lang="en-US" dirty="0" smtClean="0"/>
          </a:p>
          <a:p>
            <a:pPr lvl="1">
              <a:lnSpc>
                <a:spcPct val="150000"/>
              </a:lnSpc>
              <a:tabLst>
                <a:tab pos="4572000" algn="l"/>
              </a:tabLst>
            </a:pPr>
            <a:r>
              <a:rPr lang="en-US" dirty="0" smtClean="0"/>
              <a:t>Chrome</a:t>
            </a:r>
            <a:r>
              <a:rPr lang="bg-BG" dirty="0" smtClean="0"/>
              <a:t> </a:t>
            </a:r>
            <a:r>
              <a:rPr lang="en-US" dirty="0" smtClean="0"/>
              <a:t>&amp;</a:t>
            </a:r>
            <a:r>
              <a:rPr lang="bg-BG" dirty="0" smtClean="0"/>
              <a:t> </a:t>
            </a:r>
            <a:r>
              <a:rPr lang="en-US" dirty="0" smtClean="0"/>
              <a:t>Ctrl-Shift-I . . . . </a:t>
            </a:r>
          </a:p>
          <a:p>
            <a:pPr lvl="1"/>
            <a:endParaRPr lang="en-US" dirty="0" smtClean="0"/>
          </a:p>
          <a:p>
            <a:pPr lvl="1">
              <a:lnSpc>
                <a:spcPct val="200000"/>
              </a:lnSpc>
            </a:pPr>
            <a:r>
              <a:rPr lang="en-US" dirty="0" err="1" smtClean="0"/>
              <a:t>FireFox</a:t>
            </a:r>
            <a:r>
              <a:rPr lang="bg-BG" dirty="0" smtClean="0"/>
              <a:t> </a:t>
            </a:r>
            <a:r>
              <a:rPr lang="en-US" dirty="0" smtClean="0"/>
              <a:t>&amp;</a:t>
            </a:r>
            <a:r>
              <a:rPr lang="bg-BG" dirty="0" smtClean="0"/>
              <a:t> </a:t>
            </a:r>
            <a:r>
              <a:rPr lang="en-US" dirty="0" smtClean="0"/>
              <a:t>Ctrl-Shift-I  . </a:t>
            </a:r>
            <a:r>
              <a:rPr lang="en-US" dirty="0" smtClean="0"/>
              <a:t>. </a:t>
            </a:r>
            <a:r>
              <a:rPr lang="en-US" dirty="0" smtClean="0"/>
              <a:t>. .</a:t>
            </a:r>
          </a:p>
          <a:p>
            <a:pPr lvl="1"/>
            <a:endParaRPr lang="en-US" dirty="0"/>
          </a:p>
          <a:p>
            <a:pPr lvl="1">
              <a:lnSpc>
                <a:spcPct val="150000"/>
              </a:lnSpc>
            </a:pPr>
            <a:r>
              <a:rPr lang="en-US" dirty="0" smtClean="0"/>
              <a:t>Opera </a:t>
            </a:r>
            <a:r>
              <a:rPr lang="en-US" dirty="0" smtClean="0"/>
              <a:t>&amp;</a:t>
            </a:r>
            <a:r>
              <a:rPr lang="bg-BG" dirty="0" smtClean="0"/>
              <a:t> </a:t>
            </a:r>
            <a:r>
              <a:rPr lang="en-US" dirty="0" smtClean="0"/>
              <a:t>Ctrl-Shift-I  . . . . . </a:t>
            </a:r>
            <a:endParaRPr lang="en-US" dirty="0"/>
          </a:p>
          <a:p>
            <a:pPr lvl="1"/>
            <a:endParaRPr lang="en-US" dirty="0"/>
          </a:p>
          <a:p>
            <a:pPr lvl="1">
              <a:lnSpc>
                <a:spcPct val="200000"/>
              </a:lnSpc>
            </a:pPr>
            <a:r>
              <a:rPr lang="en-US" dirty="0" smtClean="0"/>
              <a:t>Internet Explorer </a:t>
            </a:r>
            <a:r>
              <a:rPr lang="en-US" dirty="0" smtClean="0"/>
              <a:t>&amp;</a:t>
            </a:r>
            <a:r>
              <a:rPr lang="bg-BG" dirty="0" smtClean="0"/>
              <a:t> </a:t>
            </a:r>
            <a:r>
              <a:rPr lang="en-US" dirty="0" smtClean="0"/>
              <a:t>F12 . . </a:t>
            </a:r>
            <a:endParaRPr lang="bg-B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06244" y="488749"/>
            <a:ext cx="4572000" cy="85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06244" y="1522362"/>
            <a:ext cx="4572000" cy="985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06244" y="2706301"/>
            <a:ext cx="4572000" cy="837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"/>
          <a:stretch/>
        </p:blipFill>
        <p:spPr bwMode="auto">
          <a:xfrm>
            <a:off x="4206244" y="3716898"/>
            <a:ext cx="4572000" cy="1225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543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External </a:t>
            </a:r>
            <a:r>
              <a:rPr lang="en-US" dirty="0" err="1" smtClean="0"/>
              <a:t>JS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JS</a:t>
            </a:r>
            <a:r>
              <a:rPr lang="bg-BG" dirty="0" smtClean="0"/>
              <a:t> </a:t>
            </a:r>
            <a:r>
              <a:rPr lang="en-US" dirty="0" smtClean="0"/>
              <a:t>in external files</a:t>
            </a:r>
            <a:endParaRPr lang="bg-BG" dirty="0" smtClean="0"/>
          </a:p>
          <a:p>
            <a:pPr lvl="1"/>
            <a:r>
              <a:rPr lang="en-US" dirty="0" smtClean="0"/>
              <a:t>Sharing</a:t>
            </a:r>
            <a:r>
              <a:rPr lang="bg-BG" dirty="0" smtClean="0"/>
              <a:t> </a:t>
            </a:r>
            <a:r>
              <a:rPr lang="en-US" dirty="0" err="1" smtClean="0"/>
              <a:t>JS</a:t>
            </a:r>
            <a:r>
              <a:rPr lang="en-US" dirty="0" smtClean="0"/>
              <a:t> </a:t>
            </a:r>
            <a:r>
              <a:rPr lang="en-US" dirty="0" smtClean="0"/>
              <a:t>code among several pages</a:t>
            </a:r>
            <a:endParaRPr lang="bg-BG" dirty="0" smtClean="0"/>
          </a:p>
          <a:p>
            <a:pPr lvl="1"/>
            <a:r>
              <a:rPr lang="en-US" dirty="0" smtClean="0"/>
              <a:t>Used in</a:t>
            </a:r>
            <a:r>
              <a:rPr lang="bg-BG" dirty="0" smtClean="0"/>
              <a:t> </a:t>
            </a:r>
            <a:r>
              <a:rPr lang="bg-BG" dirty="0" smtClean="0"/>
              <a:t>&lt;</a:t>
            </a:r>
            <a:r>
              <a:rPr lang="en-US" dirty="0" smtClean="0"/>
              <a:t>script&gt;</a:t>
            </a:r>
            <a:r>
              <a:rPr lang="bg-BG" dirty="0" smtClean="0"/>
              <a:t> </a:t>
            </a:r>
            <a:r>
              <a:rPr lang="en-US" dirty="0" smtClean="0"/>
              <a:t>inside</a:t>
            </a:r>
            <a:r>
              <a:rPr lang="bg-BG" dirty="0" smtClean="0"/>
              <a:t> </a:t>
            </a:r>
            <a:r>
              <a:rPr lang="en-US" dirty="0" smtClean="0"/>
              <a:t>&lt;head&gt;</a:t>
            </a:r>
            <a:r>
              <a:rPr lang="bg-BG" dirty="0" smtClean="0"/>
              <a:t> </a:t>
            </a:r>
            <a:r>
              <a:rPr lang="en-US" dirty="0" smtClean="0"/>
              <a:t>or</a:t>
            </a:r>
            <a:r>
              <a:rPr lang="bg-BG" dirty="0" smtClean="0"/>
              <a:t> </a:t>
            </a:r>
            <a:r>
              <a:rPr lang="en-US" dirty="0" smtClean="0"/>
              <a:t>&lt;body&gt;, </a:t>
            </a:r>
            <a:r>
              <a:rPr lang="en-US" dirty="0" smtClean="0"/>
              <a:t>attribute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src</a:t>
            </a:r>
            <a:r>
              <a:rPr lang="bg-BG" dirty="0" smtClean="0"/>
              <a:t> </a:t>
            </a:r>
            <a:r>
              <a:rPr lang="en-US" dirty="0" smtClean="0"/>
              <a:t>points the path and name of the </a:t>
            </a:r>
            <a:r>
              <a:rPr lang="en-US" dirty="0" err="1" smtClean="0"/>
              <a:t>JS</a:t>
            </a:r>
            <a:r>
              <a:rPr lang="en-US" dirty="0" smtClean="0"/>
              <a:t> file</a:t>
            </a:r>
            <a:endParaRPr lang="en-US" dirty="0" smtClean="0"/>
          </a:p>
          <a:p>
            <a:pPr lvl="1"/>
            <a:r>
              <a:rPr lang="en-US" dirty="0" smtClean="0"/>
              <a:t>Element &lt;script</a:t>
            </a:r>
            <a:r>
              <a:rPr lang="en-US" dirty="0" smtClean="0"/>
              <a:t>&gt;</a:t>
            </a:r>
            <a:r>
              <a:rPr lang="bg-BG" dirty="0" smtClean="0"/>
              <a:t> </a:t>
            </a:r>
            <a:r>
              <a:rPr lang="en-US" dirty="0" smtClean="0"/>
              <a:t>must be closed by &lt;/</a:t>
            </a:r>
            <a:r>
              <a:rPr lang="en-US" dirty="0" smtClean="0"/>
              <a:t>script&gt;</a:t>
            </a:r>
            <a:endParaRPr lang="bg-BG" dirty="0" smtClean="0"/>
          </a:p>
          <a:p>
            <a:pPr lvl="1"/>
            <a:r>
              <a:rPr lang="en-US" dirty="0" smtClean="0"/>
              <a:t>Traditional extension</a:t>
            </a:r>
            <a:r>
              <a:rPr lang="bg-BG" dirty="0" smtClean="0"/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js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bg-BG" dirty="0" smtClean="0"/>
          </a:p>
          <a:p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3663654"/>
            <a:ext cx="7223681" cy="1011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/>
            <a:r>
              <a:rPr lang="en-GB" dirty="0" smtClean="0"/>
              <a:t>&lt;</a:t>
            </a:r>
            <a:r>
              <a:rPr lang="en-GB" dirty="0"/>
              <a:t>head&gt;</a:t>
            </a:r>
          </a:p>
          <a:p>
            <a:pPr algn="l"/>
            <a:r>
              <a:rPr lang="bg-BG" dirty="0" smtClean="0"/>
              <a:t> 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&lt;script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src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="hello.js"&gt;&lt;/script&gt;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/>
            <a:r>
              <a:rPr lang="en-GB" dirty="0" smtClean="0"/>
              <a:t>&lt;/</a:t>
            </a:r>
            <a:r>
              <a:rPr lang="en-GB" dirty="0"/>
              <a:t>head&gt;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7599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</a:t>
            </a:r>
            <a:r>
              <a:rPr lang="bg-BG" dirty="0" smtClean="0"/>
              <a:t> </a:t>
            </a:r>
            <a:r>
              <a:rPr lang="en-US" dirty="0" err="1" smtClean="0"/>
              <a:t>JS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JS</a:t>
            </a:r>
            <a:r>
              <a:rPr lang="bg-BG" dirty="0" smtClean="0"/>
              <a:t> </a:t>
            </a:r>
            <a:r>
              <a:rPr lang="en-US" dirty="0" smtClean="0"/>
              <a:t>in </a:t>
            </a:r>
            <a:r>
              <a:rPr lang="bg-BG" dirty="0" smtClean="0"/>
              <a:t>&lt;</a:t>
            </a:r>
            <a:r>
              <a:rPr lang="en-US" dirty="0" smtClean="0"/>
              <a:t>script&gt;</a:t>
            </a:r>
            <a:endParaRPr lang="bg-BG" dirty="0" smtClean="0"/>
          </a:p>
          <a:p>
            <a:pPr lvl="1"/>
            <a:r>
              <a:rPr lang="en-US" dirty="0" smtClean="0"/>
              <a:t>Located in &lt;head</a:t>
            </a:r>
            <a:r>
              <a:rPr lang="en-US" dirty="0" smtClean="0"/>
              <a:t>&gt;</a:t>
            </a:r>
            <a:r>
              <a:rPr lang="bg-BG" dirty="0" smtClean="0"/>
              <a:t> </a:t>
            </a:r>
            <a:r>
              <a:rPr lang="en-US" dirty="0" smtClean="0"/>
              <a:t>or in</a:t>
            </a:r>
            <a:r>
              <a:rPr lang="bg-BG" dirty="0" smtClean="0"/>
              <a:t> </a:t>
            </a:r>
            <a:r>
              <a:rPr lang="en-US" dirty="0" smtClean="0"/>
              <a:t>&lt;body&gt;</a:t>
            </a:r>
            <a:endParaRPr lang="bg-BG" dirty="0" smtClean="0"/>
          </a:p>
          <a:p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114555"/>
            <a:ext cx="7223681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&lt;</a:t>
            </a:r>
            <a:r>
              <a:rPr lang="en-GB" dirty="0"/>
              <a:t>head&gt;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/>
              <a:t>	&lt;</a:t>
            </a:r>
            <a:r>
              <a:rPr lang="en-GB" dirty="0" smtClean="0"/>
              <a:t>title&gt;</a:t>
            </a:r>
            <a:r>
              <a:rPr lang="bg-BG" dirty="0" smtClean="0"/>
              <a:t>0502</a:t>
            </a:r>
            <a:r>
              <a:rPr lang="en-US" dirty="0" smtClean="0"/>
              <a:t> Internal</a:t>
            </a:r>
            <a:r>
              <a:rPr lang="bg-BG" dirty="0" smtClean="0"/>
              <a:t> </a:t>
            </a:r>
            <a:r>
              <a:rPr lang="en-GB" dirty="0" err="1"/>
              <a:t>JS</a:t>
            </a:r>
            <a:r>
              <a:rPr lang="en-GB" dirty="0"/>
              <a:t>&lt;/title&gt;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&lt;script&gt;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console.log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'Hello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&lt;/script&gt;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&lt;/</a:t>
            </a:r>
            <a:r>
              <a:rPr lang="en-GB" dirty="0"/>
              <a:t>head</a:t>
            </a:r>
            <a:r>
              <a:rPr lang="en-GB" dirty="0" smtClean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70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42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Inline </a:t>
            </a:r>
            <a:r>
              <a:rPr lang="en-US" dirty="0" err="1" smtClean="0"/>
              <a:t>JS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JS</a:t>
            </a:r>
            <a:r>
              <a:rPr lang="bg-BG" dirty="0" smtClean="0"/>
              <a:t> </a:t>
            </a:r>
            <a:r>
              <a:rPr lang="en-US" dirty="0" smtClean="0"/>
              <a:t>in attribute of</a:t>
            </a:r>
            <a:r>
              <a:rPr lang="bg-BG" dirty="0" smtClean="0"/>
              <a:t> </a:t>
            </a:r>
            <a:r>
              <a:rPr lang="en-US" dirty="0" smtClean="0"/>
              <a:t>HTML</a:t>
            </a:r>
            <a:r>
              <a:rPr lang="bg-BG" dirty="0" smtClean="0"/>
              <a:t> </a:t>
            </a:r>
            <a:r>
              <a:rPr lang="en-US" dirty="0" smtClean="0"/>
              <a:t>element</a:t>
            </a:r>
            <a:endParaRPr lang="bg-BG" dirty="0" smtClean="0"/>
          </a:p>
          <a:p>
            <a:pPr lvl="1"/>
            <a:r>
              <a:rPr lang="en-US" dirty="0" smtClean="0"/>
              <a:t>Used in attributes reacting on user’s interaction (e.g. clicking, hovering, etc.)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480311"/>
            <a:ext cx="7223681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&lt;body</a:t>
            </a:r>
            <a:r>
              <a:rPr lang="bg-BG" dirty="0" smtClean="0"/>
              <a:t>&gt;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/>
              <a:t>	&lt;button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onclick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="console.log(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'Hello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');"</a:t>
            </a:r>
            <a:r>
              <a:rPr lang="en-US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bg-BG" dirty="0" smtClean="0"/>
              <a:t>	</a:t>
            </a:r>
            <a:r>
              <a:rPr lang="en-US" dirty="0" smtClean="0"/>
              <a:t>Lorem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n-US" dirty="0" smtClean="0"/>
              <a:t>&lt;/</a:t>
            </a:r>
            <a:r>
              <a:rPr lang="en-US" dirty="0"/>
              <a:t>button&gt;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&lt;/</a:t>
            </a:r>
            <a:r>
              <a:rPr lang="en-GB" dirty="0"/>
              <a:t>body&gt;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6126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301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Data types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257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types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Simple data types</a:t>
            </a:r>
            <a:endParaRPr lang="bg-BG" dirty="0" smtClean="0"/>
          </a:p>
          <a:p>
            <a:pPr lvl="1"/>
            <a:r>
              <a:rPr lang="en-US" dirty="0" smtClean="0"/>
              <a:t>Numbers</a:t>
            </a:r>
            <a:endParaRPr lang="en-US" dirty="0" smtClean="0"/>
          </a:p>
          <a:p>
            <a:pPr lvl="1"/>
            <a:r>
              <a:rPr lang="en-US" dirty="0" smtClean="0"/>
              <a:t>Strings</a:t>
            </a:r>
            <a:endParaRPr lang="bg-BG" dirty="0" smtClean="0"/>
          </a:p>
          <a:p>
            <a:pPr lvl="1"/>
            <a:r>
              <a:rPr lang="en-US" dirty="0" smtClean="0"/>
              <a:t>Booleans</a:t>
            </a:r>
            <a:endParaRPr lang="bg-BG" dirty="0" smtClean="0"/>
          </a:p>
          <a:p>
            <a:r>
              <a:rPr lang="en-US" dirty="0" smtClean="0"/>
              <a:t>Complex data types</a:t>
            </a:r>
            <a:endParaRPr lang="bg-BG" dirty="0" smtClean="0"/>
          </a:p>
          <a:p>
            <a:pPr lvl="1"/>
            <a:r>
              <a:rPr lang="en-US" dirty="0" smtClean="0"/>
              <a:t>Arrays</a:t>
            </a:r>
            <a:endParaRPr lang="bg-BG" dirty="0" smtClean="0"/>
          </a:p>
          <a:p>
            <a:pPr lvl="1"/>
            <a:r>
              <a:rPr lang="en-US" dirty="0" smtClean="0"/>
              <a:t>Objects</a:t>
            </a:r>
            <a:endParaRPr lang="bg-BG" dirty="0" smtClean="0"/>
          </a:p>
          <a:p>
            <a:pPr lvl="1"/>
            <a:r>
              <a:rPr lang="en-US" dirty="0" smtClean="0"/>
              <a:t>Functions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0219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data types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Numbers</a:t>
            </a:r>
            <a:endParaRPr lang="bg-BG" dirty="0" smtClean="0"/>
          </a:p>
          <a:p>
            <a:pPr lvl="1"/>
            <a:r>
              <a:rPr lang="en-US" dirty="0" smtClean="0"/>
              <a:t>No distinction between integer and floating point numbers</a:t>
            </a:r>
          </a:p>
          <a:p>
            <a:pPr lvl="1"/>
            <a:r>
              <a:rPr lang="en-US" dirty="0" smtClean="0"/>
              <a:t>Supported are all traditional operations</a:t>
            </a:r>
            <a:endParaRPr lang="bg-BG" dirty="0"/>
          </a:p>
          <a:p>
            <a:pPr lvl="1"/>
            <a:r>
              <a:rPr lang="en-US" dirty="0" smtClean="0"/>
              <a:t>Functions and constants are defined in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8" y="2937506"/>
            <a:ext cx="7223681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console.log</a:t>
            </a:r>
            <a:r>
              <a:rPr lang="en-GB" dirty="0"/>
              <a:t>(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12</a:t>
            </a:r>
            <a:r>
              <a:rPr lang="en-GB" dirty="0"/>
              <a:t>,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34.5</a:t>
            </a:r>
            <a:r>
              <a:rPr lang="en-GB" dirty="0"/>
              <a:t>,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6.7e+8</a:t>
            </a:r>
            <a:r>
              <a:rPr lang="en-GB" dirty="0"/>
              <a:t> 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cons</a:t>
            </a:r>
            <a:r>
              <a:rPr lang="en-GB" dirty="0"/>
              <a:t>ol</a:t>
            </a:r>
            <a:r>
              <a:rPr lang="en-GB" dirty="0" smtClean="0"/>
              <a:t>e.log</a:t>
            </a:r>
            <a:r>
              <a:rPr lang="en-GB" dirty="0"/>
              <a:t>(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(2+3)*4</a:t>
            </a:r>
            <a:r>
              <a:rPr lang="en-GB" dirty="0"/>
              <a:t>,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Math.PI</a:t>
            </a:r>
            <a:r>
              <a:rPr lang="en-GB" dirty="0"/>
              <a:t>,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Math.SQRT2</a:t>
            </a:r>
            <a:r>
              <a:rPr lang="en-GB" dirty="0"/>
              <a:t> 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console.log</a:t>
            </a:r>
            <a:r>
              <a:rPr lang="en-GB" dirty="0"/>
              <a:t>( 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</a:t>
            </a:r>
            <a:r>
              <a:rPr lang="en-GB" dirty="0"/>
              <a:t>(</a:t>
            </a:r>
            <a:r>
              <a:rPr lang="en-GB" dirty="0" err="1"/>
              <a:t>Math.PI</a:t>
            </a:r>
            <a:r>
              <a:rPr lang="en-GB" dirty="0"/>
              <a:t>/4) 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console.log</a:t>
            </a:r>
            <a:r>
              <a:rPr lang="en-GB" dirty="0"/>
              <a:t>( 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max</a:t>
            </a:r>
            <a:r>
              <a:rPr lang="en-GB" dirty="0"/>
              <a:t>(3,1,4,1,5,9,2,6) 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console.log</a:t>
            </a:r>
            <a:r>
              <a:rPr lang="en-GB" dirty="0"/>
              <a:t>( 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floor</a:t>
            </a:r>
            <a:r>
              <a:rPr lang="en-GB" dirty="0"/>
              <a:t>(1.8), 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round</a:t>
            </a:r>
            <a:r>
              <a:rPr lang="en-GB" dirty="0"/>
              <a:t>(1.8) );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2975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General information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3540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468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Strings</a:t>
            </a:r>
            <a:endParaRPr lang="bg-BG" dirty="0" smtClean="0"/>
          </a:p>
          <a:p>
            <a:pPr lvl="1"/>
            <a:r>
              <a:rPr lang="en-US" dirty="0" smtClean="0"/>
              <a:t>Constants framed in quotes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"</a:t>
            </a:r>
            <a:r>
              <a:rPr lang="bg-BG" dirty="0" smtClean="0"/>
              <a:t>…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"</a:t>
            </a:r>
            <a:r>
              <a:rPr lang="bg-BG" dirty="0" smtClean="0"/>
              <a:t> </a:t>
            </a:r>
            <a:r>
              <a:rPr lang="en-US" dirty="0" smtClean="0"/>
              <a:t>or </a:t>
            </a:r>
            <a:r>
              <a:rPr lang="bg-BG" dirty="0" smtClean="0"/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'</a:t>
            </a:r>
            <a:r>
              <a:rPr lang="bg-BG" dirty="0" smtClean="0"/>
              <a:t>…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'</a:t>
            </a:r>
          </a:p>
          <a:p>
            <a:pPr lvl="1"/>
            <a:r>
              <a:rPr lang="en-US" dirty="0" smtClean="0"/>
              <a:t>Special symbols preceded by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\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cs typeface="Consolas" panose="020B0609020204030204" pitchFamily="49" charset="0"/>
            </a:endParaRPr>
          </a:p>
          <a:p>
            <a:pPr lvl="1"/>
            <a:r>
              <a:rPr lang="en-US" dirty="0" smtClean="0"/>
              <a:t>New line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\n</a:t>
            </a:r>
            <a:r>
              <a:rPr lang="bg-BG" dirty="0" smtClean="0"/>
              <a:t> </a:t>
            </a:r>
            <a:r>
              <a:rPr lang="en-US" dirty="0" smtClean="0"/>
              <a:t>and tab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\t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cs typeface="Consolas" panose="020B0609020204030204" pitchFamily="49" charset="0"/>
            </a:endParaRPr>
          </a:p>
          <a:p>
            <a:pPr lvl="1"/>
            <a:r>
              <a:rPr lang="en-US" dirty="0" smtClean="0"/>
              <a:t>Automatic conversion of numbers to strings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480311"/>
            <a:ext cx="7223681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console.log</a:t>
            </a:r>
            <a:r>
              <a:rPr lang="en-GB" dirty="0"/>
              <a:t>(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Proin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'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commodo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odio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sit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amet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</a:t>
            </a:r>
            <a:r>
              <a:rPr lang="en-GB" dirty="0"/>
              <a:t>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console.log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Proin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"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commodo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odio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sit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amet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</a:t>
            </a:r>
            <a:r>
              <a:rPr lang="en-GB" dirty="0"/>
              <a:t>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console.log</a:t>
            </a:r>
            <a:r>
              <a:rPr lang="en-GB" dirty="0"/>
              <a:t>("</a:t>
            </a:r>
            <a:r>
              <a:rPr lang="en-GB" dirty="0" err="1"/>
              <a:t>Proin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\"</a:t>
            </a:r>
            <a:r>
              <a:rPr lang="en-GB" dirty="0" err="1"/>
              <a:t>commodo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\"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");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console.log</a:t>
            </a:r>
            <a:r>
              <a:rPr lang="en-GB" dirty="0"/>
              <a:t>('</a:t>
            </a:r>
            <a:r>
              <a:rPr lang="en-GB" dirty="0" err="1"/>
              <a:t>Proin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\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 err="1"/>
              <a:t>odio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\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</a:t>
            </a:r>
            <a:r>
              <a:rPr lang="en-GB" dirty="0" err="1"/>
              <a:t>sit</a:t>
            </a:r>
            <a:r>
              <a:rPr lang="en-GB" dirty="0"/>
              <a:t> </a:t>
            </a:r>
            <a:r>
              <a:rPr lang="en-GB" dirty="0" err="1"/>
              <a:t>amet</a:t>
            </a:r>
            <a:r>
              <a:rPr lang="en-GB" dirty="0"/>
              <a:t>');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console.log(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1+2+3+'sapien'+1+2+3</a:t>
            </a:r>
            <a:r>
              <a:rPr lang="en-GB" dirty="0"/>
              <a:t>);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3721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438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Using strings</a:t>
            </a:r>
            <a:endParaRPr lang="bg-BG" dirty="0" smtClean="0"/>
          </a:p>
          <a:p>
            <a:pPr lvl="1"/>
            <a:r>
              <a:rPr lang="en-US" dirty="0" smtClean="0"/>
              <a:t>Property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length</a:t>
            </a:r>
            <a:r>
              <a:rPr lang="bg-BG" dirty="0" smtClean="0"/>
              <a:t> </a:t>
            </a:r>
            <a:r>
              <a:rPr lang="en-US" dirty="0" smtClean="0"/>
              <a:t>for string length</a:t>
            </a:r>
            <a:endParaRPr lang="bg-BG" dirty="0" smtClean="0"/>
          </a:p>
          <a:p>
            <a:pPr lvl="1"/>
            <a:r>
              <a:rPr lang="en-US" dirty="0" smtClean="0"/>
              <a:t>Method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charAt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[</a:t>
            </a:r>
            <a:r>
              <a:rPr lang="en-US" dirty="0" smtClean="0"/>
              <a:t>…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]</a:t>
            </a:r>
            <a:r>
              <a:rPr lang="en-US" dirty="0" smtClean="0"/>
              <a:t> </a:t>
            </a:r>
            <a:r>
              <a:rPr lang="en-US" dirty="0" smtClean="0"/>
              <a:t>to access a character</a:t>
            </a:r>
            <a:endParaRPr lang="bg-BG" dirty="0" smtClean="0"/>
          </a:p>
          <a:p>
            <a:pPr lvl="1"/>
            <a:r>
              <a:rPr lang="en-US" dirty="0" smtClean="0"/>
              <a:t>Method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concat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+</a:t>
            </a:r>
            <a:r>
              <a:rPr lang="bg-BG" dirty="0" smtClean="0"/>
              <a:t> </a:t>
            </a:r>
            <a:r>
              <a:rPr lang="en-US" dirty="0" smtClean="0"/>
              <a:t>to concatenate</a:t>
            </a:r>
            <a:endParaRPr lang="bg-BG" dirty="0" smtClean="0"/>
          </a:p>
          <a:p>
            <a:pPr lvl="1"/>
            <a:r>
              <a:rPr lang="en-US" dirty="0" smtClean="0"/>
              <a:t>Methods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indexOf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cs typeface="Consolas" panose="020B0609020204030204" pitchFamily="49" charset="0"/>
              </a:rPr>
              <a:t>search</a:t>
            </a:r>
            <a:r>
              <a:rPr lang="bg-BG" dirty="0" smtClean="0"/>
              <a:t> </a:t>
            </a:r>
            <a:r>
              <a:rPr lang="en-US" dirty="0" smtClean="0"/>
              <a:t>to search for a substring</a:t>
            </a:r>
            <a:endParaRPr lang="en-US" dirty="0" smtClean="0"/>
          </a:p>
          <a:p>
            <a:pPr lvl="1"/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480310"/>
            <a:ext cx="7223681" cy="2285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a = "</a:t>
            </a:r>
            <a:r>
              <a:rPr lang="en-US" dirty="0" err="1"/>
              <a:t>Proin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";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</a:t>
            </a: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length</a:t>
            </a:r>
            <a:r>
              <a:rPr lang="en-US" dirty="0"/>
              <a:t>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</a:t>
            </a: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charAt</a:t>
            </a:r>
            <a:r>
              <a:rPr lang="en-US" dirty="0" smtClean="0"/>
              <a:t>(0</a:t>
            </a:r>
            <a:r>
              <a:rPr lang="en-US" dirty="0"/>
              <a:t>),</a:t>
            </a:r>
            <a:r>
              <a:rPr lang="en-US" dirty="0" err="1"/>
              <a:t>a.charAt</a:t>
            </a:r>
            <a:r>
              <a:rPr lang="en-US" dirty="0"/>
              <a:t>(1),</a:t>
            </a:r>
            <a:r>
              <a:rPr lang="en-US" dirty="0" err="1"/>
              <a:t>a.charAt</a:t>
            </a:r>
            <a:r>
              <a:rPr lang="en-US" dirty="0"/>
              <a:t>(2));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console.log(a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[0]</a:t>
            </a:r>
            <a:r>
              <a:rPr lang="en-US" dirty="0"/>
              <a:t>,a[1],a[2]);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</a:t>
            </a: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concat</a:t>
            </a:r>
            <a:r>
              <a:rPr lang="en-US" dirty="0"/>
              <a:t>(" </a:t>
            </a:r>
            <a:r>
              <a:rPr lang="en-US" dirty="0" err="1"/>
              <a:t>commodo</a:t>
            </a:r>
            <a:r>
              <a:rPr lang="en-US" dirty="0"/>
              <a:t>"));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console.log(a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+</a:t>
            </a:r>
            <a:r>
              <a:rPr lang="en-US" dirty="0"/>
              <a:t>" </a:t>
            </a:r>
            <a:r>
              <a:rPr lang="en-US" dirty="0" err="1"/>
              <a:t>commodo</a:t>
            </a:r>
            <a:r>
              <a:rPr lang="en-US" dirty="0"/>
              <a:t>");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</a:t>
            </a: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indexOf</a:t>
            </a:r>
            <a:r>
              <a:rPr lang="en-US" dirty="0"/>
              <a:t>('in'));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2396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325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Booleans</a:t>
            </a:r>
            <a:endParaRPr lang="bg-BG" dirty="0" smtClean="0"/>
          </a:p>
          <a:p>
            <a:pPr lvl="1"/>
            <a:r>
              <a:rPr lang="en-US" dirty="0" smtClean="0"/>
              <a:t>Constants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true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and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false</a:t>
            </a:r>
          </a:p>
          <a:p>
            <a:pPr lvl="1"/>
            <a:r>
              <a:rPr lang="en-US" dirty="0" smtClean="0"/>
              <a:t>Standard </a:t>
            </a:r>
            <a:r>
              <a:rPr lang="en-US" dirty="0" err="1" smtClean="0"/>
              <a:t>boolean</a:t>
            </a:r>
            <a:r>
              <a:rPr lang="en-US" dirty="0" smtClean="0"/>
              <a:t> operators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&amp;&amp;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|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|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!</a:t>
            </a:r>
          </a:p>
          <a:p>
            <a:pPr lvl="1"/>
            <a:r>
              <a:rPr lang="en-US" dirty="0" err="1" smtClean="0"/>
              <a:t>Coparison</a:t>
            </a:r>
            <a:r>
              <a:rPr lang="en-US" dirty="0" smtClean="0"/>
              <a:t> results with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bg-BG" dirty="0" smtClean="0"/>
              <a:t>,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bg-BG" dirty="0" smtClean="0"/>
              <a:t> </a:t>
            </a:r>
            <a:r>
              <a:rPr lang="en-US" dirty="0" smtClean="0"/>
              <a:t>are </a:t>
            </a:r>
            <a:r>
              <a:rPr lang="en-US" dirty="0" err="1" smtClean="0"/>
              <a:t>boolean</a:t>
            </a:r>
            <a:endParaRPr lang="bg-BG" dirty="0" smtClean="0"/>
          </a:p>
          <a:p>
            <a:pPr lvl="1"/>
            <a:r>
              <a:rPr lang="en-US" dirty="0" smtClean="0"/>
              <a:t>Function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Boolean</a:t>
            </a:r>
            <a:r>
              <a:rPr lang="bg-BG" dirty="0" smtClean="0"/>
              <a:t> </a:t>
            </a:r>
            <a:r>
              <a:rPr lang="en-US" dirty="0" smtClean="0"/>
              <a:t>defines whether a value will be considered as true or false</a:t>
            </a:r>
            <a:endParaRPr lang="bg-BG" sz="2800" dirty="0" smtClean="0"/>
          </a:p>
          <a:p>
            <a:pPr lvl="1"/>
            <a:endParaRPr lang="bg-BG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846067"/>
            <a:ext cx="7223681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true</a:t>
            </a:r>
            <a:r>
              <a:rPr lang="en-US" dirty="0" err="1" smtClean="0"/>
              <a:t>,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false</a:t>
            </a:r>
            <a:r>
              <a:rPr lang="en-US" dirty="0"/>
              <a:t>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console.log(5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US" dirty="0" smtClean="0"/>
              <a:t>3,2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&lt;=</a:t>
            </a:r>
            <a:r>
              <a:rPr lang="en-US" dirty="0"/>
              <a:t>1);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console.log(true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||</a:t>
            </a:r>
            <a:r>
              <a:rPr lang="en-US" dirty="0"/>
              <a:t> false, true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&amp;&amp;</a:t>
            </a:r>
            <a:r>
              <a:rPr lang="en-US" dirty="0"/>
              <a:t> false);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Boolean</a:t>
            </a:r>
            <a:r>
              <a:rPr lang="en-US" dirty="0"/>
              <a:t>("zero"),Boolean(0));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console.log(Boolean(5</a:t>
            </a:r>
            <a:r>
              <a:rPr lang="en-US" dirty="0"/>
              <a:t>),Boolean(""));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2187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752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 data types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Arrays</a:t>
            </a:r>
            <a:endParaRPr lang="bg-BG" dirty="0" smtClean="0"/>
          </a:p>
          <a:p>
            <a:pPr lvl="1"/>
            <a:r>
              <a:rPr lang="en-US" dirty="0" smtClean="0"/>
              <a:t>Access to elements with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  <a:r>
              <a:rPr lang="en-US" dirty="0" smtClean="0"/>
              <a:t>…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Indices start from</a:t>
            </a:r>
            <a:r>
              <a:rPr lang="bg-BG" dirty="0" smtClean="0"/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  <a:r>
              <a:rPr lang="en-US" dirty="0"/>
              <a:t>, </a:t>
            </a:r>
            <a:r>
              <a:rPr lang="en-US" dirty="0" smtClean="0"/>
              <a:t>number of elements is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length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Array elements could be of different data types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937506"/>
            <a:ext cx="7223681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a </a:t>
            </a:r>
            <a:r>
              <a:rPr lang="en-US" dirty="0"/>
              <a:t>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[1,4,9,16,25]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console.log(a</a:t>
            </a:r>
            <a:r>
              <a:rPr lang="en-US" dirty="0"/>
              <a:t>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b </a:t>
            </a:r>
            <a:r>
              <a:rPr lang="en-US" dirty="0"/>
              <a:t>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fringilla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','magna','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sed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','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leo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']</a:t>
            </a:r>
            <a:r>
              <a:rPr lang="en-US" dirty="0" smtClean="0"/>
              <a:t>;</a:t>
            </a:r>
            <a:endParaRPr lang="en-US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console.log(b</a:t>
            </a:r>
            <a:r>
              <a:rPr lang="en-US" dirty="0"/>
              <a:t>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</a:t>
            </a:r>
            <a:r>
              <a:rPr lang="en-US" dirty="0" err="1" smtClean="0"/>
              <a:t>b.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length</a:t>
            </a:r>
            <a:r>
              <a:rPr lang="en-US" dirty="0"/>
              <a:t>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console.log(b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[0]</a:t>
            </a:r>
            <a:r>
              <a:rPr lang="en-US" dirty="0"/>
              <a:t>,b[1],b[2]);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994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879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Using arrays</a:t>
            </a:r>
            <a:endParaRPr lang="bg-BG" dirty="0" smtClean="0"/>
          </a:p>
          <a:p>
            <a:pPr lvl="1"/>
            <a:r>
              <a:rPr lang="en-US" dirty="0" smtClean="0"/>
              <a:t>Adding elements to the end with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push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Sorting with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sort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Extracting subarray with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slice</a:t>
            </a:r>
            <a:r>
              <a:rPr lang="bg-BG" dirty="0"/>
              <a:t> </a:t>
            </a:r>
            <a:endParaRPr lang="bg-BG" dirty="0" smtClean="0"/>
          </a:p>
          <a:p>
            <a:pPr lvl="2"/>
            <a:r>
              <a:rPr lang="en-US" dirty="0" smtClean="0"/>
              <a:t>from index to another index (exclusive)</a:t>
            </a:r>
            <a:endParaRPr lang="bg-BG" dirty="0" smtClean="0"/>
          </a:p>
          <a:p>
            <a:pPr lvl="2"/>
            <a:r>
              <a:rPr lang="en-US" dirty="0" smtClean="0"/>
              <a:t>from index to the end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937506"/>
            <a:ext cx="7223681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a </a:t>
            </a:r>
            <a:r>
              <a:rPr lang="en-US" dirty="0"/>
              <a:t>= [3,1,4,1,5];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push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(9,2)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push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(6)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</a:t>
            </a: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slice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(2,5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US" dirty="0" smtClean="0"/>
              <a:t>);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</a:t>
            </a:r>
            <a:r>
              <a:rPr lang="en-US" dirty="0" err="1" smtClean="0"/>
              <a:t>a.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slice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(2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US" dirty="0" smtClean="0"/>
              <a:t>);</a:t>
            </a:r>
            <a:endParaRPr lang="en-US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sort</a:t>
            </a:r>
            <a:r>
              <a:rPr lang="en-US" dirty="0" smtClean="0"/>
              <a:t>();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217902" y="1931677"/>
            <a:ext cx="1452976" cy="84134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From index 2 to index 4 (inclusive)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4772968" y="2059912"/>
            <a:ext cx="1319162" cy="2019719"/>
          </a:xfrm>
          <a:custGeom>
            <a:avLst/>
            <a:gdLst>
              <a:gd name="connsiteX0" fmla="*/ 633046 w 1088607"/>
              <a:gd name="connsiteY0" fmla="*/ 202111 h 2221830"/>
              <a:gd name="connsiteX1" fmla="*/ 1065125 w 1088607"/>
              <a:gd name="connsiteY1" fmla="*/ 192063 h 2221830"/>
              <a:gd name="connsiteX2" fmla="*/ 0 w 1088607"/>
              <a:gd name="connsiteY2" fmla="*/ 2221830 h 2221830"/>
              <a:gd name="connsiteX3" fmla="*/ 0 w 1088607"/>
              <a:gd name="connsiteY3" fmla="*/ 2221830 h 2221830"/>
              <a:gd name="connsiteX4" fmla="*/ 411982 w 1088607"/>
              <a:gd name="connsiteY4" fmla="*/ 764819 h 2221830"/>
              <a:gd name="connsiteX0" fmla="*/ 633046 w 1088607"/>
              <a:gd name="connsiteY0" fmla="*/ 202111 h 2221830"/>
              <a:gd name="connsiteX1" fmla="*/ 1065125 w 1088607"/>
              <a:gd name="connsiteY1" fmla="*/ 192063 h 2221830"/>
              <a:gd name="connsiteX2" fmla="*/ 0 w 1088607"/>
              <a:gd name="connsiteY2" fmla="*/ 2221830 h 2221830"/>
              <a:gd name="connsiteX3" fmla="*/ 0 w 1088607"/>
              <a:gd name="connsiteY3" fmla="*/ 2221830 h 2221830"/>
              <a:gd name="connsiteX0" fmla="*/ 633046 w 633046"/>
              <a:gd name="connsiteY0" fmla="*/ 0 h 2019719"/>
              <a:gd name="connsiteX1" fmla="*/ 0 w 633046"/>
              <a:gd name="connsiteY1" fmla="*/ 2019719 h 2019719"/>
              <a:gd name="connsiteX2" fmla="*/ 0 w 633046"/>
              <a:gd name="connsiteY2" fmla="*/ 2019719 h 2019719"/>
              <a:gd name="connsiteX0" fmla="*/ 633046 w 1009249"/>
              <a:gd name="connsiteY0" fmla="*/ 0 h 2019719"/>
              <a:gd name="connsiteX1" fmla="*/ 0 w 1009249"/>
              <a:gd name="connsiteY1" fmla="*/ 2019719 h 2019719"/>
              <a:gd name="connsiteX2" fmla="*/ 0 w 1009249"/>
              <a:gd name="connsiteY2" fmla="*/ 2019719 h 2019719"/>
              <a:gd name="connsiteX0" fmla="*/ 633046 w 1167780"/>
              <a:gd name="connsiteY0" fmla="*/ 0 h 2019719"/>
              <a:gd name="connsiteX1" fmla="*/ 0 w 1167780"/>
              <a:gd name="connsiteY1" fmla="*/ 2019719 h 2019719"/>
              <a:gd name="connsiteX2" fmla="*/ 0 w 1167780"/>
              <a:gd name="connsiteY2" fmla="*/ 2019719 h 2019719"/>
              <a:gd name="connsiteX0" fmla="*/ 633046 w 1319162"/>
              <a:gd name="connsiteY0" fmla="*/ 0 h 2019719"/>
              <a:gd name="connsiteX1" fmla="*/ 0 w 1319162"/>
              <a:gd name="connsiteY1" fmla="*/ 2019719 h 2019719"/>
              <a:gd name="connsiteX2" fmla="*/ 0 w 1319162"/>
              <a:gd name="connsiteY2" fmla="*/ 2019719 h 2019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9162" h="2019719">
                <a:moveTo>
                  <a:pt x="633046" y="0"/>
                </a:moveTo>
                <a:cubicBezTo>
                  <a:pt x="2029767" y="50242"/>
                  <a:pt x="1024932" y="1808703"/>
                  <a:pt x="0" y="2019719"/>
                </a:cubicBezTo>
                <a:lnTo>
                  <a:pt x="0" y="2019719"/>
                </a:ln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6498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JavaScript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</a:t>
            </a:r>
            <a:r>
              <a:rPr lang="bg-BG" dirty="0" smtClean="0"/>
              <a:t> </a:t>
            </a:r>
            <a:r>
              <a:rPr lang="en-US" dirty="0" smtClean="0"/>
              <a:t>JavaScript</a:t>
            </a:r>
          </a:p>
          <a:p>
            <a:pPr lvl="1"/>
            <a:r>
              <a:rPr lang="en-US" dirty="0" smtClean="0"/>
              <a:t>Programming language, often written as </a:t>
            </a:r>
            <a:r>
              <a:rPr lang="en-US" dirty="0" err="1" smtClean="0"/>
              <a:t>JS</a:t>
            </a:r>
            <a:endParaRPr lang="bg-BG" dirty="0" smtClean="0"/>
          </a:p>
          <a:p>
            <a:pPr lvl="1"/>
            <a:r>
              <a:rPr lang="en-US" dirty="0" smtClean="0"/>
              <a:t>Created for dynamic web pages and web applications</a:t>
            </a:r>
          </a:p>
          <a:p>
            <a:pPr lvl="1"/>
            <a:r>
              <a:rPr lang="en-US" dirty="0" smtClean="0"/>
              <a:t>Traditionally</a:t>
            </a:r>
            <a:r>
              <a:rPr lang="bg-BG" dirty="0" smtClean="0"/>
              <a:t> </a:t>
            </a:r>
            <a:r>
              <a:rPr lang="en-US" dirty="0" err="1" smtClean="0"/>
              <a:t>JS</a:t>
            </a:r>
            <a:r>
              <a:rPr lang="en-US" dirty="0" smtClean="0"/>
              <a:t> programs are called scripts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bg-BG" dirty="0" smtClean="0"/>
              <a:t>(</a:t>
            </a:r>
            <a:r>
              <a:rPr lang="en-US" dirty="0" smtClean="0"/>
              <a:t>in the past there were </a:t>
            </a:r>
            <a:r>
              <a:rPr lang="en-US" dirty="0" err="1" smtClean="0"/>
              <a:t>JS</a:t>
            </a:r>
            <a:r>
              <a:rPr lang="en-US" dirty="0" smtClean="0"/>
              <a:t> interpreters</a:t>
            </a:r>
            <a:r>
              <a:rPr lang="bg-BG" dirty="0" smtClean="0"/>
              <a:t>)</a:t>
            </a:r>
          </a:p>
          <a:p>
            <a:pPr lvl="1"/>
            <a:r>
              <a:rPr lang="en-US" dirty="0" err="1" smtClean="0"/>
              <a:t>JS</a:t>
            </a:r>
            <a:r>
              <a:rPr lang="en-US" dirty="0" smtClean="0"/>
              <a:t> is not related to  Java</a:t>
            </a:r>
            <a:endParaRPr lang="bg-BG" dirty="0" smtClean="0"/>
          </a:p>
          <a:p>
            <a:pPr lvl="1"/>
            <a:r>
              <a:rPr lang="en-US" dirty="0" err="1" smtClean="0"/>
              <a:t>JS</a:t>
            </a:r>
            <a:r>
              <a:rPr lang="en-US" dirty="0" smtClean="0"/>
              <a:t> could run on a server or in user’s browser</a:t>
            </a:r>
          </a:p>
          <a:p>
            <a:pPr lvl="1"/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42110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142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Objects</a:t>
            </a:r>
            <a:endParaRPr lang="bg-BG" dirty="0" smtClean="0"/>
          </a:p>
          <a:p>
            <a:pPr lvl="1"/>
            <a:r>
              <a:rPr lang="en-US" dirty="0" smtClean="0"/>
              <a:t>Constants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{name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name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…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</a:t>
            </a:r>
          </a:p>
          <a:p>
            <a:pPr lvl="1"/>
            <a:r>
              <a:rPr lang="en-US" dirty="0" smtClean="0"/>
              <a:t>Access to elements with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obect.name</a:t>
            </a:r>
            <a:r>
              <a:rPr lang="bg-BG" dirty="0" smtClean="0"/>
              <a:t> </a:t>
            </a:r>
            <a:r>
              <a:rPr lang="en-US" dirty="0" smtClean="0"/>
              <a:t>or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object[name]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1657361"/>
            <a:ext cx="7223681" cy="2926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a </a:t>
            </a:r>
            <a:r>
              <a:rPr lang="en-US" dirty="0"/>
              <a:t>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{x:10, y:15}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console.log(a</a:t>
            </a:r>
            <a:r>
              <a:rPr lang="en-US" dirty="0"/>
              <a:t>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/>
              <a:t>			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a.z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a.x</a:t>
            </a:r>
            <a:r>
              <a:rPr lang="en-US" dirty="0" err="1"/>
              <a:t>+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a.y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a.name</a:t>
            </a:r>
            <a:r>
              <a:rPr lang="en-US" dirty="0" smtClean="0"/>
              <a:t> </a:t>
            </a:r>
            <a:r>
              <a:rPr lang="en-US" dirty="0"/>
              <a:t>= "A"+</a:t>
            </a:r>
            <a:r>
              <a:rPr lang="en-US" dirty="0" err="1"/>
              <a:t>a.z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console.log(a</a:t>
            </a:r>
            <a:r>
              <a:rPr lang="en-US" dirty="0"/>
              <a:t>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/>
              <a:t>			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/>
              <a:t>= 'name';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/>
              <a:t>console.log</a:t>
            </a:r>
            <a:r>
              <a:rPr lang="en-US" dirty="0"/>
              <a:t>('a['+</a:t>
            </a:r>
            <a:r>
              <a:rPr lang="en-US" dirty="0" err="1"/>
              <a:t>i</a:t>
            </a:r>
            <a:r>
              <a:rPr lang="en-US" dirty="0" smtClean="0"/>
              <a:t>+']='+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US" dirty="0" smtClean="0"/>
              <a:t>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6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297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Syntax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3466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Variables in</a:t>
            </a:r>
            <a:r>
              <a:rPr lang="bg-BG" dirty="0" smtClean="0"/>
              <a:t> </a:t>
            </a:r>
            <a:r>
              <a:rPr lang="en-US" dirty="0" err="1" smtClean="0"/>
              <a:t>JS</a:t>
            </a:r>
            <a:endParaRPr lang="en-US" dirty="0" smtClean="0"/>
          </a:p>
          <a:p>
            <a:pPr lvl="1"/>
            <a:r>
              <a:rPr lang="en-US" dirty="0" smtClean="0"/>
              <a:t>Could change the type of their values</a:t>
            </a:r>
            <a:endParaRPr lang="bg-BG" dirty="0" smtClean="0"/>
          </a:p>
          <a:p>
            <a:pPr lvl="1"/>
            <a:r>
              <a:rPr lang="en-US" dirty="0" smtClean="0"/>
              <a:t>There are local and global variables</a:t>
            </a:r>
            <a:endParaRPr lang="bg-BG" dirty="0" smtClean="0"/>
          </a:p>
          <a:p>
            <a:pPr lvl="1"/>
            <a:r>
              <a:rPr lang="en-US" dirty="0" smtClean="0"/>
              <a:t>Local variable is created with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var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name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Value is assigned with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name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endParaRPr lang="bg-BG" dirty="0" smtClean="0"/>
          </a:p>
          <a:p>
            <a:pPr lvl="1"/>
            <a:r>
              <a:rPr lang="en-US" dirty="0" smtClean="0"/>
              <a:t>If a variable does not exist, it is created as global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8" y="3760457"/>
            <a:ext cx="7223681" cy="10972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x1 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</a:t>
            </a:r>
            <a:r>
              <a:rPr lang="es-ES" dirty="0"/>
              <a:t> 1;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x2 </a:t>
            </a:r>
            <a:r>
              <a:rPr lang="es-ES" dirty="0"/>
              <a:t>= 1;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x3 </a:t>
            </a:r>
            <a:r>
              <a:rPr lang="es-ES" dirty="0"/>
              <a:t>= x1+x2;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02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126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021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If</a:t>
            </a:r>
            <a:endParaRPr lang="bg-BG" dirty="0" smtClean="0"/>
          </a:p>
          <a:p>
            <a:pPr lvl="1"/>
            <a:r>
              <a:rPr lang="en-US" dirty="0" smtClean="0"/>
              <a:t>As a command</a:t>
            </a:r>
            <a:endParaRPr lang="bg-BG" dirty="0" smtClean="0"/>
          </a:p>
          <a:p>
            <a:pPr lvl="2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(condition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{commands}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2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(condition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{commands}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else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{commands}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2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(condition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{commands}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else if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(condition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{commands}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…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2"/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2388872"/>
            <a:ext cx="7223681" cy="2285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</a:t>
            </a:r>
            <a:r>
              <a:rPr lang="es-ES" dirty="0" smtClean="0"/>
              <a:t> 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s-ES" dirty="0"/>
              <a:t>x&gt;y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{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/>
              <a:t>	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</a:t>
            </a:r>
            <a:r>
              <a:rPr lang="es-ES" dirty="0"/>
              <a:t>x&gt;z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/>
              <a:t>		{ console.log(x); }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/>
              <a:t>	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else</a:t>
            </a:r>
            <a:endParaRPr lang="es-E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/>
              <a:t>		{ console.log(z); }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}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8675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229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005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Attention</a:t>
            </a:r>
            <a:r>
              <a:rPr lang="bg-BG" dirty="0" smtClean="0"/>
              <a:t>!</a:t>
            </a:r>
            <a:endParaRPr lang="bg-BG" dirty="0" smtClean="0"/>
          </a:p>
          <a:p>
            <a:pPr lvl="1"/>
            <a:r>
              <a:rPr lang="en-US" dirty="0" smtClean="0"/>
              <a:t>All data types can be used as </a:t>
            </a:r>
            <a:r>
              <a:rPr lang="en-US" dirty="0" err="1" smtClean="0"/>
              <a:t>boolean</a:t>
            </a:r>
            <a:r>
              <a:rPr lang="en-US" dirty="0" smtClean="0"/>
              <a:t> values</a:t>
            </a:r>
            <a:endParaRPr lang="bg-BG" dirty="0" smtClean="0"/>
          </a:p>
          <a:p>
            <a:pPr lvl="1"/>
            <a:r>
              <a:rPr lang="en-US" dirty="0" smtClean="0"/>
              <a:t>Examples for data, which is considered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false</a:t>
            </a:r>
            <a:r>
              <a:rPr lang="bg-BG" dirty="0" smtClean="0"/>
              <a:t>:</a:t>
            </a:r>
          </a:p>
          <a:p>
            <a:pPr lvl="2"/>
            <a:r>
              <a:rPr lang="en-US" dirty="0" smtClean="0"/>
              <a:t>The actual value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false</a:t>
            </a:r>
          </a:p>
          <a:p>
            <a:pPr lvl="2"/>
            <a:r>
              <a:rPr lang="en-US" dirty="0" smtClean="0"/>
              <a:t>Numerical zero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</a:p>
          <a:p>
            <a:pPr lvl="2"/>
            <a:r>
              <a:rPr lang="en-US" dirty="0" smtClean="0"/>
              <a:t>Empty string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""</a:t>
            </a:r>
          </a:p>
          <a:p>
            <a:pPr lvl="2"/>
            <a:r>
              <a:rPr lang="en-US" dirty="0" smtClean="0"/>
              <a:t>Undefined variable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undefined</a:t>
            </a:r>
          </a:p>
          <a:p>
            <a:pPr lvl="2"/>
            <a:r>
              <a:rPr lang="en-US" dirty="0" smtClean="0"/>
              <a:t>Empty value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null</a:t>
            </a:r>
          </a:p>
          <a:p>
            <a:pPr lvl="2"/>
            <a:r>
              <a:rPr lang="en-US" dirty="0" smtClean="0"/>
              <a:t>Not-a-number values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NaN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err="1" smtClean="0"/>
              <a:t>Convertion</a:t>
            </a:r>
            <a:r>
              <a:rPr lang="en-US" dirty="0" smtClean="0"/>
              <a:t> to </a:t>
            </a:r>
            <a:r>
              <a:rPr lang="en-US" dirty="0" err="1" smtClean="0"/>
              <a:t>boolean</a:t>
            </a:r>
            <a:r>
              <a:rPr lang="en-US" dirty="0" smtClean="0"/>
              <a:t> values is done automatically in </a:t>
            </a:r>
            <a:r>
              <a:rPr lang="en-US" dirty="0" smtClean="0"/>
              <a:t>command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</a:t>
            </a:r>
            <a:r>
              <a:rPr lang="en-US" dirty="0" smtClean="0"/>
              <a:t>, </a:t>
            </a:r>
            <a:r>
              <a:rPr lang="en-US" dirty="0" smtClean="0"/>
              <a:t>function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Boolean</a:t>
            </a:r>
            <a:r>
              <a:rPr lang="bg-BG" dirty="0" smtClean="0"/>
              <a:t> и </a:t>
            </a:r>
            <a:r>
              <a:rPr lang="en-US" dirty="0" smtClean="0"/>
              <a:t>operator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80431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Cycle</a:t>
            </a:r>
            <a:endParaRPr lang="bg-BG" dirty="0" smtClean="0"/>
          </a:p>
          <a:p>
            <a:pPr lvl="1"/>
            <a:r>
              <a:rPr lang="en-US" dirty="0" smtClean="0"/>
              <a:t>Standard cycle with initial values, condition and increment 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for (initial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condition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step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{commands}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en-US" sz="20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en-US" sz="200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en-US" sz="20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Condition checked on every step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while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(condition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{commands}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1474483"/>
            <a:ext cx="7223681" cy="13715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nn-NO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for </a:t>
            </a:r>
            <a:r>
              <a:rPr lang="nn-NO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nn-NO" dirty="0"/>
              <a:t>var i=1; </a:t>
            </a:r>
            <a:r>
              <a:rPr lang="nn-NO" dirty="0" smtClean="0"/>
              <a:t>i&lt;5; </a:t>
            </a:r>
            <a:r>
              <a:rPr lang="nn-NO" dirty="0"/>
              <a:t>i++</a:t>
            </a:r>
            <a:r>
              <a:rPr lang="nn-NO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nn-NO" dirty="0" smtClean="0"/>
              <a:t>{</a:t>
            </a:r>
            <a:endParaRPr lang="nn-NO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nn-NO" dirty="0"/>
              <a:t>	console.log(i+'\t'+i*i);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nn-NO" dirty="0" smtClean="0"/>
              <a:t>}</a:t>
            </a:r>
            <a:endParaRPr lang="es-ES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394700"/>
            <a:ext cx="7223681" cy="16459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nn-NO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while</a:t>
            </a:r>
            <a:r>
              <a:rPr lang="nn-NO" dirty="0" smtClean="0"/>
              <a:t> </a:t>
            </a:r>
            <a:r>
              <a:rPr lang="nn-NO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nn-NO" dirty="0"/>
              <a:t>i&lt;100</a:t>
            </a:r>
            <a:r>
              <a:rPr lang="nn-NO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nn-NO" dirty="0" smtClean="0"/>
              <a:t>{</a:t>
            </a:r>
            <a:endParaRPr lang="nn-NO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nn-NO" dirty="0"/>
              <a:t>	console.log(i+'\t'+i*i);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nn-NO" dirty="0"/>
              <a:t>	i = 2*i;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nn-NO" dirty="0" smtClean="0"/>
              <a:t>}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5999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</a:t>
            </a:r>
            <a:r>
              <a:rPr lang="en-US" dirty="0" err="1" smtClean="0"/>
              <a:t>JS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bg-BG" dirty="0" smtClean="0"/>
          </a:p>
          <a:p>
            <a:pPr lvl="1"/>
            <a:r>
              <a:rPr lang="en-US" dirty="0" smtClean="0"/>
              <a:t>1995 – In Netscape Navigator 2.0 (</a:t>
            </a:r>
            <a:r>
              <a:rPr lang="en-US" dirty="0" err="1" smtClean="0"/>
              <a:t>JS</a:t>
            </a:r>
            <a:r>
              <a:rPr lang="en-US" dirty="0" smtClean="0"/>
              <a:t> was initially called Mocha, then </a:t>
            </a:r>
            <a:r>
              <a:rPr lang="en-US" dirty="0" err="1" smtClean="0"/>
              <a:t>LiveScript</a:t>
            </a:r>
            <a:r>
              <a:rPr lang="en-US" dirty="0" smtClean="0"/>
              <a:t>)</a:t>
            </a:r>
            <a:endParaRPr lang="bg-BG" dirty="0" smtClean="0"/>
          </a:p>
          <a:p>
            <a:pPr lvl="1"/>
            <a:r>
              <a:rPr lang="bg-BG" dirty="0" smtClean="0"/>
              <a:t>1996 –</a:t>
            </a:r>
            <a:r>
              <a:rPr lang="en-US" dirty="0" smtClean="0"/>
              <a:t> </a:t>
            </a:r>
            <a:r>
              <a:rPr lang="en-US" dirty="0" err="1" smtClean="0"/>
              <a:t>JS</a:t>
            </a:r>
            <a:r>
              <a:rPr lang="bg-BG" dirty="0" smtClean="0"/>
              <a:t> </a:t>
            </a:r>
            <a:r>
              <a:rPr lang="en-US" dirty="0" err="1" smtClean="0"/>
              <a:t>standartized</a:t>
            </a:r>
            <a:r>
              <a:rPr lang="en-US" dirty="0" smtClean="0"/>
              <a:t> as ECMAScript</a:t>
            </a:r>
            <a:endParaRPr lang="bg-BG" dirty="0" smtClean="0"/>
          </a:p>
          <a:p>
            <a:pPr lvl="1"/>
            <a:r>
              <a:rPr lang="bg-BG" dirty="0" smtClean="0"/>
              <a:t>199</a:t>
            </a:r>
            <a:r>
              <a:rPr lang="en-US" dirty="0" smtClean="0"/>
              <a:t>7</a:t>
            </a:r>
            <a:r>
              <a:rPr lang="bg-BG" dirty="0" smtClean="0"/>
              <a:t> –</a:t>
            </a:r>
            <a:r>
              <a:rPr lang="en-US" dirty="0" smtClean="0"/>
              <a:t> First version</a:t>
            </a:r>
          </a:p>
          <a:p>
            <a:pPr lvl="1"/>
            <a:r>
              <a:rPr lang="en-US" dirty="0" smtClean="0"/>
              <a:t>199</a:t>
            </a:r>
            <a:r>
              <a:rPr lang="bg-BG" dirty="0" smtClean="0"/>
              <a:t>8</a:t>
            </a:r>
            <a:r>
              <a:rPr lang="en-US" dirty="0" smtClean="0"/>
              <a:t> – Second version</a:t>
            </a:r>
          </a:p>
          <a:p>
            <a:pPr lvl="1"/>
            <a:r>
              <a:rPr lang="en-US" dirty="0" smtClean="0"/>
              <a:t>1999 – Third version</a:t>
            </a:r>
            <a:endParaRPr lang="bg-BG" dirty="0" smtClean="0"/>
          </a:p>
          <a:p>
            <a:pPr lvl="1"/>
            <a:r>
              <a:rPr lang="bg-BG" dirty="0" smtClean="0"/>
              <a:t>2009 – </a:t>
            </a:r>
            <a:r>
              <a:rPr lang="en-US" dirty="0" smtClean="0"/>
              <a:t>Fifth version</a:t>
            </a:r>
            <a:r>
              <a:rPr lang="bg-BG" dirty="0" smtClean="0"/>
              <a:t> (</a:t>
            </a:r>
            <a:r>
              <a:rPr lang="en-US" dirty="0" smtClean="0"/>
              <a:t>there is no fourth version</a:t>
            </a:r>
            <a:r>
              <a:rPr lang="bg-BG" dirty="0" smtClean="0"/>
              <a:t>)</a:t>
            </a:r>
          </a:p>
          <a:p>
            <a:pPr lvl="1"/>
            <a:r>
              <a:rPr lang="bg-BG" dirty="0" smtClean="0"/>
              <a:t>2011 – </a:t>
            </a:r>
            <a:r>
              <a:rPr lang="en-US" dirty="0" smtClean="0"/>
              <a:t>Version </a:t>
            </a:r>
            <a:r>
              <a:rPr lang="bg-BG" dirty="0" smtClean="0"/>
              <a:t>5.1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9979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331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756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Traversal with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for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(variable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array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{…}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Variables gets indices as its value</a:t>
            </a:r>
            <a:endParaRPr lang="bg-BG" dirty="0"/>
          </a:p>
          <a:p>
            <a:pPr lvl="1"/>
            <a:r>
              <a:rPr lang="en-US" dirty="0" smtClean="0"/>
              <a:t>Example for calculating the average of n number in an array</a:t>
            </a:r>
            <a:endParaRPr lang="bg-BG" dirty="0" smtClean="0"/>
          </a:p>
          <a:p>
            <a:pPr lvl="1"/>
            <a:endParaRPr lang="bg-BG" sz="2000" dirty="0"/>
          </a:p>
          <a:p>
            <a:pPr lvl="1"/>
            <a:endParaRPr lang="bg-BG" sz="2000" dirty="0" smtClean="0"/>
          </a:p>
          <a:p>
            <a:pPr lvl="1"/>
            <a:endParaRPr lang="bg-BG" sz="2000" dirty="0"/>
          </a:p>
          <a:p>
            <a:pPr lvl="1"/>
            <a:endParaRPr lang="bg-BG" sz="2000" dirty="0" smtClean="0"/>
          </a:p>
          <a:p>
            <a:pPr lvl="1"/>
            <a:endParaRPr lang="bg-BG" sz="2400" dirty="0"/>
          </a:p>
          <a:p>
            <a:pPr lvl="1"/>
            <a:endParaRPr lang="bg-BG" sz="2000" dirty="0" smtClean="0"/>
          </a:p>
          <a:p>
            <a:pPr lvl="1"/>
            <a:endParaRPr lang="bg-BG" sz="2800" dirty="0"/>
          </a:p>
          <a:p>
            <a:pPr lvl="1"/>
            <a:r>
              <a:rPr lang="en-US" dirty="0" smtClean="0"/>
              <a:t>In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for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(variable in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object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{…}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/>
              <a:t>the variable gets object’s elements names as values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474483"/>
            <a:ext cx="7223681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a </a:t>
            </a:r>
            <a:r>
              <a:rPr lang="es-ES" dirty="0"/>
              <a:t>= [];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err="1"/>
              <a:t>for</a:t>
            </a:r>
            <a:r>
              <a:rPr lang="es-ES" dirty="0"/>
              <a:t> (n=1; n&lt;100000000; n*=10)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{</a:t>
            </a:r>
            <a:endParaRPr lang="es-ES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s-ES" dirty="0" err="1"/>
              <a:t>for</a:t>
            </a:r>
            <a:r>
              <a:rPr lang="es-ES" dirty="0"/>
              <a:t> (</a:t>
            </a:r>
            <a:r>
              <a:rPr lang="es-ES" dirty="0" err="1"/>
              <a:t>var</a:t>
            </a:r>
            <a:r>
              <a:rPr lang="es-ES" dirty="0"/>
              <a:t> i=0; i&lt;n; i++) </a:t>
            </a:r>
            <a:r>
              <a:rPr lang="es-ES" dirty="0" err="1"/>
              <a:t>a.push</a:t>
            </a:r>
            <a:r>
              <a:rPr lang="es-ES" dirty="0"/>
              <a:t>(</a:t>
            </a:r>
            <a:r>
              <a:rPr lang="es-ES" dirty="0" err="1"/>
              <a:t>Math.random</a:t>
            </a:r>
            <a:r>
              <a:rPr lang="es-ES" dirty="0"/>
              <a:t>());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s-ES" dirty="0" err="1"/>
              <a:t>avg</a:t>
            </a:r>
            <a:r>
              <a:rPr lang="es-ES" dirty="0"/>
              <a:t> = 0;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/>
              <a:t>	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for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</a:t>
            </a:r>
            <a:r>
              <a:rPr lang="es-ES" dirty="0" err="1"/>
              <a:t>var</a:t>
            </a:r>
            <a:r>
              <a:rPr lang="es-ES" dirty="0"/>
              <a:t> i 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</a:t>
            </a:r>
            <a:r>
              <a:rPr lang="es-ES" dirty="0"/>
              <a:t> a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s-ES" dirty="0"/>
              <a:t> </a:t>
            </a:r>
            <a:r>
              <a:rPr lang="es-ES" dirty="0" err="1"/>
              <a:t>avg</a:t>
            </a:r>
            <a:r>
              <a:rPr lang="es-ES" dirty="0"/>
              <a:t>+=a[i]/</a:t>
            </a:r>
            <a:r>
              <a:rPr lang="es-ES" dirty="0" err="1"/>
              <a:t>a.length</a:t>
            </a:r>
            <a:r>
              <a:rPr lang="es-ES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s-ES" dirty="0" smtClean="0"/>
              <a:t>console.log(</a:t>
            </a:r>
            <a:r>
              <a:rPr lang="es-ES" dirty="0" err="1" smtClean="0"/>
              <a:t>avg</a:t>
            </a:r>
            <a:r>
              <a:rPr lang="es-ES" dirty="0" smtClean="0"/>
              <a:t>);</a:t>
            </a:r>
            <a:endParaRPr lang="es-ES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}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9032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433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904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849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 in</a:t>
            </a:r>
            <a:r>
              <a:rPr lang="bg-BG" dirty="0" smtClean="0"/>
              <a:t> </a:t>
            </a:r>
            <a:r>
              <a:rPr lang="en-US" dirty="0" err="1" smtClean="0"/>
              <a:t>JS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Function definition</a:t>
            </a:r>
            <a:endParaRPr lang="bg-BG" dirty="0" smtClean="0"/>
          </a:p>
          <a:p>
            <a:pPr lvl="1"/>
            <a:r>
              <a:rPr lang="en-US" dirty="0" smtClean="0"/>
              <a:t>Reserved word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function</a:t>
            </a:r>
          </a:p>
          <a:p>
            <a:pPr lvl="1"/>
            <a:r>
              <a:rPr lang="en-US" dirty="0" smtClean="0"/>
              <a:t>No function type and parameters types</a:t>
            </a:r>
            <a:endParaRPr lang="bg-BG" dirty="0" smtClean="0"/>
          </a:p>
          <a:p>
            <a:pPr lvl="1"/>
            <a:r>
              <a:rPr lang="en-US" dirty="0" smtClean="0"/>
              <a:t>Result is returned with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return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8" y="2937506"/>
            <a:ext cx="7223681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function</a:t>
            </a:r>
            <a:r>
              <a:rPr lang="es-ES" dirty="0" smtClean="0"/>
              <a:t> </a:t>
            </a:r>
            <a:r>
              <a:rPr lang="es-ES" dirty="0"/>
              <a:t>rad(x</a:t>
            </a:r>
            <a:r>
              <a:rPr lang="es-ES" dirty="0" smtClean="0"/>
              <a:t>)</a:t>
            </a:r>
            <a:r>
              <a:rPr lang="bg-BG" dirty="0" smtClean="0"/>
              <a:t> </a:t>
            </a:r>
            <a:r>
              <a:rPr lang="es-ES" dirty="0" smtClean="0"/>
              <a:t>{</a:t>
            </a:r>
            <a:r>
              <a:rPr lang="bg-BG" dirty="0" smtClean="0"/>
              <a:t> </a:t>
            </a:r>
            <a:r>
              <a:rPr lang="es-E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return</a:t>
            </a:r>
            <a:r>
              <a:rPr lang="es-ES" dirty="0" smtClean="0"/>
              <a:t> </a:t>
            </a:r>
            <a:r>
              <a:rPr lang="es-ES" dirty="0"/>
              <a:t>x*</a:t>
            </a:r>
            <a:r>
              <a:rPr lang="es-ES" dirty="0" err="1"/>
              <a:t>Math.PI</a:t>
            </a:r>
            <a:r>
              <a:rPr lang="es-ES" dirty="0"/>
              <a:t>/180</a:t>
            </a:r>
            <a:r>
              <a:rPr lang="es-ES" dirty="0" smtClean="0"/>
              <a:t>;</a:t>
            </a:r>
            <a:r>
              <a:rPr lang="bg-BG" dirty="0" smtClean="0"/>
              <a:t> </a:t>
            </a:r>
            <a:r>
              <a:rPr lang="es-ES" dirty="0" smtClean="0"/>
              <a:t>}</a:t>
            </a:r>
            <a:endParaRPr lang="es-ES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endParaRPr lang="es-ES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function</a:t>
            </a:r>
            <a:r>
              <a:rPr lang="es-ES" dirty="0" smtClean="0"/>
              <a:t> </a:t>
            </a:r>
            <a:r>
              <a:rPr lang="es-ES" dirty="0"/>
              <a:t>sin(x)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{</a:t>
            </a:r>
            <a:r>
              <a:rPr lang="es-ES" dirty="0"/>
              <a:t>	</a:t>
            </a:r>
            <a:r>
              <a:rPr lang="es-ES" dirty="0" err="1"/>
              <a:t>var</a:t>
            </a:r>
            <a:r>
              <a:rPr lang="es-ES" dirty="0"/>
              <a:t> r = rad(x);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/>
              <a:t>	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return</a:t>
            </a:r>
            <a:r>
              <a:rPr lang="es-ES" dirty="0"/>
              <a:t> </a:t>
            </a:r>
            <a:r>
              <a:rPr lang="es-ES" dirty="0" err="1"/>
              <a:t>Math.sin</a:t>
            </a:r>
            <a:r>
              <a:rPr lang="es-ES" dirty="0"/>
              <a:t>(r);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}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1244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536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556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Functions as data</a:t>
            </a:r>
            <a:endParaRPr lang="bg-BG" dirty="0" smtClean="0"/>
          </a:p>
          <a:p>
            <a:pPr lvl="1"/>
            <a:r>
              <a:rPr lang="en-US" dirty="0" smtClean="0"/>
              <a:t>No pointers in</a:t>
            </a:r>
            <a:r>
              <a:rPr lang="bg-BG" dirty="0" smtClean="0"/>
              <a:t> </a:t>
            </a:r>
            <a:r>
              <a:rPr lang="en-US" dirty="0" err="1" smtClean="0"/>
              <a:t>JS</a:t>
            </a:r>
            <a:endParaRPr lang="bg-BG" dirty="0" smtClean="0"/>
          </a:p>
          <a:p>
            <a:pPr lvl="1"/>
            <a:r>
              <a:rPr lang="en-US" dirty="0" smtClean="0"/>
              <a:t>Function without (…)</a:t>
            </a:r>
            <a:r>
              <a:rPr lang="bg-BG" dirty="0" smtClean="0"/>
              <a:t> </a:t>
            </a:r>
            <a:r>
              <a:rPr lang="en-US" dirty="0" smtClean="0"/>
              <a:t>is data</a:t>
            </a:r>
            <a:endParaRPr lang="bg-BG" dirty="0" smtClean="0"/>
          </a:p>
          <a:p>
            <a:pPr lvl="1"/>
            <a:r>
              <a:rPr lang="en-US" dirty="0" smtClean="0"/>
              <a:t>Could be assigned to variables or passed as parameters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023116"/>
            <a:ext cx="7223681" cy="10972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x </a:t>
            </a:r>
            <a:r>
              <a:rPr lang="es-ES" dirty="0"/>
              <a:t>= </a:t>
            </a:r>
            <a:r>
              <a:rPr lang="es-ES" dirty="0" err="1"/>
              <a:t>Math.PI</a:t>
            </a:r>
            <a:r>
              <a:rPr lang="es-ES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fun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console.log(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fun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(x)</a:t>
            </a:r>
            <a:r>
              <a:rPr lang="es-ES" dirty="0" smtClean="0"/>
              <a:t>);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6705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638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984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Anonymous functions</a:t>
            </a:r>
            <a:endParaRPr lang="bg-BG" dirty="0" smtClean="0"/>
          </a:p>
          <a:p>
            <a:pPr lvl="1"/>
            <a:r>
              <a:rPr lang="en-US" dirty="0" smtClean="0"/>
              <a:t>Function with parameters and body, but without name</a:t>
            </a:r>
            <a:endParaRPr lang="bg-BG" dirty="0" smtClean="0"/>
          </a:p>
          <a:p>
            <a:pPr lvl="1"/>
            <a:r>
              <a:rPr lang="en-US" dirty="0" smtClean="0"/>
              <a:t>Often used when a function is assigned to data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657360"/>
            <a:ext cx="7223681" cy="3200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err="1"/>
              <a:t>fun</a:t>
            </a:r>
            <a:r>
              <a:rPr lang="es-ES" dirty="0"/>
              <a:t> = 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function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a,b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 {</a:t>
            </a:r>
            <a:r>
              <a:rPr lang="es-ES" dirty="0"/>
              <a:t> </a:t>
            </a:r>
            <a:r>
              <a:rPr lang="es-ES" dirty="0" err="1"/>
              <a:t>return</a:t>
            </a:r>
            <a:r>
              <a:rPr lang="es-ES" dirty="0"/>
              <a:t> (a-1)*(b+1); 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</a:t>
            </a:r>
            <a:r>
              <a:rPr lang="es-ES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/>
              <a:t>console.log(</a:t>
            </a:r>
            <a:r>
              <a:rPr lang="es-ES" dirty="0" err="1"/>
              <a:t>fun</a:t>
            </a:r>
            <a:r>
              <a:rPr lang="es-ES" dirty="0"/>
              <a:t>(4,5));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err="1" smtClean="0"/>
              <a:t>function</a:t>
            </a:r>
            <a:r>
              <a:rPr lang="es-ES" dirty="0" smtClean="0"/>
              <a:t> </a:t>
            </a:r>
            <a:r>
              <a:rPr lang="es-ES" dirty="0" err="1"/>
              <a:t>calc</a:t>
            </a:r>
            <a:r>
              <a:rPr lang="es-ES" dirty="0"/>
              <a:t>(</a:t>
            </a:r>
            <a:r>
              <a:rPr lang="es-ES" dirty="0" err="1"/>
              <a:t>fun,arg,n</a:t>
            </a:r>
            <a:r>
              <a:rPr lang="es-ES" dirty="0"/>
              <a:t>)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{</a:t>
            </a:r>
            <a:endParaRPr lang="es-ES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/>
              <a:t>	</a:t>
            </a:r>
            <a:r>
              <a:rPr lang="es-ES" dirty="0" err="1"/>
              <a:t>return</a:t>
            </a:r>
            <a:r>
              <a:rPr lang="es-ES" dirty="0"/>
              <a:t> </a:t>
            </a:r>
            <a:r>
              <a:rPr lang="es-ES" dirty="0" err="1"/>
              <a:t>fun</a:t>
            </a:r>
            <a:r>
              <a:rPr lang="es-ES" dirty="0"/>
              <a:t>(</a:t>
            </a:r>
            <a:r>
              <a:rPr lang="es-ES" dirty="0" err="1"/>
              <a:t>arg</a:t>
            </a:r>
            <a:r>
              <a:rPr lang="es-ES" dirty="0"/>
              <a:t>).</a:t>
            </a:r>
            <a:r>
              <a:rPr lang="es-ES" dirty="0" err="1"/>
              <a:t>toFixed</a:t>
            </a:r>
            <a:r>
              <a:rPr lang="es-ES" dirty="0"/>
              <a:t>(n);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}</a:t>
            </a:r>
            <a:endParaRPr lang="es-ES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console.log(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s-ES" dirty="0" err="1" smtClean="0"/>
              <a:t>calc</a:t>
            </a:r>
            <a:r>
              <a:rPr lang="es-ES" dirty="0" smtClean="0"/>
              <a:t>(</a:t>
            </a:r>
            <a:r>
              <a:rPr lang="bg-BG" dirty="0" smtClean="0"/>
              <a:t> </a:t>
            </a:r>
            <a:r>
              <a:rPr lang="es-E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function</a:t>
            </a:r>
            <a:r>
              <a:rPr lang="es-E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(x</a:t>
            </a:r>
            <a:r>
              <a:rPr lang="es-E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){</a:t>
            </a:r>
            <a:r>
              <a:rPr lang="es-ES" dirty="0" err="1"/>
              <a:t>return</a:t>
            </a:r>
            <a:r>
              <a:rPr lang="es-ES" dirty="0"/>
              <a:t> 1/</a:t>
            </a:r>
            <a:r>
              <a:rPr lang="es-ES" dirty="0" err="1"/>
              <a:t>Math.sqrt</a:t>
            </a:r>
            <a:r>
              <a:rPr lang="es-ES" dirty="0"/>
              <a:t>(x</a:t>
            </a:r>
            <a:r>
              <a:rPr lang="es-ES" dirty="0" smtClean="0"/>
              <a:t>);</a:t>
            </a:r>
            <a:r>
              <a:rPr lang="es-E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</a:t>
            </a:r>
            <a:r>
              <a:rPr lang="es-ES" dirty="0" smtClean="0"/>
              <a:t>,4,2</a:t>
            </a:r>
            <a:r>
              <a:rPr lang="bg-BG" dirty="0" smtClean="0"/>
              <a:t> </a:t>
            </a:r>
            <a:r>
              <a:rPr lang="es-ES" dirty="0" smtClean="0"/>
              <a:t>)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s-ES" dirty="0" smtClean="0"/>
              <a:t>);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2143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741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858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JS</a:t>
            </a:r>
            <a:r>
              <a:rPr lang="en-US" dirty="0" smtClean="0"/>
              <a:t> capabilities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Capabilities</a:t>
            </a:r>
            <a:endParaRPr lang="bg-BG" dirty="0" smtClean="0"/>
          </a:p>
          <a:p>
            <a:pPr lvl="1"/>
            <a:r>
              <a:rPr lang="en-US" dirty="0" smtClean="0"/>
              <a:t>General purpose language</a:t>
            </a:r>
            <a:endParaRPr lang="bg-BG" dirty="0" smtClean="0"/>
          </a:p>
          <a:p>
            <a:pPr lvl="1"/>
            <a:r>
              <a:rPr lang="en-US" dirty="0" smtClean="0"/>
              <a:t>Procedural, functional and object-oriented programming</a:t>
            </a:r>
            <a:endParaRPr lang="bg-BG" dirty="0" smtClean="0"/>
          </a:p>
          <a:p>
            <a:pPr lvl="1"/>
            <a:r>
              <a:rPr lang="en-US" dirty="0" smtClean="0"/>
              <a:t>Access to HTML elements and their styles</a:t>
            </a:r>
            <a:endParaRPr lang="bg-BG" dirty="0" smtClean="0"/>
          </a:p>
          <a:p>
            <a:pPr lvl="1"/>
            <a:r>
              <a:rPr lang="en-US" dirty="0" smtClean="0"/>
              <a:t>Processing mouse motion, button clicks, </a:t>
            </a:r>
            <a:r>
              <a:rPr lang="bg-BG" dirty="0" smtClean="0"/>
              <a:t>…</a:t>
            </a:r>
          </a:p>
          <a:p>
            <a:r>
              <a:rPr lang="en-US" dirty="0" smtClean="0"/>
              <a:t>In </a:t>
            </a:r>
            <a:r>
              <a:rPr lang="en-US" dirty="0" err="1" smtClean="0"/>
              <a:t>SUICA</a:t>
            </a:r>
            <a:endParaRPr lang="bg-BG" dirty="0" smtClean="0"/>
          </a:p>
          <a:p>
            <a:pPr lvl="1"/>
            <a:r>
              <a:rPr lang="en-US" dirty="0" smtClean="0"/>
              <a:t>Programs are in </a:t>
            </a:r>
            <a:r>
              <a:rPr lang="en-US" dirty="0" err="1" smtClean="0"/>
              <a:t>JS</a:t>
            </a:r>
            <a:endParaRPr lang="en-US" dirty="0" smtClean="0"/>
          </a:p>
          <a:p>
            <a:pPr lvl="1"/>
            <a:r>
              <a:rPr lang="en-US" dirty="0" smtClean="0"/>
              <a:t>Programs use  </a:t>
            </a:r>
            <a:r>
              <a:rPr lang="en-US" dirty="0" err="1" smtClean="0"/>
              <a:t>Suica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/>
              <a:t>which is written in </a:t>
            </a:r>
            <a:r>
              <a:rPr lang="en-US" dirty="0" err="1" smtClean="0"/>
              <a:t>JS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07005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JavaScript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Language JavaScript</a:t>
            </a:r>
            <a:endParaRPr lang="en-US" dirty="0" smtClean="0"/>
          </a:p>
          <a:p>
            <a:pPr lvl="1"/>
            <a:r>
              <a:rPr lang="en-US" dirty="0" smtClean="0"/>
              <a:t>Similar to C</a:t>
            </a:r>
            <a:endParaRPr lang="bg-BG" dirty="0" smtClean="0"/>
          </a:p>
          <a:p>
            <a:pPr lvl="1"/>
            <a:r>
              <a:rPr lang="en-US" dirty="0" smtClean="0"/>
              <a:t>Used in a browser</a:t>
            </a:r>
            <a:endParaRPr lang="bg-BG" dirty="0" smtClean="0"/>
          </a:p>
          <a:p>
            <a:r>
              <a:rPr lang="en-US" dirty="0" smtClean="0"/>
              <a:t>Data types</a:t>
            </a:r>
            <a:endParaRPr lang="bg-BG" dirty="0" smtClean="0"/>
          </a:p>
          <a:p>
            <a:pPr lvl="1"/>
            <a:r>
              <a:rPr lang="en-US" dirty="0" smtClean="0"/>
              <a:t>Simple</a:t>
            </a:r>
            <a:r>
              <a:rPr lang="bg-BG" dirty="0" smtClean="0"/>
              <a:t>: </a:t>
            </a:r>
            <a:r>
              <a:rPr lang="en-US" dirty="0" smtClean="0"/>
              <a:t>numbers, strings, </a:t>
            </a:r>
            <a:r>
              <a:rPr lang="en-US" dirty="0" err="1" smtClean="0"/>
              <a:t>booleans</a:t>
            </a:r>
            <a:endParaRPr lang="en-US" dirty="0" smtClean="0"/>
          </a:p>
          <a:p>
            <a:pPr lvl="1"/>
            <a:r>
              <a:rPr lang="en-US" dirty="0" smtClean="0"/>
              <a:t>Complex: arrays, objects, functions</a:t>
            </a:r>
          </a:p>
          <a:p>
            <a:r>
              <a:rPr lang="en-US" dirty="0" smtClean="0"/>
              <a:t>Variables and functions</a:t>
            </a:r>
            <a:endParaRPr lang="bg-BG" dirty="0" smtClean="0"/>
          </a:p>
          <a:p>
            <a:pPr lvl="1"/>
            <a:r>
              <a:rPr lang="en-US" dirty="0" smtClean="0"/>
              <a:t>No type, only data have types</a:t>
            </a:r>
            <a:endParaRPr lang="bg-BG" dirty="0" smtClean="0"/>
          </a:p>
          <a:p>
            <a:pPr lvl="1"/>
            <a:r>
              <a:rPr lang="en-US" dirty="0" smtClean="0"/>
              <a:t>Anonymous functions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42048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Additional information</a:t>
            </a:r>
            <a:endParaRPr lang="bg-BG" dirty="0" smtClean="0"/>
          </a:p>
          <a:p>
            <a:pPr lvl="1"/>
            <a:r>
              <a:rPr lang="en-US" dirty="0" smtClean="0"/>
              <a:t>Here</a:t>
            </a:r>
            <a:r>
              <a:rPr lang="bg-BG" dirty="0" smtClean="0"/>
              <a:t>: </a:t>
            </a:r>
            <a:r>
              <a:rPr lang="en-GB" dirty="0">
                <a:hlinkClick r:id="rId2"/>
              </a:rPr>
              <a:t>http://www.w3schools.com/js</a:t>
            </a:r>
            <a:r>
              <a:rPr lang="en-GB" dirty="0" smtClean="0">
                <a:hlinkClick r:id="rId2"/>
              </a:rPr>
              <a:t>/</a:t>
            </a:r>
            <a:endParaRPr lang="bg-BG" dirty="0" smtClean="0"/>
          </a:p>
          <a:p>
            <a:pPr lvl="1"/>
            <a:r>
              <a:rPr lang="en-US" dirty="0" smtClean="0"/>
              <a:t>There</a:t>
            </a:r>
            <a:r>
              <a:rPr lang="bg-BG" dirty="0" smtClean="0"/>
              <a:t>: </a:t>
            </a:r>
            <a:r>
              <a:rPr lang="en-US" dirty="0" smtClean="0">
                <a:hlinkClick r:id="rId3"/>
              </a:rPr>
              <a:t>http://</a:t>
            </a:r>
            <a:r>
              <a:rPr lang="en-GB" dirty="0" smtClean="0">
                <a:hlinkClick r:id="rId3"/>
              </a:rPr>
              <a:t>www.w3schools.com/jsref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51020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The end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Comments</a:t>
            </a:r>
            <a:r>
              <a:rPr lang="en-US" noProof="0" smtClean="0"/>
              <a:t>, questions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Relation with</a:t>
            </a:r>
            <a:r>
              <a:rPr lang="bg-BG" dirty="0" smtClean="0"/>
              <a:t> </a:t>
            </a:r>
            <a:r>
              <a:rPr lang="en-US" dirty="0"/>
              <a:t>HTML</a:t>
            </a:r>
            <a:r>
              <a:rPr lang="bg-BG" dirty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err="1" smtClean="0"/>
              <a:t>CSS</a:t>
            </a:r>
            <a:endParaRPr lang="bg-BG" dirty="0" smtClean="0"/>
          </a:p>
          <a:p>
            <a:pPr lvl="1"/>
            <a:r>
              <a:rPr lang="en-US" dirty="0" smtClean="0"/>
              <a:t>Access to properties and styles of HTML elements via DOM (Document Object Model)</a:t>
            </a:r>
            <a:endParaRPr lang="bg-BG" dirty="0"/>
          </a:p>
        </p:txBody>
      </p:sp>
      <p:sp>
        <p:nvSpPr>
          <p:cNvPr id="6" name="Rectangle 5"/>
          <p:cNvSpPr/>
          <p:nvPr/>
        </p:nvSpPr>
        <p:spPr>
          <a:xfrm>
            <a:off x="2586041" y="1840238"/>
            <a:ext cx="3955710" cy="22859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Browser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135812" y="2676982"/>
            <a:ext cx="656939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" name="Straight Arrow Connector 12"/>
          <p:cNvCxnSpPr>
            <a:stCxn id="19" idx="1"/>
          </p:cNvCxnSpPr>
          <p:nvPr/>
        </p:nvCxnSpPr>
        <p:spPr>
          <a:xfrm flipH="1">
            <a:off x="6358873" y="3113799"/>
            <a:ext cx="546799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6" name="Rectangle 15"/>
          <p:cNvSpPr/>
          <p:nvPr/>
        </p:nvSpPr>
        <p:spPr>
          <a:xfrm>
            <a:off x="558732" y="2305888"/>
            <a:ext cx="1577080" cy="731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HTML5</a:t>
            </a:r>
            <a:br>
              <a:rPr lang="en-US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en-US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content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58732" y="3207995"/>
            <a:ext cx="1577080" cy="731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CSS</a:t>
            </a:r>
            <a:endParaRPr lang="en-US" sz="2000" b="1" dirty="0" smtClean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styles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792751" y="2313150"/>
            <a:ext cx="2651731" cy="162635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Internal representation of web page elements and their styles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905672" y="2748043"/>
            <a:ext cx="1577080" cy="731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JS</a:t>
            </a:r>
            <a:endParaRPr lang="en-US" sz="2000" b="1" dirty="0" smtClean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program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27970" y="2313150"/>
            <a:ext cx="730903" cy="16263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DOM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135811" y="3563642"/>
            <a:ext cx="656939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Arrow Connector 22"/>
          <p:cNvCxnSpPr>
            <a:stCxn id="5" idx="1"/>
            <a:endCxn id="18" idx="3"/>
          </p:cNvCxnSpPr>
          <p:nvPr/>
        </p:nvCxnSpPr>
        <p:spPr>
          <a:xfrm flipH="1">
            <a:off x="5444482" y="3126329"/>
            <a:ext cx="183488" cy="0"/>
          </a:xfrm>
          <a:prstGeom prst="straightConnector1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7" name="Rectangle 26"/>
          <p:cNvSpPr/>
          <p:nvPr/>
        </p:nvSpPr>
        <p:spPr>
          <a:xfrm>
            <a:off x="2586041" y="4318574"/>
            <a:ext cx="3955710" cy="44771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User screen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4118616" y="3939508"/>
            <a:ext cx="0" cy="379066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5444482" y="3293214"/>
            <a:ext cx="183488" cy="0"/>
          </a:xfrm>
          <a:prstGeom prst="straightConnector1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5444482" y="2960483"/>
            <a:ext cx="183488" cy="0"/>
          </a:xfrm>
          <a:prstGeom prst="straightConnector1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08052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Appearance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appearance of a</a:t>
            </a:r>
            <a:r>
              <a:rPr lang="bg-BG" dirty="0" smtClean="0"/>
              <a:t> </a:t>
            </a:r>
            <a:r>
              <a:rPr lang="en-US" dirty="0" err="1" smtClean="0"/>
              <a:t>JS</a:t>
            </a:r>
            <a:r>
              <a:rPr lang="bg-BG" dirty="0" smtClean="0"/>
              <a:t> </a:t>
            </a:r>
            <a:r>
              <a:rPr lang="en-US" dirty="0" smtClean="0"/>
              <a:t>code</a:t>
            </a:r>
            <a:endParaRPr lang="bg-BG" dirty="0" smtClean="0"/>
          </a:p>
          <a:p>
            <a:pPr lvl="1"/>
            <a:r>
              <a:rPr lang="en-US" dirty="0" smtClean="0"/>
              <a:t>Looks like C (somewhat)</a:t>
            </a:r>
            <a:endParaRPr lang="en-US" dirty="0" smtClean="0"/>
          </a:p>
          <a:p>
            <a:pPr lvl="1"/>
            <a:r>
              <a:rPr lang="en-US" dirty="0" smtClean="0"/>
              <a:t>No pointers</a:t>
            </a:r>
            <a:endParaRPr lang="bg-BG" dirty="0" smtClean="0"/>
          </a:p>
          <a:p>
            <a:pPr lvl="1"/>
            <a:r>
              <a:rPr lang="en-US" dirty="0" smtClean="0"/>
              <a:t>No types of variables</a:t>
            </a:r>
            <a:endParaRPr lang="bg-BG" dirty="0" smtClean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637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Location</a:t>
            </a:r>
            <a:endParaRPr lang="bg-BG" dirty="0" smtClean="0"/>
          </a:p>
          <a:p>
            <a:pPr lvl="1"/>
            <a:r>
              <a:rPr lang="en-US" dirty="0" smtClean="0"/>
              <a:t>Server-side </a:t>
            </a:r>
            <a:r>
              <a:rPr lang="en-US" dirty="0" err="1" smtClean="0"/>
              <a:t>JS</a:t>
            </a:r>
            <a:r>
              <a:rPr lang="en-US" dirty="0" smtClean="0"/>
              <a:t> (not used in this course)</a:t>
            </a:r>
            <a:endParaRPr lang="bg-BG" dirty="0" smtClean="0"/>
          </a:p>
          <a:p>
            <a:pPr lvl="1"/>
            <a:r>
              <a:rPr lang="en-US" dirty="0" smtClean="0"/>
              <a:t>Client-side </a:t>
            </a:r>
            <a:r>
              <a:rPr lang="en-US" dirty="0" err="1" smtClean="0"/>
              <a:t>JS</a:t>
            </a:r>
            <a:endParaRPr lang="bg-BG" dirty="0" smtClean="0"/>
          </a:p>
          <a:p>
            <a:r>
              <a:rPr lang="en-US" dirty="0" smtClean="0"/>
              <a:t>Usage</a:t>
            </a:r>
            <a:endParaRPr lang="bg-BG" dirty="0"/>
          </a:p>
          <a:p>
            <a:pPr lvl="1"/>
            <a:r>
              <a:rPr lang="en-US" dirty="0" smtClean="0"/>
              <a:t>External file used by all pages in a site</a:t>
            </a:r>
            <a:endParaRPr lang="bg-BG" dirty="0" smtClean="0"/>
          </a:p>
          <a:p>
            <a:pPr lvl="1"/>
            <a:r>
              <a:rPr lang="en-US" dirty="0" smtClean="0"/>
              <a:t>Script element in a web page</a:t>
            </a:r>
            <a:endParaRPr lang="bg-BG" dirty="0" smtClean="0"/>
          </a:p>
          <a:p>
            <a:pPr lvl="1"/>
            <a:r>
              <a:rPr lang="en-US" dirty="0" smtClean="0"/>
              <a:t>Attribute to a single HTML element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47676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</a:t>
            </a:r>
            <a:r>
              <a:rPr lang="en-US" dirty="0" err="1" smtClean="0"/>
              <a:t>environent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JS</a:t>
            </a:r>
            <a:r>
              <a:rPr lang="en-US" dirty="0" smtClean="0"/>
              <a:t> </a:t>
            </a:r>
            <a:r>
              <a:rPr lang="en-US" dirty="0" smtClean="0"/>
              <a:t>console</a:t>
            </a:r>
            <a:endParaRPr lang="bg-BG" dirty="0" smtClean="0"/>
          </a:p>
          <a:p>
            <a:pPr lvl="1"/>
            <a:r>
              <a:rPr lang="en-US" dirty="0" smtClean="0"/>
              <a:t>A developer’s module in browsers supporting </a:t>
            </a:r>
            <a:r>
              <a:rPr lang="en-US" dirty="0" err="1" smtClean="0"/>
              <a:t>JS</a:t>
            </a:r>
            <a:endParaRPr lang="en-US" dirty="0" smtClean="0"/>
          </a:p>
          <a:p>
            <a:r>
              <a:rPr lang="en-US" dirty="0" smtClean="0"/>
              <a:t>Used for</a:t>
            </a:r>
            <a:endParaRPr lang="en-US" dirty="0" smtClean="0"/>
          </a:p>
          <a:p>
            <a:pPr lvl="1"/>
            <a:r>
              <a:rPr lang="en-US" dirty="0" smtClean="0"/>
              <a:t>Error messages and warnings</a:t>
            </a:r>
          </a:p>
          <a:p>
            <a:pPr lvl="1"/>
            <a:r>
              <a:rPr lang="en-US" dirty="0" smtClean="0"/>
              <a:t>Printing text results</a:t>
            </a:r>
          </a:p>
          <a:p>
            <a:pPr lvl="1"/>
            <a:r>
              <a:rPr lang="en-US" dirty="0" smtClean="0"/>
              <a:t>Real-time execution of commands</a:t>
            </a:r>
            <a:endParaRPr lang="bg-BG" dirty="0" smtClean="0"/>
          </a:p>
          <a:p>
            <a:pPr lvl="1"/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3851896"/>
            <a:ext cx="7223681" cy="5486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console.log(</a:t>
            </a:r>
            <a:r>
              <a:rPr lang="en-GB" dirty="0" smtClean="0"/>
              <a:t>…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55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6436</TotalTime>
  <Words>1224</Words>
  <Application>Microsoft Office PowerPoint</Application>
  <PresentationFormat>On-screen Show (16:9)</PresentationFormat>
  <Paragraphs>316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Origin</vt:lpstr>
      <vt:lpstr>JavaScript</vt:lpstr>
      <vt:lpstr>General information</vt:lpstr>
      <vt:lpstr>JavaScript</vt:lpstr>
      <vt:lpstr>History of JS</vt:lpstr>
      <vt:lpstr>JS capabilities</vt:lpstr>
      <vt:lpstr>PowerPoint Presentation</vt:lpstr>
      <vt:lpstr>Appearance</vt:lpstr>
      <vt:lpstr>Usage</vt:lpstr>
      <vt:lpstr>Working environent</vt:lpstr>
      <vt:lpstr>PowerPoint Presentation</vt:lpstr>
      <vt:lpstr>External JS</vt:lpstr>
      <vt:lpstr>PowerPoint Presentation</vt:lpstr>
      <vt:lpstr>Internal JS</vt:lpstr>
      <vt:lpstr>PowerPoint Presentation</vt:lpstr>
      <vt:lpstr>Inline JS</vt:lpstr>
      <vt:lpstr>PowerPoint Presentation</vt:lpstr>
      <vt:lpstr>Data types</vt:lpstr>
      <vt:lpstr>Data types</vt:lpstr>
      <vt:lpstr>Simple data types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Complex data types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Syntax</vt:lpstr>
      <vt:lpstr>Variables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Functions</vt:lpstr>
      <vt:lpstr>Functions in JS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JavaScript</vt:lpstr>
      <vt:lpstr>More</vt:lpstr>
      <vt:lpstr>The end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SUICA-05</dc:title>
  <dc:creator>Pavel Boytchev</dc:creator>
  <cp:lastModifiedBy>Anon</cp:lastModifiedBy>
  <cp:revision>254</cp:revision>
  <dcterms:created xsi:type="dcterms:W3CDTF">2015-02-10T15:00:35Z</dcterms:created>
  <dcterms:modified xsi:type="dcterms:W3CDTF">2020-03-31T09:20:48Z</dcterms:modified>
</cp:coreProperties>
</file>