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64"/>
  </p:notesMasterIdLst>
  <p:sldIdLst>
    <p:sldId id="296" r:id="rId2"/>
    <p:sldId id="327" r:id="rId3"/>
    <p:sldId id="379" r:id="rId4"/>
    <p:sldId id="380" r:id="rId5"/>
    <p:sldId id="381" r:id="rId6"/>
    <p:sldId id="385" r:id="rId7"/>
    <p:sldId id="382" r:id="rId8"/>
    <p:sldId id="383" r:id="rId9"/>
    <p:sldId id="384" r:id="rId10"/>
    <p:sldId id="387" r:id="rId11"/>
    <p:sldId id="386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399" r:id="rId29"/>
    <p:sldId id="397" r:id="rId30"/>
    <p:sldId id="398" r:id="rId31"/>
    <p:sldId id="434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7" r:id="rId40"/>
    <p:sldId id="415" r:id="rId41"/>
    <p:sldId id="416" r:id="rId42"/>
    <p:sldId id="418" r:id="rId43"/>
    <p:sldId id="419" r:id="rId44"/>
    <p:sldId id="420" r:id="rId45"/>
    <p:sldId id="421" r:id="rId46"/>
    <p:sldId id="422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1" r:id="rId56"/>
    <p:sldId id="432" r:id="rId57"/>
    <p:sldId id="433" r:id="rId58"/>
    <p:sldId id="435" r:id="rId59"/>
    <p:sldId id="436" r:id="rId60"/>
    <p:sldId id="437" r:id="rId61"/>
    <p:sldId id="326" r:id="rId62"/>
    <p:sldId id="378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88C"/>
    <a:srgbClr val="385D8A"/>
    <a:srgbClr val="B9CDE5"/>
    <a:srgbClr val="FFFFFF"/>
    <a:srgbClr val="000000"/>
    <a:srgbClr val="0070C0"/>
    <a:srgbClr val="FF00FF"/>
    <a:srgbClr val="FFCCFF"/>
    <a:srgbClr val="000066"/>
    <a:srgbClr val="A1BD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 varScale="1">
        <p:scale>
          <a:sx n="83" d="100"/>
          <a:sy n="83" d="100"/>
        </p:scale>
        <p:origin x="138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5.9.2020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5.9.2020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Examples/E1002%20Media%20devices.html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Examples/E1003%20Video%20stream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Examples/E1004%20Stop%20video%20stream.html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Examples/E1005%20Snapshot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s://pixabay.com/photos/bird-lorikeet-parrot-birds-animals-4612175/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Examples/E1006%20Grayscale.html" TargetMode="Externa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localhost/Examples/E1006%20Grayscale.html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Examples/E1007%20Transparent%20canvas.html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Examples/E1008%20AR%20-%20sliding%20effect.html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Examples/E1009%20AR.htm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tehnokv/picojs" TargetMode="Externa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raw.githubusercontent.com/nenadmarkus/pico/c2e81f9d23cc11d1a612fd21e4f9de0921a5d0d9/rnt/cascades/facefinder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Examples/E1010%20Face%20detection%20(pico.js).html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localhost/Examples/E1011%20Face%20detection%202%20(pico.js).html" TargetMode="Externa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trackingjs.com/" TargetMode="Externa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localhost/Examples/E1012%20Face%20detection%20(tracking.js).html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jcmellado/js-aruco" TargetMode="External"/><Relationship Id="rId2" Type="http://schemas.openxmlformats.org/officeDocument/2006/relationships/hyperlink" Target="https://jeeliz.github.io/jeelizFaceFilter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w3.org/community/ar/demos-and-projects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Examples/E1001%20Check%20getUserMedia.html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/>
              <a:t>доц. д-р Павел Бойчев    </a:t>
            </a:r>
            <a:r>
              <a:rPr lang="bg-BG" noProof="0" dirty="0" err="1"/>
              <a:t>КИТ-ФМИ-СУ</a:t>
            </a:r>
            <a:r>
              <a:rPr lang="bg-BG" noProof="0" dirty="0"/>
              <a:t>    20</a:t>
            </a:r>
            <a:r>
              <a:rPr lang="en-US" noProof="0" dirty="0"/>
              <a:t>20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bg-BG" noProof="0" dirty="0"/>
              <a:t>Камера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noProof="0" dirty="0"/>
              <a:t>Тема №</a:t>
            </a:r>
            <a:r>
              <a:rPr lang="en-US" noProof="0" dirty="0"/>
              <a:t>10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247130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EE0760-754B-4DF8-B8B8-82ADDAFF85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Проба на лаптоп</a:t>
            </a:r>
          </a:p>
          <a:p>
            <a:pPr lvl="1"/>
            <a:r>
              <a:rPr lang="bg-BG" dirty="0"/>
              <a:t>Микрофон, камера, </a:t>
            </a:r>
            <a:r>
              <a:rPr lang="bg-BG" dirty="0" err="1"/>
              <a:t>аудиоизход</a:t>
            </a:r>
            <a:r>
              <a:rPr lang="bg-BG" dirty="0"/>
              <a:t> (за слушалки и високоговорител)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615543BA-38F1-434D-BD80-F3686EBA1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15D0679-9BEE-4300-94A8-72DB9517B32C}"/>
              </a:ext>
            </a:extLst>
          </p:cNvPr>
          <p:cNvGrpSpPr/>
          <p:nvPr/>
        </p:nvGrpSpPr>
        <p:grpSpPr>
          <a:xfrm>
            <a:off x="2763983" y="3013061"/>
            <a:ext cx="2372016" cy="367449"/>
            <a:chOff x="-1387271" y="4218549"/>
            <a:chExt cx="2372016" cy="649244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C249EC8B-049D-4251-80C9-EAD39012B3AD}"/>
                </a:ext>
              </a:extLst>
            </p:cNvPr>
            <p:cNvSpPr txBox="1">
              <a:spLocks/>
            </p:cNvSpPr>
            <p:nvPr/>
          </p:nvSpPr>
          <p:spPr>
            <a:xfrm>
              <a:off x="-320472" y="4218549"/>
              <a:ext cx="1305217" cy="64924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Микрофон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7705E50-725C-40C7-AF93-92DC7B9475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387271" y="4867793"/>
              <a:ext cx="237201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342826-EBC8-4B1B-8F6A-1F5809199FF4}"/>
              </a:ext>
            </a:extLst>
          </p:cNvPr>
          <p:cNvGrpSpPr/>
          <p:nvPr/>
        </p:nvGrpSpPr>
        <p:grpSpPr>
          <a:xfrm>
            <a:off x="2720398" y="3554998"/>
            <a:ext cx="3581400" cy="367449"/>
            <a:chOff x="-2911271" y="4218549"/>
            <a:chExt cx="3581400" cy="649244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AAE74C18-6898-45FC-BF1F-6EE110CB1767}"/>
                </a:ext>
              </a:extLst>
            </p:cNvPr>
            <p:cNvSpPr txBox="1">
              <a:spLocks/>
            </p:cNvSpPr>
            <p:nvPr/>
          </p:nvSpPr>
          <p:spPr>
            <a:xfrm>
              <a:off x="-320472" y="4218549"/>
              <a:ext cx="990601" cy="64924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Камера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B92ADBC-7398-42AB-8699-807C7761CD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911271" y="4218549"/>
              <a:ext cx="358140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AD82F5-E604-4565-BCE7-2B5163591BCD}"/>
              </a:ext>
            </a:extLst>
          </p:cNvPr>
          <p:cNvGrpSpPr/>
          <p:nvPr/>
        </p:nvGrpSpPr>
        <p:grpSpPr>
          <a:xfrm>
            <a:off x="2209800" y="3828361"/>
            <a:ext cx="1447801" cy="951459"/>
            <a:chOff x="-320472" y="3186666"/>
            <a:chExt cx="1447801" cy="1681129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0382DC8F-A60D-4369-8DF7-8CF6C4C96F0C}"/>
                </a:ext>
              </a:extLst>
            </p:cNvPr>
            <p:cNvSpPr txBox="1">
              <a:spLocks/>
            </p:cNvSpPr>
            <p:nvPr/>
          </p:nvSpPr>
          <p:spPr>
            <a:xfrm>
              <a:off x="-320471" y="4218549"/>
              <a:ext cx="1447800" cy="649244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Аудиоизход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DE3AC82-B17D-42DE-8417-15EC40C79C4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320472" y="3186666"/>
              <a:ext cx="1" cy="168112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516154823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3B42E6-4684-4C3E-831A-8B7008387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Тест на смартфон</a:t>
            </a:r>
          </a:p>
          <a:p>
            <a:pPr lvl="1"/>
            <a:r>
              <a:rPr lang="bg-BG" dirty="0"/>
              <a:t>Три микрофона, две камери и </a:t>
            </a:r>
            <a:r>
              <a:rPr lang="bg-BG" dirty="0" err="1"/>
              <a:t>аудиоизход</a:t>
            </a:r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C25533-F7EE-40EC-86F4-0B5821F90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00200"/>
            <a:ext cx="7305675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00780103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1AC6A-1401-44FF-A2AC-9A1AC37B2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Видео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92E99-3C6E-45AA-9611-87BB63295A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Получаване на видео</a:t>
            </a:r>
          </a:p>
          <a:p>
            <a:pPr lvl="1"/>
            <a:r>
              <a:rPr lang="bg-BG" dirty="0"/>
              <a:t>Асинхронната функция </a:t>
            </a:r>
            <a:r>
              <a:rPr lang="en-US" dirty="0" err="1">
                <a:solidFill>
                  <a:srgbClr val="FF388C"/>
                </a:solidFill>
              </a:rPr>
              <a:t>getUserMedia</a:t>
            </a:r>
            <a:r>
              <a:rPr lang="bg-BG" dirty="0"/>
              <a:t> има опции каква медия да извлече</a:t>
            </a:r>
          </a:p>
          <a:p>
            <a:pPr lvl="1"/>
            <a:r>
              <a:rPr lang="bg-BG" dirty="0"/>
              <a:t>Опциите са обект, като за извличане на видео той е </a:t>
            </a:r>
            <a:r>
              <a:rPr lang="en-US" dirty="0">
                <a:solidFill>
                  <a:srgbClr val="FF388C"/>
                </a:solidFill>
              </a:rPr>
              <a:t>{video: true}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Резултатът от функцията е обещание, което ще получи видео поток, който ще пренасочим към видео таг </a:t>
            </a:r>
            <a:r>
              <a:rPr lang="en-US" dirty="0">
                <a:solidFill>
                  <a:srgbClr val="FF388C"/>
                </a:solidFill>
              </a:rPr>
              <a:t>&lt;video&gt;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96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C1B30F-6F67-473C-9B69-BA965B88D6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Браузърът първо иска разрешение от потребителя, едва тогава позволява достъп до </a:t>
            </a:r>
            <a:r>
              <a:rPr lang="bg-BG" dirty="0" err="1"/>
              <a:t>видеопотока</a:t>
            </a:r>
            <a:endParaRPr lang="bg-BG" dirty="0"/>
          </a:p>
        </p:txBody>
      </p:sp>
      <p:pic>
        <p:nvPicPr>
          <p:cNvPr id="6" name="Picture 5">
            <a:hlinkClick r:id="rId2" action="ppaction://hlinkfile"/>
            <a:extLst>
              <a:ext uri="{FF2B5EF4-FFF2-40B4-BE49-F238E27FC236}">
                <a16:creationId xmlns:a16="http://schemas.microsoft.com/office/drawing/2014/main" id="{CEEA7517-F0ED-4150-B21E-D9ECE445F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13737"/>
      </p:ext>
    </p:extLst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BD0A13D-6130-44DF-92A5-9FCF4A53638B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Други възможности за опции</a:t>
                </a:r>
              </a:p>
              <a:p>
                <a:pPr lvl="1"/>
                <a:r>
                  <a:rPr lang="bg-BG" dirty="0"/>
                  <a:t>Указване на желан размер на видеото:</a:t>
                </a:r>
                <a:br>
                  <a:rPr lang="bg-BG" dirty="0"/>
                </a:br>
                <a:r>
                  <a:rPr lang="en-US" dirty="0">
                    <a:solidFill>
                      <a:srgbClr val="FF388C"/>
                    </a:solidFill>
                  </a:rPr>
                  <a:t>video: { width: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1280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, height: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720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 }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Или на задължителен размер:</a:t>
                </a:r>
                <a:br>
                  <a:rPr lang="bg-BG" dirty="0"/>
                </a:br>
                <a:r>
                  <a:rPr lang="en-US" dirty="0">
                    <a:solidFill>
                      <a:srgbClr val="FF388C"/>
                    </a:solidFill>
                  </a:rPr>
                  <a:t>video: {width: {exact: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800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}, height: {exact: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}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Или на диапазон + желан размер:</a:t>
                </a:r>
                <a:br>
                  <a:rPr lang="bg-BG" dirty="0"/>
                </a:br>
                <a:r>
                  <a:rPr lang="en-US" dirty="0">
                    <a:solidFill>
                      <a:srgbClr val="FF388C"/>
                    </a:solidFill>
                  </a:rPr>
                  <a:t>video: {</a:t>
                </a:r>
                <a:br>
                  <a:rPr lang="bg-BG" dirty="0">
                    <a:solidFill>
                      <a:srgbClr val="FF388C"/>
                    </a:solidFill>
                  </a:rPr>
                </a:br>
                <a:r>
                  <a:rPr lang="en-US" dirty="0">
                    <a:solidFill>
                      <a:srgbClr val="FF388C"/>
                    </a:solidFill>
                  </a:rPr>
                  <a:t>    width: { min: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400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, ideal: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800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, max: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1920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 },</a:t>
                </a:r>
                <a:br>
                  <a:rPr lang="bg-BG" dirty="0">
                    <a:solidFill>
                      <a:srgbClr val="FF388C"/>
                    </a:solidFill>
                  </a:rPr>
                </a:br>
                <a:r>
                  <a:rPr lang="en-US" dirty="0">
                    <a:solidFill>
                      <a:srgbClr val="FF388C"/>
                    </a:solidFill>
                  </a:rPr>
                  <a:t>    height: { min: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, ideal: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600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, max: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280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 }</a:t>
                </a:r>
                <a:br>
                  <a:rPr lang="bg-BG" dirty="0">
                    <a:solidFill>
                      <a:srgbClr val="FF388C"/>
                    </a:solidFill>
                  </a:rPr>
                </a:br>
                <a:r>
                  <a:rPr lang="en-US" dirty="0">
                    <a:solidFill>
                      <a:srgbClr val="FF388C"/>
                    </a:solidFill>
                  </a:rPr>
                  <a:t>  }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BD0A13D-6130-44DF-92A5-9FCF4A5363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6005187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F2F265-5DEC-4BED-847B-A54A034CD9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Избор на конкретно устройство</a:t>
            </a:r>
          </a:p>
          <a:p>
            <a:pPr lvl="1"/>
            <a:r>
              <a:rPr lang="bg-BG" dirty="0"/>
              <a:t>Чрез </a:t>
            </a:r>
            <a:r>
              <a:rPr lang="en-US" dirty="0" err="1"/>
              <a:t>deviceId</a:t>
            </a:r>
            <a:r>
              <a:rPr lang="bg-BG" dirty="0"/>
              <a:t> на устройството, който се разбира от </a:t>
            </a:r>
            <a:r>
              <a:rPr lang="en-US" dirty="0" err="1"/>
              <a:t>enumerateDevices</a:t>
            </a:r>
            <a:r>
              <a:rPr lang="bg-BG" dirty="0"/>
              <a:t>()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Избор на конкретно медийно устройство:</a:t>
            </a:r>
            <a:br>
              <a:rPr lang="bg-BG" dirty="0"/>
            </a:br>
            <a:r>
              <a:rPr lang="en-US" dirty="0">
                <a:solidFill>
                  <a:srgbClr val="FF388C"/>
                </a:solidFill>
              </a:rPr>
              <a:t>video: {</a:t>
            </a:r>
            <a:r>
              <a:rPr lang="en-US" dirty="0" err="1">
                <a:solidFill>
                  <a:srgbClr val="FF388C"/>
                </a:solidFill>
              </a:rPr>
              <a:t>deviceId</a:t>
            </a:r>
            <a:r>
              <a:rPr lang="en-US" dirty="0">
                <a:solidFill>
                  <a:srgbClr val="FF388C"/>
                </a:solidFill>
              </a:rPr>
              <a:t>: {exact: …}}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Избор на медийно устройство, ако е налично, иначе се замества с друго подобно</a:t>
            </a:r>
            <a:br>
              <a:rPr lang="bg-BG" dirty="0"/>
            </a:br>
            <a:r>
              <a:rPr lang="en-US" dirty="0">
                <a:solidFill>
                  <a:srgbClr val="FF388C"/>
                </a:solidFill>
              </a:rPr>
              <a:t>video: {</a:t>
            </a:r>
            <a:r>
              <a:rPr lang="en-US" dirty="0" err="1">
                <a:solidFill>
                  <a:srgbClr val="FF388C"/>
                </a:solidFill>
              </a:rPr>
              <a:t>deviceId</a:t>
            </a:r>
            <a:r>
              <a:rPr lang="en-US" dirty="0">
                <a:solidFill>
                  <a:srgbClr val="FF388C"/>
                </a:solidFill>
              </a:rPr>
              <a:t>: </a:t>
            </a:r>
            <a:r>
              <a:rPr lang="bg-BG" dirty="0">
                <a:solidFill>
                  <a:srgbClr val="FF388C"/>
                </a:solidFill>
              </a:rPr>
              <a:t>…</a:t>
            </a:r>
            <a:r>
              <a:rPr lang="en-US" dirty="0">
                <a:solidFill>
                  <a:srgbClr val="FF388C"/>
                </a:solidFill>
              </a:rPr>
              <a:t>}</a:t>
            </a:r>
            <a:br>
              <a:rPr lang="bg-BG" dirty="0"/>
            </a:br>
            <a:endParaRPr lang="bg-BG" dirty="0"/>
          </a:p>
          <a:p>
            <a:endParaRPr lang="bg-BG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796817F-EF48-4E49-843B-6B315013A25D}"/>
              </a:ext>
            </a:extLst>
          </p:cNvPr>
          <p:cNvGrpSpPr/>
          <p:nvPr/>
        </p:nvGrpSpPr>
        <p:grpSpPr>
          <a:xfrm>
            <a:off x="4438078" y="2667000"/>
            <a:ext cx="1142987" cy="2918388"/>
            <a:chOff x="4419606" y="2667000"/>
            <a:chExt cx="1142987" cy="291838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5AE7709-67D5-4964-B947-BF7B49581F92}"/>
                </a:ext>
              </a:extLst>
            </p:cNvPr>
            <p:cNvGrpSpPr/>
            <p:nvPr/>
          </p:nvGrpSpPr>
          <p:grpSpPr>
            <a:xfrm>
              <a:off x="4419606" y="2667000"/>
              <a:ext cx="1142987" cy="2918388"/>
              <a:chOff x="-277457" y="677712"/>
              <a:chExt cx="1142987" cy="5156488"/>
            </a:xfrm>
          </p:grpSpPr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CE806A1E-6CAE-4EAD-97D8-975B34E9F2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277457" y="4218549"/>
                <a:ext cx="1142987" cy="1615650"/>
              </a:xfrm>
              <a:prstGeom prst="rect">
                <a:avLst/>
              </a:prstGeom>
              <a:solidFill>
                <a:srgbClr val="FF388C"/>
              </a:solidFill>
              <a:ln w="3175">
                <a:solidFill>
                  <a:srgbClr val="FF388C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sz="3600" b="1" kern="1200" spc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ndara" panose="020E0502030303020204" pitchFamily="34" charset="0"/>
                    <a:ea typeface="Verdan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Arial" panose="020B0604020202020204" pitchFamily="34" charset="0"/>
                  <a:buChar char="•"/>
                  <a:defRPr lang="en-US" sz="3200" kern="1200" dirty="0" smtClean="0">
                    <a:ln w="3175">
                      <a:noFill/>
                      <a:prstDash val="solid"/>
                    </a:ln>
                    <a:solidFill>
                      <a:schemeClr val="accent1"/>
                    </a:solidFill>
                    <a:effectLst/>
                    <a:latin typeface="Candara" panose="020E0502030303020204" pitchFamily="34" charset="0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sz="2400" kern="12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ndara" panose="020E0502030303020204" pitchFamily="34" charset="0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sz="2400" kern="12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ndara" panose="020E0502030303020204" pitchFamily="34" charset="0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lang="bg-BG" sz="2400" kern="12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ndara" panose="020E0502030303020204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bg-BG" sz="1800" b="0" dirty="0">
                    <a:solidFill>
                      <a:schemeClr val="bg1"/>
                    </a:solidFill>
                  </a:rPr>
                  <a:t>Тук се</a:t>
                </a:r>
                <a:br>
                  <a:rPr lang="en-US" sz="1800" b="0" dirty="0">
                    <a:solidFill>
                      <a:schemeClr val="bg1"/>
                    </a:solidFill>
                  </a:rPr>
                </a:br>
                <a:r>
                  <a:rPr lang="bg-BG" sz="1800" b="0" dirty="0">
                    <a:solidFill>
                      <a:schemeClr val="bg1"/>
                    </a:solidFill>
                  </a:rPr>
                  <a:t>слага </a:t>
                </a:r>
                <a:r>
                  <a:rPr lang="en-US" sz="1800" b="0" dirty="0" err="1">
                    <a:solidFill>
                      <a:schemeClr val="bg1"/>
                    </a:solidFill>
                  </a:rPr>
                  <a:t>deviceId</a:t>
                </a:r>
                <a:endParaRPr lang="bg-BG" sz="1800" b="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D2EDA108-2551-4347-9222-48FEF8A75A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5530" y="677712"/>
                <a:ext cx="0" cy="5156488"/>
              </a:xfrm>
              <a:prstGeom prst="line">
                <a:avLst/>
              </a:prstGeom>
              <a:noFill/>
              <a:ln w="3175">
                <a:solidFill>
                  <a:srgbClr val="FF388C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7771828-01B3-410E-8D13-23CB8F052C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19606" y="4114800"/>
              <a:ext cx="0" cy="147058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33596069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3E86AA4-E7F5-4122-9C73-F793AE536B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Спиране на видео</a:t>
            </a:r>
          </a:p>
          <a:p>
            <a:pPr lvl="1"/>
            <a:r>
              <a:rPr lang="bg-BG" dirty="0"/>
              <a:t>Проблем при различните браузъри</a:t>
            </a:r>
          </a:p>
          <a:p>
            <a:pPr lvl="1"/>
            <a:r>
              <a:rPr lang="bg-BG" dirty="0"/>
              <a:t>При някои се спира видеото, но лампата на камерата продължава да свети</a:t>
            </a:r>
          </a:p>
          <a:p>
            <a:r>
              <a:rPr lang="bg-BG" dirty="0"/>
              <a:t>При читав браузър</a:t>
            </a:r>
          </a:p>
          <a:p>
            <a:pPr lvl="1"/>
            <a:r>
              <a:rPr lang="bg-BG" dirty="0"/>
              <a:t>Извличаме от </a:t>
            </a:r>
            <a:r>
              <a:rPr lang="bg-BG" dirty="0" err="1"/>
              <a:t>видеопотока</a:t>
            </a:r>
            <a:r>
              <a:rPr lang="bg-BG" dirty="0"/>
              <a:t> всички видео канали с </a:t>
            </a:r>
            <a:r>
              <a:rPr lang="en-US" dirty="0" err="1">
                <a:solidFill>
                  <a:srgbClr val="FF388C"/>
                </a:solidFill>
              </a:rPr>
              <a:t>getVideoTracks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На всички канали от масива активираме </a:t>
            </a:r>
            <a:r>
              <a:rPr lang="en-US" dirty="0"/>
              <a:t>stop</a:t>
            </a:r>
            <a:endParaRPr lang="bg-BG" dirty="0"/>
          </a:p>
          <a:p>
            <a:pPr lvl="1"/>
            <a:r>
              <a:rPr lang="bg-BG" dirty="0"/>
              <a:t>Забележка: за аудиото има </a:t>
            </a:r>
            <a:r>
              <a:rPr lang="en-US" dirty="0" err="1">
                <a:solidFill>
                  <a:srgbClr val="FF388C"/>
                </a:solidFill>
              </a:rPr>
              <a:t>getAudioTracks</a:t>
            </a:r>
            <a:r>
              <a:rPr lang="bg-BG" dirty="0"/>
              <a:t>, или пък за всички </a:t>
            </a:r>
            <a:r>
              <a:rPr lang="en-US" dirty="0" err="1">
                <a:solidFill>
                  <a:srgbClr val="FF388C"/>
                </a:solidFill>
              </a:rPr>
              <a:t>getTracks</a:t>
            </a:r>
            <a:r>
              <a:rPr lang="bg-BG" dirty="0"/>
              <a:t>, или пък за конкретно </a:t>
            </a:r>
            <a:r>
              <a:rPr lang="en-US" dirty="0" err="1">
                <a:solidFill>
                  <a:srgbClr val="FF388C"/>
                </a:solidFill>
              </a:rPr>
              <a:t>getTrackById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58072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16A606-BFBD-4674-B678-484D52F03F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Спряно видео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59F5A91E-83BF-4D6F-AD4B-288E4605F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143000"/>
            <a:ext cx="6400800" cy="418630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44EF287-011A-4935-8F20-5CC7973CA3FD}"/>
              </a:ext>
            </a:extLst>
          </p:cNvPr>
          <p:cNvGrpSpPr/>
          <p:nvPr/>
        </p:nvGrpSpPr>
        <p:grpSpPr>
          <a:xfrm>
            <a:off x="4572000" y="4883726"/>
            <a:ext cx="2837863" cy="1366906"/>
            <a:chOff x="-1972332" y="2966549"/>
            <a:chExt cx="2837863" cy="2415181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864F5334-7DCE-4AA6-8EF1-44956661C5A4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2837862" cy="116317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След спиране на камерата образът става черен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0CBD54A-EE3A-43EC-B5BC-CF05DE31B9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972332" y="2966549"/>
              <a:ext cx="1" cy="241518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613413518"/>
      </p:ext>
    </p:extLst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7595-BD3B-4F6C-A74A-C9A5A99D9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Кадър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9711F7-ABEA-40AA-BF28-014A0BB4C5D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Вземане на кадър (</a:t>
                </a:r>
                <a:r>
                  <a:rPr lang="en-US" dirty="0"/>
                  <a:t>snapshot)</a:t>
                </a:r>
              </a:p>
              <a:p>
                <a:pPr lvl="1"/>
                <a:r>
                  <a:rPr lang="bg-BG" dirty="0"/>
                  <a:t>Видеото е в таг </a:t>
                </a:r>
                <a:r>
                  <a:rPr lang="en-US" dirty="0">
                    <a:solidFill>
                      <a:srgbClr val="FF388C"/>
                    </a:solidFill>
                  </a:rPr>
                  <a:t>&lt;video&gt;</a:t>
                </a:r>
                <a:r>
                  <a:rPr lang="en-US" dirty="0"/>
                  <a:t>, </a:t>
                </a:r>
                <a:r>
                  <a:rPr lang="bg-BG" dirty="0"/>
                  <a:t>кадърът е в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Досега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  <a:r>
                  <a:rPr lang="bg-BG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е ползван за </a:t>
                </a:r>
                <a14:m>
                  <m:oMath xmlns:m="http://schemas.openxmlformats.org/officeDocument/2006/math">
                    <m:r>
                      <a:rPr lang="bg-BG" i="0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графика за </a:t>
                </a:r>
                <a:r>
                  <a:rPr lang="en-US" dirty="0"/>
                  <a:t>WebGL</a:t>
                </a:r>
                <a:r>
                  <a:rPr lang="bg-BG" dirty="0"/>
                  <a:t>, но сега ни трябва за </a:t>
                </a:r>
                <a14:m>
                  <m:oMath xmlns:m="http://schemas.openxmlformats.org/officeDocument/2006/math">
                    <m:r>
                      <a:rPr lang="en-US" i="0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графика</a:t>
                </a:r>
                <a:r>
                  <a:rPr lang="en-US" dirty="0"/>
                  <a:t> – </a:t>
                </a:r>
                <a:r>
                  <a:rPr lang="bg-BG" dirty="0"/>
                  <a:t>ползваме метода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getContext</a:t>
                </a:r>
                <a:r>
                  <a:rPr lang="en-US" dirty="0">
                    <a:solidFill>
                      <a:srgbClr val="FF388C"/>
                    </a:solidFill>
                  </a:rPr>
                  <a:t>(</a:t>
                </a:r>
                <a:r>
                  <a:rPr lang="bg-BG" dirty="0">
                    <a:solidFill>
                      <a:srgbClr val="FF388C"/>
                    </a:solidFill>
                  </a:rPr>
                  <a:t>'</a:t>
                </a:r>
                <a:r>
                  <a:rPr lang="en-US" dirty="0">
                    <a:solidFill>
                      <a:srgbClr val="FF388C"/>
                    </a:solidFill>
                  </a:rPr>
                  <a:t>2d</a:t>
                </a:r>
                <a:r>
                  <a:rPr lang="bg-BG" dirty="0">
                    <a:solidFill>
                      <a:srgbClr val="FF388C"/>
                    </a:solidFill>
                  </a:rPr>
                  <a:t>'</a:t>
                </a:r>
                <a:r>
                  <a:rPr lang="en-US" dirty="0">
                    <a:solidFill>
                      <a:srgbClr val="FF388C"/>
                    </a:solidFill>
                  </a:rPr>
                  <a:t>)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Размерът на видеото получаваме от </a:t>
                </a:r>
                <a:r>
                  <a:rPr lang="en-US" dirty="0">
                    <a:solidFill>
                      <a:srgbClr val="FF388C"/>
                    </a:solidFill>
                  </a:rPr>
                  <a:t>width</a:t>
                </a:r>
                <a:r>
                  <a:rPr lang="bg-BG" dirty="0"/>
                  <a:t> и </a:t>
                </a:r>
                <a:r>
                  <a:rPr lang="en-US" dirty="0">
                    <a:solidFill>
                      <a:srgbClr val="FF388C"/>
                    </a:solidFill>
                  </a:rPr>
                  <a:t>height</a:t>
                </a:r>
                <a:r>
                  <a:rPr lang="bg-BG" dirty="0"/>
                  <a:t>  на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getSettings</a:t>
                </a:r>
                <a:r>
                  <a:rPr lang="en-US" dirty="0"/>
                  <a:t> </a:t>
                </a:r>
                <a:r>
                  <a:rPr lang="bg-BG" dirty="0"/>
                  <a:t>на </a:t>
                </a:r>
                <a:r>
                  <a:rPr lang="bg-BG" dirty="0" err="1"/>
                  <a:t>на</a:t>
                </a:r>
                <a:r>
                  <a:rPr lang="bg-BG" dirty="0"/>
                  <a:t> видеоканала, който е взет чрез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getVideoTracks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9711F7-ABEA-40AA-BF28-014A0BB4C5D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2446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691A489-83DE-409A-BB59-1E9DD33834DD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Копиране на кадър</a:t>
                </a:r>
              </a:p>
              <a:p>
                <a:pPr lvl="1"/>
                <a:r>
                  <a:rPr lang="bg-BG" dirty="0"/>
                  <a:t>Чрез </a:t>
                </a:r>
                <a14:m>
                  <m:oMath xmlns:m="http://schemas.openxmlformats.org/officeDocument/2006/math">
                    <m:r>
                      <a:rPr lang="en-US" i="0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метода </a:t>
                </a:r>
                <a:r>
                  <a:rPr lang="en-US" dirty="0" err="1">
                    <a:solidFill>
                      <a:srgbClr val="FF388C"/>
                    </a:solidFill>
                  </a:rPr>
                  <a:t>drawImage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691A489-83DE-409A-BB59-1E9DD33834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 action="ppaction://hlinkfile"/>
            <a:extLst>
              <a:ext uri="{FF2B5EF4-FFF2-40B4-BE49-F238E27FC236}">
                <a16:creationId xmlns:a16="http://schemas.microsoft.com/office/drawing/2014/main" id="{EF020BFF-636B-4D3A-B59C-7FF880B67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EE459A7-1A92-42AE-81A5-D5B446F6CFFC}"/>
              </a:ext>
            </a:extLst>
          </p:cNvPr>
          <p:cNvGrpSpPr/>
          <p:nvPr/>
        </p:nvGrpSpPr>
        <p:grpSpPr>
          <a:xfrm>
            <a:off x="5334000" y="5077692"/>
            <a:ext cx="838194" cy="575193"/>
            <a:chOff x="-1972332" y="3822930"/>
            <a:chExt cx="838194" cy="1016307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6D1772FC-2E42-477B-B143-94DC0B229DCC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838193" cy="6206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Кадър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B76E097-48CF-4983-949B-ABFF78BF7C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2332" y="3822930"/>
              <a:ext cx="0" cy="101630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3EE1B05-62D8-462D-94D3-07BEAF4FDC48}"/>
              </a:ext>
            </a:extLst>
          </p:cNvPr>
          <p:cNvGrpSpPr/>
          <p:nvPr/>
        </p:nvGrpSpPr>
        <p:grpSpPr>
          <a:xfrm>
            <a:off x="1676400" y="5084849"/>
            <a:ext cx="838193" cy="577272"/>
            <a:chOff x="-1972331" y="3819257"/>
            <a:chExt cx="838193" cy="1019980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E51F683A-B480-408A-B847-FE65AEEDC34F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838193" cy="62068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Видео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2EFCC4F-2A85-4190-8988-480E1B2F44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152611" y="3819257"/>
              <a:ext cx="18473" cy="101998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826787587"/>
      </p:ext>
    </p:extLst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В това занятие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noProof="0" dirty="0"/>
              <a:t>Работа с камера</a:t>
            </a:r>
          </a:p>
          <a:p>
            <a:r>
              <a:rPr lang="bg-BG"/>
              <a:t>Добавена реалност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641218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73523-7FEE-4D76-8660-A3DBBA94B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Обработване на кадри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F65B41-8DE9-4C26-A01B-9642DEF01662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Обработване на ниво пиксел</a:t>
                </a:r>
              </a:p>
              <a:p>
                <a:pPr lvl="1"/>
                <a:r>
                  <a:rPr lang="bg-BG" dirty="0"/>
                  <a:t>Изображение е в </a:t>
                </a:r>
                <a:r>
                  <a:rPr lang="en-US" dirty="0">
                    <a:solidFill>
                      <a:srgbClr val="FF388C"/>
                    </a:solidFill>
                  </a:rPr>
                  <a:t>canvas</a:t>
                </a:r>
                <a:r>
                  <a:rPr lang="bg-BG" dirty="0"/>
                  <a:t> с налична </a:t>
                </a:r>
                <a14:m>
                  <m:oMath xmlns:m="http://schemas.openxmlformats.org/officeDocument/2006/math">
                    <m:r>
                      <a:rPr lang="en-US" i="0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графика</a:t>
                </a:r>
              </a:p>
              <a:p>
                <a:pPr lvl="1"/>
                <a:r>
                  <a:rPr lang="bg-BG" dirty="0"/>
                  <a:t>Функцията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getImageData</a:t>
                </a:r>
                <a:r>
                  <a:rPr lang="bg-BG" dirty="0"/>
                  <a:t> извлича цветовете на пикселите в определена правоъгълна зона</a:t>
                </a:r>
              </a:p>
              <a:p>
                <a:pPr lvl="1"/>
                <a:r>
                  <a:rPr lang="bg-BG" dirty="0"/>
                  <a:t>Пикселите се обработват</a:t>
                </a:r>
              </a:p>
              <a:p>
                <a:pPr lvl="1"/>
                <a:r>
                  <a:rPr lang="bg-BG" dirty="0"/>
                  <a:t>Променените цветове се връщат обратно към </a:t>
                </a:r>
                <a:r>
                  <a:rPr lang="en-US" dirty="0">
                    <a:solidFill>
                      <a:srgbClr val="FF388C"/>
                    </a:solidFill>
                  </a:rPr>
                  <a:t>canvas</a:t>
                </a:r>
                <a:r>
                  <a:rPr lang="bg-BG" dirty="0"/>
                  <a:t> елемента</a:t>
                </a: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FF65B41-8DE9-4C26-A01B-9642DEF016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104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6830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C144D7-C77F-4DF2-A526-D4F4EECEB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45195"/>
          </a:xfrm>
        </p:spPr>
        <p:txBody>
          <a:bodyPr/>
          <a:lstStyle/>
          <a:p>
            <a:r>
              <a:rPr lang="bg-BG" dirty="0"/>
              <a:t>Черно-бяло изображение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9025268-4485-4AC4-88CF-B89B476BED6C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Вариант №</a:t>
                </a:r>
                <a14:m>
                  <m:oMath xmlns:m="http://schemas.openxmlformats.org/officeDocument/2006/math">
                    <m:r>
                      <a:rPr lang="bg-BG" b="1" i="1" dirty="0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Използва се </a:t>
                </a:r>
                <a:r>
                  <a:rPr lang="en-US" dirty="0"/>
                  <a:t>CSS</a:t>
                </a:r>
                <a:r>
                  <a:rPr lang="bg-BG" dirty="0"/>
                  <a:t>, променя се само вида, без да се променят данните</a:t>
                </a:r>
              </a:p>
              <a:p>
                <a:pPr lvl="1"/>
                <a:r>
                  <a:rPr lang="bg-BG" dirty="0"/>
                  <a:t>Приложете това в задача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bg-BG" dirty="0"/>
                  <a:t> от упражненията </a:t>
                </a:r>
              </a:p>
              <a:p>
                <a:r>
                  <a:rPr lang="bg-BG" dirty="0"/>
                  <a:t>Вариант №</a:t>
                </a:r>
                <a14:m>
                  <m:oMath xmlns:m="http://schemas.openxmlformats.org/officeDocument/2006/math">
                    <m:r>
                      <a:rPr lang="bg-BG" b="1" i="1" dirty="0" smtClean="0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Промяна в самите данни, получени от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getImageData</a:t>
                </a:r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9025268-4485-4AC4-88CF-B89B476BED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9910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23D1091-AA65-4B09-B49D-BEEE6B34C162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Конвертиране до черно-бяло</a:t>
                </a:r>
              </a:p>
              <a:p>
                <a:pPr lvl="1"/>
                <a:r>
                  <a:rPr lang="bg-BG" dirty="0"/>
                  <a:t>Цветът на пиксел е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bg-BG" dirty="0"/>
                  <a:t> цели числа от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255</m:t>
                    </m:r>
                  </m:oMath>
                </a14:m>
                <a:r>
                  <a:rPr lang="bg-BG" dirty="0"/>
                  <a:t> за червена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𝑅</m:t>
                    </m:r>
                  </m:oMath>
                </a14:m>
                <a:r>
                  <a:rPr lang="bg-BG" dirty="0"/>
                  <a:t>, зелена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𝐺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bg-BG" dirty="0"/>
                  <a:t>и синя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𝐵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компонента</a:t>
                </a:r>
              </a:p>
              <a:p>
                <a:pPr lvl="1"/>
                <a:r>
                  <a:rPr lang="bg-BG" dirty="0"/>
                  <a:t>Цветът на черно-бял пиксел е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bg-BG" dirty="0"/>
                  <a:t> еднакви цели числа от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r>
                      <a:rPr lang="bg-BG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255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r>
                  <a:rPr lang="bg-BG" dirty="0"/>
                  <a:t>Три основни алгоритъма</a:t>
                </a:r>
              </a:p>
              <a:p>
                <a:pPr lvl="1"/>
                <a:r>
                  <a:rPr lang="bg-BG" dirty="0"/>
                  <a:t>Средно аритметично: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𝑅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i="1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𝐺</m:t>
                    </m:r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i="1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i="1">
                        <a:solidFill>
                          <a:srgbClr val="FF388C"/>
                        </a:solidFill>
                        <a:latin typeface="Cambria Math"/>
                      </a:rPr>
                      <m:t>𝐵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Чрез тегла: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0.</m:t>
                    </m:r>
                    <m:r>
                      <a:rPr lang="bg-BG" b="0" i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𝑅</m:t>
                    </m:r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+0.6</m:t>
                    </m:r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𝐺</m:t>
                    </m:r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+0.1</m:t>
                    </m:r>
                    <m:r>
                      <a:rPr lang="en-US" i="1" smtClean="0">
                        <a:solidFill>
                          <a:srgbClr val="FF388C"/>
                        </a:solidFill>
                        <a:latin typeface="Cambria Math"/>
                      </a:rPr>
                      <m:t>𝐵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Чрез яркост: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func>
                      <m:funcPr>
                        <m:ctrlPr>
                          <a:rPr lang="en-US" i="1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388C"/>
                            </a:solidFill>
                            <a:latin typeface="Cambria Math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𝑅</m:t>
                            </m:r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𝐺</m:t>
                            </m:r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d>
                        <m:r>
                          <a:rPr lang="en-US" i="1">
                            <a:solidFill>
                              <a:srgbClr val="FF388C"/>
                            </a:solidFill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func>
                          <m:funcPr>
                            <m:ctrlPr>
                              <a:rPr lang="en-US" i="1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FF388C"/>
                                </a:solidFill>
                                <a:latin typeface="Cambria Math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/>
                                  </a:rPr>
                                  <m:t>𝐺</m:t>
                                </m:r>
                                <m: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i="1">
                                    <a:solidFill>
                                      <a:srgbClr val="FF388C"/>
                                    </a:solidFill>
                                    <a:latin typeface="Cambria Math"/>
                                  </a:rPr>
                                  <m:t>𝐵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23D1091-AA65-4B09-B49D-BEEE6B34C1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75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906069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EFAAFD-475A-4818-87A6-5A37724972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Извличане на данни</a:t>
            </a:r>
          </a:p>
          <a:p>
            <a:pPr lvl="1"/>
            <a:r>
              <a:rPr lang="bg-BG" dirty="0"/>
              <a:t>Функцията </a:t>
            </a:r>
            <a:r>
              <a:rPr lang="en-US" dirty="0" err="1">
                <a:solidFill>
                  <a:srgbClr val="FF388C"/>
                </a:solidFill>
              </a:rPr>
              <a:t>getImageData</a:t>
            </a:r>
            <a:r>
              <a:rPr lang="bg-BG" dirty="0"/>
              <a:t> връща инстанция с поле </a:t>
            </a:r>
            <a:r>
              <a:rPr lang="en-US" dirty="0">
                <a:solidFill>
                  <a:srgbClr val="FF388C"/>
                </a:solidFill>
              </a:rPr>
              <a:t>data</a:t>
            </a:r>
            <a:r>
              <a:rPr lang="en-US" dirty="0"/>
              <a:t>,</a:t>
            </a:r>
            <a:r>
              <a:rPr lang="bg-BG" dirty="0"/>
              <a:t> което е масив от байтове</a:t>
            </a:r>
          </a:p>
          <a:p>
            <a:pPr lvl="1"/>
            <a:r>
              <a:rPr lang="bg-BG" dirty="0"/>
              <a:t>Всяка поредна четворка са цветовите компоненти на пиксел + байт за прозрачност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799D8C-8006-4A48-B544-A019E5A3182F}"/>
              </a:ext>
            </a:extLst>
          </p:cNvPr>
          <p:cNvSpPr/>
          <p:nvPr/>
        </p:nvSpPr>
        <p:spPr>
          <a:xfrm>
            <a:off x="3032760" y="2987040"/>
            <a:ext cx="365760" cy="365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3C0CFD-497D-442F-941C-140B5E03BE96}"/>
              </a:ext>
            </a:extLst>
          </p:cNvPr>
          <p:cNvSpPr/>
          <p:nvPr/>
        </p:nvSpPr>
        <p:spPr>
          <a:xfrm>
            <a:off x="3398520" y="298704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BFCD04-9468-451E-A25A-81B484ADAE94}"/>
              </a:ext>
            </a:extLst>
          </p:cNvPr>
          <p:cNvSpPr/>
          <p:nvPr/>
        </p:nvSpPr>
        <p:spPr>
          <a:xfrm>
            <a:off x="3764280" y="298704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45D580-461F-419E-876F-7862F398E8E5}"/>
              </a:ext>
            </a:extLst>
          </p:cNvPr>
          <p:cNvSpPr/>
          <p:nvPr/>
        </p:nvSpPr>
        <p:spPr>
          <a:xfrm>
            <a:off x="4130040" y="2987040"/>
            <a:ext cx="365760" cy="365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4DF503-CBA1-45F6-9320-8733FAB5CA50}"/>
              </a:ext>
            </a:extLst>
          </p:cNvPr>
          <p:cNvSpPr/>
          <p:nvPr/>
        </p:nvSpPr>
        <p:spPr>
          <a:xfrm>
            <a:off x="4495800" y="2987040"/>
            <a:ext cx="365760" cy="36576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86CA03-D796-4333-864D-04716B71D023}"/>
              </a:ext>
            </a:extLst>
          </p:cNvPr>
          <p:cNvSpPr/>
          <p:nvPr/>
        </p:nvSpPr>
        <p:spPr>
          <a:xfrm>
            <a:off x="4861560" y="2987040"/>
            <a:ext cx="365760" cy="36576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8E25E6-8984-43C1-9D9E-B1E4BF5649BA}"/>
              </a:ext>
            </a:extLst>
          </p:cNvPr>
          <p:cNvSpPr/>
          <p:nvPr/>
        </p:nvSpPr>
        <p:spPr>
          <a:xfrm>
            <a:off x="5227320" y="2987040"/>
            <a:ext cx="365760" cy="36576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6C182D-70B2-4102-8880-D4AE01E34428}"/>
              </a:ext>
            </a:extLst>
          </p:cNvPr>
          <p:cNvSpPr/>
          <p:nvPr/>
        </p:nvSpPr>
        <p:spPr>
          <a:xfrm>
            <a:off x="5593080" y="2987040"/>
            <a:ext cx="365760" cy="36576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A66942-4425-48F9-913F-7E62C78BFDD8}"/>
              </a:ext>
            </a:extLst>
          </p:cNvPr>
          <p:cNvSpPr/>
          <p:nvPr/>
        </p:nvSpPr>
        <p:spPr>
          <a:xfrm>
            <a:off x="3032760" y="3352800"/>
            <a:ext cx="365760" cy="36576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8F6D82-8636-43F3-B5A5-2C4640153B0F}"/>
              </a:ext>
            </a:extLst>
          </p:cNvPr>
          <p:cNvSpPr/>
          <p:nvPr/>
        </p:nvSpPr>
        <p:spPr>
          <a:xfrm>
            <a:off x="3398520" y="3352800"/>
            <a:ext cx="365760" cy="36576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FE6258-B8BA-4E4D-AF78-D17F55C8AC8E}"/>
              </a:ext>
            </a:extLst>
          </p:cNvPr>
          <p:cNvSpPr/>
          <p:nvPr/>
        </p:nvSpPr>
        <p:spPr>
          <a:xfrm>
            <a:off x="3764280" y="335280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2168E8-0075-478A-8663-EF0B11C611A3}"/>
              </a:ext>
            </a:extLst>
          </p:cNvPr>
          <p:cNvSpPr/>
          <p:nvPr/>
        </p:nvSpPr>
        <p:spPr>
          <a:xfrm>
            <a:off x="4130040" y="3352800"/>
            <a:ext cx="365760" cy="365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7D3FD6-76F8-4317-8340-B05E3365C8C7}"/>
              </a:ext>
            </a:extLst>
          </p:cNvPr>
          <p:cNvSpPr/>
          <p:nvPr/>
        </p:nvSpPr>
        <p:spPr>
          <a:xfrm>
            <a:off x="4495800" y="3352800"/>
            <a:ext cx="365760" cy="365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7A9C08-7D7F-431F-98EB-C61585FD74D7}"/>
              </a:ext>
            </a:extLst>
          </p:cNvPr>
          <p:cNvSpPr/>
          <p:nvPr/>
        </p:nvSpPr>
        <p:spPr>
          <a:xfrm>
            <a:off x="4861560" y="3352800"/>
            <a:ext cx="365760" cy="36576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57926B9-3457-4AAC-A735-A47C8146D4DB}"/>
              </a:ext>
            </a:extLst>
          </p:cNvPr>
          <p:cNvSpPr/>
          <p:nvPr/>
        </p:nvSpPr>
        <p:spPr>
          <a:xfrm>
            <a:off x="5227320" y="335280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42A6ADB-4317-4E51-A80D-2CE8227BC07F}"/>
              </a:ext>
            </a:extLst>
          </p:cNvPr>
          <p:cNvSpPr/>
          <p:nvPr/>
        </p:nvSpPr>
        <p:spPr>
          <a:xfrm>
            <a:off x="5593080" y="3352800"/>
            <a:ext cx="365760" cy="36576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70E36A-5159-4EAC-8B43-2AA5F2B8FF46}"/>
              </a:ext>
            </a:extLst>
          </p:cNvPr>
          <p:cNvSpPr/>
          <p:nvPr/>
        </p:nvSpPr>
        <p:spPr>
          <a:xfrm>
            <a:off x="3032760" y="3718560"/>
            <a:ext cx="365760" cy="36576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0E25C5-1AC4-4791-8D67-A28D2BDDE38A}"/>
              </a:ext>
            </a:extLst>
          </p:cNvPr>
          <p:cNvSpPr/>
          <p:nvPr/>
        </p:nvSpPr>
        <p:spPr>
          <a:xfrm>
            <a:off x="3398520" y="3718560"/>
            <a:ext cx="365760" cy="36576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36241C-19B9-4FD7-8318-EA80F9D2CB77}"/>
              </a:ext>
            </a:extLst>
          </p:cNvPr>
          <p:cNvSpPr/>
          <p:nvPr/>
        </p:nvSpPr>
        <p:spPr>
          <a:xfrm>
            <a:off x="3764280" y="3718560"/>
            <a:ext cx="365760" cy="36576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F89170-CDD2-40D9-B7A7-465917ECA18F}"/>
              </a:ext>
            </a:extLst>
          </p:cNvPr>
          <p:cNvSpPr/>
          <p:nvPr/>
        </p:nvSpPr>
        <p:spPr>
          <a:xfrm>
            <a:off x="4130040" y="371856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1BCA350-8367-4DD2-916B-CF308FBFE2BF}"/>
              </a:ext>
            </a:extLst>
          </p:cNvPr>
          <p:cNvSpPr/>
          <p:nvPr/>
        </p:nvSpPr>
        <p:spPr>
          <a:xfrm>
            <a:off x="4495800" y="371856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0284271-583F-4B3D-B828-CE46228D40E6}"/>
              </a:ext>
            </a:extLst>
          </p:cNvPr>
          <p:cNvSpPr/>
          <p:nvPr/>
        </p:nvSpPr>
        <p:spPr>
          <a:xfrm>
            <a:off x="4861560" y="3718560"/>
            <a:ext cx="365760" cy="3657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BAA5B12-CF2D-4842-9BC4-A8A572EB9157}"/>
              </a:ext>
            </a:extLst>
          </p:cNvPr>
          <p:cNvSpPr/>
          <p:nvPr/>
        </p:nvSpPr>
        <p:spPr>
          <a:xfrm>
            <a:off x="5227320" y="3718560"/>
            <a:ext cx="365760" cy="365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C7B387-04D7-4447-BB16-27AA372DBEA5}"/>
              </a:ext>
            </a:extLst>
          </p:cNvPr>
          <p:cNvSpPr/>
          <p:nvPr/>
        </p:nvSpPr>
        <p:spPr>
          <a:xfrm>
            <a:off x="5593080" y="3718560"/>
            <a:ext cx="365760" cy="36576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F39A797-69BD-48DA-AB6C-030F2F271546}"/>
              </a:ext>
            </a:extLst>
          </p:cNvPr>
          <p:cNvGrpSpPr/>
          <p:nvPr/>
        </p:nvGrpSpPr>
        <p:grpSpPr>
          <a:xfrm>
            <a:off x="5947295" y="3535680"/>
            <a:ext cx="2514595" cy="658318"/>
            <a:chOff x="-2886732" y="4218549"/>
            <a:chExt cx="2514595" cy="1163180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F336F873-31EE-437C-9728-05E3DEB62E99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1600194" cy="116318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Пиксели в изображение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0A6E82D-FF36-4BB2-BBB8-C20D2011926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886732" y="4218549"/>
              <a:ext cx="2514595" cy="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4591B6C-802D-4747-91FE-33E9253E3A4B}"/>
                  </a:ext>
                </a:extLst>
              </p:cNvPr>
              <p:cNvSpPr txBox="1"/>
              <p:nvPr/>
            </p:nvSpPr>
            <p:spPr>
              <a:xfrm>
                <a:off x="942340" y="4953292"/>
                <a:ext cx="62584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[…,</m:t>
                      </m:r>
                      <m:r>
                        <a:rPr lang="en-US" i="1" dirty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55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96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146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bg-BG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255, 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142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180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227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bg-BG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255, 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185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205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bg-BG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 229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bg-BG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255, </m:t>
                      </m:r>
                      <m:r>
                        <a:rPr lang="en-US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…]</m:t>
                      </m:r>
                    </m:oMath>
                  </m:oMathPara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4591B6C-802D-4747-91FE-33E9253E3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340" y="4953292"/>
                <a:ext cx="6258445" cy="369332"/>
              </a:xfrm>
              <a:prstGeom prst="rect">
                <a:avLst/>
              </a:prstGeom>
              <a:blipFill>
                <a:blip r:embed="rId2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3F816499-0C3F-4206-9C39-468379009816}"/>
              </a:ext>
            </a:extLst>
          </p:cNvPr>
          <p:cNvGrpSpPr/>
          <p:nvPr/>
        </p:nvGrpSpPr>
        <p:grpSpPr>
          <a:xfrm>
            <a:off x="6911575" y="5266805"/>
            <a:ext cx="2133596" cy="1009997"/>
            <a:chOff x="-1972331" y="3597170"/>
            <a:chExt cx="1600194" cy="1784561"/>
          </a:xfrm>
        </p:grpSpPr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id="{B780F434-65FF-4C3E-B9F9-E1F2EB839B1C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1600194" cy="116318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Масив с цветовете на пикселите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0839C0F-3CDB-40BF-B9AA-4896CF260B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2331" y="3597170"/>
              <a:ext cx="0" cy="178456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Left Brace 37">
            <a:extLst>
              <a:ext uri="{FF2B5EF4-FFF2-40B4-BE49-F238E27FC236}">
                <a16:creationId xmlns:a16="http://schemas.microsoft.com/office/drawing/2014/main" id="{36569C87-AA2D-43CB-8879-0BE94007375F}"/>
              </a:ext>
            </a:extLst>
          </p:cNvPr>
          <p:cNvSpPr/>
          <p:nvPr/>
        </p:nvSpPr>
        <p:spPr>
          <a:xfrm rot="5400000">
            <a:off x="2139696" y="4102314"/>
            <a:ext cx="155448" cy="1584960"/>
          </a:xfrm>
          <a:prstGeom prst="leftBrace">
            <a:avLst>
              <a:gd name="adj1" fmla="val 35293"/>
              <a:gd name="adj2" fmla="val 50000"/>
            </a:avLst>
          </a:prstGeom>
          <a:ln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A7D34BDB-3D00-4612-9E1E-AF5469F5AA29}"/>
              </a:ext>
            </a:extLst>
          </p:cNvPr>
          <p:cNvCxnSpPr>
            <a:cxnSpLocks/>
            <a:stCxn id="38" idx="1"/>
            <a:endCxn id="49" idx="1"/>
          </p:cNvCxnSpPr>
          <p:nvPr/>
        </p:nvCxnSpPr>
        <p:spPr>
          <a:xfrm rot="5400000" flipH="1" flipV="1">
            <a:off x="2226666" y="3526434"/>
            <a:ext cx="1281390" cy="1299882"/>
          </a:xfrm>
          <a:prstGeom prst="bentConnector2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Left Brace 41">
            <a:extLst>
              <a:ext uri="{FF2B5EF4-FFF2-40B4-BE49-F238E27FC236}">
                <a16:creationId xmlns:a16="http://schemas.microsoft.com/office/drawing/2014/main" id="{8A2B44D7-43EC-4612-B352-E8E4BF51E437}"/>
              </a:ext>
            </a:extLst>
          </p:cNvPr>
          <p:cNvSpPr/>
          <p:nvPr/>
        </p:nvSpPr>
        <p:spPr>
          <a:xfrm rot="5400000">
            <a:off x="3873246" y="3999444"/>
            <a:ext cx="155448" cy="1790700"/>
          </a:xfrm>
          <a:prstGeom prst="leftBrace">
            <a:avLst>
              <a:gd name="adj1" fmla="val 35293"/>
              <a:gd name="adj2" fmla="val 50000"/>
            </a:avLst>
          </a:prstGeom>
          <a:ln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20ADCB9B-6030-46C8-81D3-7EDFE96B911A}"/>
              </a:ext>
            </a:extLst>
          </p:cNvPr>
          <p:cNvCxnSpPr>
            <a:cxnSpLocks/>
            <a:stCxn id="42" idx="1"/>
            <a:endCxn id="50" idx="2"/>
          </p:cNvCxnSpPr>
          <p:nvPr/>
        </p:nvCxnSpPr>
        <p:spPr>
          <a:xfrm flipH="1" flipV="1">
            <a:off x="3947160" y="3606188"/>
            <a:ext cx="3810" cy="1210882"/>
          </a:xfrm>
          <a:prstGeom prst="straightConnector1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Left Brace 44">
            <a:extLst>
              <a:ext uri="{FF2B5EF4-FFF2-40B4-BE49-F238E27FC236}">
                <a16:creationId xmlns:a16="http://schemas.microsoft.com/office/drawing/2014/main" id="{4AA7C3E3-4B81-44AC-8505-A33552D90310}"/>
              </a:ext>
            </a:extLst>
          </p:cNvPr>
          <p:cNvSpPr/>
          <p:nvPr/>
        </p:nvSpPr>
        <p:spPr>
          <a:xfrm rot="5400000">
            <a:off x="5742051" y="3982300"/>
            <a:ext cx="155448" cy="1824990"/>
          </a:xfrm>
          <a:prstGeom prst="leftBrace">
            <a:avLst>
              <a:gd name="adj1" fmla="val 35293"/>
              <a:gd name="adj2" fmla="val 50000"/>
            </a:avLst>
          </a:prstGeom>
          <a:ln>
            <a:solidFill>
              <a:srgbClr val="FF38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A40BA2C1-F684-4E5F-8ED1-5077A4EB7B73}"/>
              </a:ext>
            </a:extLst>
          </p:cNvPr>
          <p:cNvCxnSpPr>
            <a:cxnSpLocks/>
            <a:stCxn id="45" idx="1"/>
            <a:endCxn id="51" idx="3"/>
          </p:cNvCxnSpPr>
          <p:nvPr/>
        </p:nvCxnSpPr>
        <p:spPr>
          <a:xfrm rot="16200000" flipV="1">
            <a:off x="4457702" y="3454997"/>
            <a:ext cx="1281391" cy="1442757"/>
          </a:xfrm>
          <a:prstGeom prst="bentConnector2">
            <a:avLst/>
          </a:prstGeom>
          <a:ln>
            <a:solidFill>
              <a:srgbClr val="FF388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F455107C-C634-4A10-8781-7573A9CD32D3}"/>
              </a:ext>
            </a:extLst>
          </p:cNvPr>
          <p:cNvSpPr/>
          <p:nvPr/>
        </p:nvSpPr>
        <p:spPr>
          <a:xfrm>
            <a:off x="3517302" y="3465172"/>
            <a:ext cx="128196" cy="1410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621DE5C-7F9B-45B8-B93A-25D37F26CB97}"/>
              </a:ext>
            </a:extLst>
          </p:cNvPr>
          <p:cNvSpPr/>
          <p:nvPr/>
        </p:nvSpPr>
        <p:spPr>
          <a:xfrm>
            <a:off x="3883062" y="3465172"/>
            <a:ext cx="128196" cy="1410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2E8456D-D9B8-4F1F-B94B-6AB5C0CF2E5A}"/>
              </a:ext>
            </a:extLst>
          </p:cNvPr>
          <p:cNvSpPr/>
          <p:nvPr/>
        </p:nvSpPr>
        <p:spPr>
          <a:xfrm>
            <a:off x="4248822" y="3465172"/>
            <a:ext cx="128196" cy="1410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19AF751-C39D-4485-B94B-F56762A5DEC2}"/>
              </a:ext>
            </a:extLst>
          </p:cNvPr>
          <p:cNvSpPr/>
          <p:nvPr/>
        </p:nvSpPr>
        <p:spPr>
          <a:xfrm>
            <a:off x="3415146" y="3369426"/>
            <a:ext cx="332509" cy="332509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73D569B-2E07-48FF-8596-5CD3546655A3}"/>
              </a:ext>
            </a:extLst>
          </p:cNvPr>
          <p:cNvSpPr/>
          <p:nvPr/>
        </p:nvSpPr>
        <p:spPr>
          <a:xfrm>
            <a:off x="3780906" y="3369426"/>
            <a:ext cx="332509" cy="332509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C14EE54-D99D-4177-8DBC-7E330F819928}"/>
              </a:ext>
            </a:extLst>
          </p:cNvPr>
          <p:cNvSpPr/>
          <p:nvPr/>
        </p:nvSpPr>
        <p:spPr>
          <a:xfrm>
            <a:off x="4146666" y="3369426"/>
            <a:ext cx="332509" cy="332509"/>
          </a:xfrm>
          <a:prstGeom prst="rect">
            <a:avLst/>
          </a:prstGeom>
          <a:noFill/>
          <a:ln w="9525">
            <a:solidFill>
              <a:srgbClr val="FF388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6" name="Left Brace 65">
            <a:extLst>
              <a:ext uri="{FF2B5EF4-FFF2-40B4-BE49-F238E27FC236}">
                <a16:creationId xmlns:a16="http://schemas.microsoft.com/office/drawing/2014/main" id="{823F43C0-9AE9-4AD2-82FB-32A65861FA53}"/>
              </a:ext>
            </a:extLst>
          </p:cNvPr>
          <p:cNvSpPr/>
          <p:nvPr/>
        </p:nvSpPr>
        <p:spPr>
          <a:xfrm rot="16200000">
            <a:off x="1908556" y="4840441"/>
            <a:ext cx="155448" cy="1122680"/>
          </a:xfrm>
          <a:prstGeom prst="leftBrace">
            <a:avLst>
              <a:gd name="adj1" fmla="val 35293"/>
              <a:gd name="adj2" fmla="val 50000"/>
            </a:avLst>
          </a:prstGeom>
          <a:noFill/>
          <a:ln w="3175">
            <a:solidFill>
              <a:srgbClr val="FF388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AC505D5-1EBC-4352-8E87-F16E6776EA64}"/>
              </a:ext>
            </a:extLst>
          </p:cNvPr>
          <p:cNvGrpSpPr/>
          <p:nvPr/>
        </p:nvGrpSpPr>
        <p:grpSpPr>
          <a:xfrm>
            <a:off x="965204" y="5479507"/>
            <a:ext cx="1023618" cy="699064"/>
            <a:chOff x="-2740043" y="3597172"/>
            <a:chExt cx="767712" cy="1235174"/>
          </a:xfrm>
        </p:grpSpPr>
        <p:sp>
          <p:nvSpPr>
            <p:cNvPr id="68" name="Text Placeholder 2">
              <a:extLst>
                <a:ext uri="{FF2B5EF4-FFF2-40B4-BE49-F238E27FC236}">
                  <a16:creationId xmlns:a16="http://schemas.microsoft.com/office/drawing/2014/main" id="{4DFBC47C-923C-4C34-81B5-ED38C0523E3E}"/>
                </a:ext>
              </a:extLst>
            </p:cNvPr>
            <p:cNvSpPr txBox="1">
              <a:spLocks/>
            </p:cNvSpPr>
            <p:nvPr/>
          </p:nvSpPr>
          <p:spPr>
            <a:xfrm>
              <a:off x="-2740043" y="4229804"/>
              <a:ext cx="765806" cy="6025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Цветове</a:t>
              </a: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304278B-1EB7-4D93-9F09-9834999BDC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4237" y="3597172"/>
              <a:ext cx="1906" cy="123517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6F32C0D-385D-40EE-9041-E1CE6A933870}"/>
              </a:ext>
            </a:extLst>
          </p:cNvPr>
          <p:cNvGrpSpPr/>
          <p:nvPr/>
        </p:nvGrpSpPr>
        <p:grpSpPr>
          <a:xfrm>
            <a:off x="2764788" y="5266805"/>
            <a:ext cx="1485293" cy="911764"/>
            <a:chOff x="-2741950" y="3221353"/>
            <a:chExt cx="1113967" cy="1610993"/>
          </a:xfrm>
        </p:grpSpPr>
        <p:sp>
          <p:nvSpPr>
            <p:cNvPr id="72" name="Text Placeholder 2">
              <a:extLst>
                <a:ext uri="{FF2B5EF4-FFF2-40B4-BE49-F238E27FC236}">
                  <a16:creationId xmlns:a16="http://schemas.microsoft.com/office/drawing/2014/main" id="{1E79A10D-6729-4ABE-A061-EC96D6E8C2AC}"/>
                </a:ext>
              </a:extLst>
            </p:cNvPr>
            <p:cNvSpPr txBox="1">
              <a:spLocks/>
            </p:cNvSpPr>
            <p:nvPr/>
          </p:nvSpPr>
          <p:spPr>
            <a:xfrm>
              <a:off x="-2740043" y="4229804"/>
              <a:ext cx="1112060" cy="6025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Прозрачност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014110D7-9DD5-4B76-B2A3-CC14FBE582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741950" y="3221353"/>
              <a:ext cx="0" cy="161099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562597273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704CFE-6CAF-4B51-90C4-667CC4949D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Тестово изображение от </a:t>
            </a:r>
            <a:r>
              <a:rPr lang="en-US" dirty="0" err="1">
                <a:hlinkClick r:id="rId2"/>
              </a:rPr>
              <a:t>PixaBay</a:t>
            </a:r>
            <a:endParaRPr lang="en-US" dirty="0"/>
          </a:p>
          <a:p>
            <a:pPr lvl="1"/>
            <a:r>
              <a:rPr lang="bg-BG" dirty="0"/>
              <a:t>Включва много цветове</a:t>
            </a:r>
          </a:p>
          <a:p>
            <a:pPr lvl="1"/>
            <a:r>
              <a:rPr lang="bg-BG" dirty="0"/>
              <a:t>Включва зони с резки и с плавни промени</a:t>
            </a:r>
            <a:endParaRPr lang="en-US" dirty="0"/>
          </a:p>
          <a:p>
            <a:pPr lvl="1"/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85B2A7-2086-4B96-ACB6-DDFFF000E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057400"/>
            <a:ext cx="5486400" cy="36604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4919549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CAEF22-DE01-497D-9242-C28033A52C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Първи опит</a:t>
            </a:r>
          </a:p>
          <a:p>
            <a:pPr lvl="1"/>
            <a:r>
              <a:rPr lang="bg-BG" dirty="0"/>
              <a:t>Елемент </a:t>
            </a:r>
            <a:r>
              <a:rPr lang="bg-BG" dirty="0">
                <a:solidFill>
                  <a:srgbClr val="FF388C"/>
                </a:solidFill>
              </a:rPr>
              <a:t>&lt;</a:t>
            </a:r>
            <a:r>
              <a:rPr lang="en-US" dirty="0" err="1">
                <a:solidFill>
                  <a:srgbClr val="FF388C"/>
                </a:solidFill>
              </a:rPr>
              <a:t>img</a:t>
            </a:r>
            <a:r>
              <a:rPr lang="bg-BG" dirty="0">
                <a:solidFill>
                  <a:srgbClr val="FF388C"/>
                </a:solidFill>
              </a:rPr>
              <a:t>&gt;</a:t>
            </a:r>
            <a:r>
              <a:rPr lang="bg-BG" dirty="0"/>
              <a:t> с оригиналната картинка</a:t>
            </a:r>
          </a:p>
          <a:p>
            <a:pPr lvl="1"/>
            <a:r>
              <a:rPr lang="bg-BG" dirty="0"/>
              <a:t>Копираме в </a:t>
            </a:r>
            <a:r>
              <a:rPr lang="bg-BG" dirty="0">
                <a:solidFill>
                  <a:srgbClr val="FF388C"/>
                </a:solidFill>
              </a:rPr>
              <a:t>&lt;</a:t>
            </a:r>
            <a:r>
              <a:rPr lang="en-US" dirty="0">
                <a:solidFill>
                  <a:srgbClr val="FF388C"/>
                </a:solidFill>
              </a:rPr>
              <a:t>canvas</a:t>
            </a:r>
            <a:r>
              <a:rPr lang="bg-BG" dirty="0">
                <a:solidFill>
                  <a:srgbClr val="FF388C"/>
                </a:solidFill>
              </a:rPr>
              <a:t>&gt;</a:t>
            </a:r>
            <a:r>
              <a:rPr lang="bg-BG" dirty="0"/>
              <a:t> и там става черно-бяло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97A89D2C-778B-4179-9EA7-AC685CFE9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1CEA1BA-C4EC-4838-BC61-DCDF9171899A}"/>
              </a:ext>
            </a:extLst>
          </p:cNvPr>
          <p:cNvGrpSpPr/>
          <p:nvPr/>
        </p:nvGrpSpPr>
        <p:grpSpPr>
          <a:xfrm>
            <a:off x="381000" y="4953000"/>
            <a:ext cx="1230745" cy="914395"/>
            <a:chOff x="-992354" y="4218547"/>
            <a:chExt cx="1230745" cy="1615642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61A5B7A7-6734-407C-971E-76D80646A72A}"/>
                </a:ext>
              </a:extLst>
            </p:cNvPr>
            <p:cNvSpPr txBox="1">
              <a:spLocks/>
            </p:cNvSpPr>
            <p:nvPr/>
          </p:nvSpPr>
          <p:spPr>
            <a:xfrm>
              <a:off x="-992354" y="4218547"/>
              <a:ext cx="620216" cy="16156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Да, ама не!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A1B9420-D76E-43CF-B2CC-51ABE9FA8D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992354" y="4218549"/>
              <a:ext cx="1230745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4195551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1CE92A-7756-4606-9A81-D4546CDA54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Какъв е проблемът?</a:t>
            </a:r>
          </a:p>
          <a:p>
            <a:pPr lvl="1"/>
            <a:r>
              <a:rPr lang="bg-BG" dirty="0"/>
              <a:t>Разбира се, </a:t>
            </a:r>
            <a:r>
              <a:rPr lang="en-US" dirty="0"/>
              <a:t>CORS!</a:t>
            </a:r>
          </a:p>
          <a:p>
            <a:pPr lvl="1"/>
            <a:r>
              <a:rPr lang="bg-BG" dirty="0"/>
              <a:t>Познава се по грешката в конзолата</a:t>
            </a:r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pPr lvl="1"/>
            <a:endParaRPr lang="bg-BG" dirty="0"/>
          </a:p>
          <a:p>
            <a:r>
              <a:rPr lang="bg-BG" dirty="0"/>
              <a:t>Решение?</a:t>
            </a:r>
          </a:p>
          <a:p>
            <a:pPr lvl="1"/>
            <a:r>
              <a:rPr lang="bg-BG" dirty="0"/>
              <a:t>През локален сървър или онлайн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E08EAD-B7B2-474E-8F24-8A65CFE83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57400"/>
            <a:ext cx="7315200" cy="198481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DC0E079-353F-47AB-9217-14E3E5E2CE0D}"/>
              </a:ext>
            </a:extLst>
          </p:cNvPr>
          <p:cNvGrpSpPr/>
          <p:nvPr/>
        </p:nvGrpSpPr>
        <p:grpSpPr>
          <a:xfrm>
            <a:off x="6274953" y="3996031"/>
            <a:ext cx="2133596" cy="1009997"/>
            <a:chOff x="-1972331" y="3597170"/>
            <a:chExt cx="1600194" cy="1784561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13A87B29-D6D8-4525-B417-E466CAF2D416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1" y="4218549"/>
              <a:ext cx="1600194" cy="116318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Масив с цветовете на пикселите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A672A2B-1D81-4F1E-89A7-4809F36ED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2331" y="3597170"/>
              <a:ext cx="0" cy="178456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55011639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97A739-13F6-4832-9128-9B3D3B90D7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Изпълнение през </a:t>
            </a:r>
            <a:r>
              <a:rPr lang="en-US" dirty="0"/>
              <a:t>localhost</a:t>
            </a:r>
          </a:p>
          <a:p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64C3B440-AD9B-41B9-904E-5A7FF6B5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071489"/>
            <a:ext cx="6400800" cy="4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40282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050C14-E5E3-4987-B82F-C91E68AEB7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Добавена реалност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4E31D-5DB3-43BE-9C03-645999A55E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5317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2E77C-B961-43B3-94D1-5E144EB7A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Добавена реалност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5983A-1AE2-4EBD-9008-BA21F53C4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Основна цел</a:t>
            </a:r>
          </a:p>
          <a:p>
            <a:pPr lvl="1"/>
            <a:r>
              <a:rPr lang="bg-BG" dirty="0"/>
              <a:t>Основно изображение от камерата</a:t>
            </a:r>
          </a:p>
          <a:p>
            <a:pPr lvl="1"/>
            <a:r>
              <a:rPr lang="bg-BG" dirty="0"/>
              <a:t>Допълнително компютърно генерирано изображение се наслагва над него</a:t>
            </a:r>
          </a:p>
          <a:p>
            <a:pPr lvl="1"/>
            <a:r>
              <a:rPr lang="bg-BG" dirty="0"/>
              <a:t>Двете изображения са синхронизирани еднопосочно: от реалното към виртуалното</a:t>
            </a:r>
          </a:p>
        </p:txBody>
      </p:sp>
    </p:spTree>
    <p:extLst>
      <p:ext uri="{BB962C8B-B14F-4D97-AF65-F5344CB8AC3E}">
        <p14:creationId xmlns:p14="http://schemas.microsoft.com/office/powerpoint/2010/main" val="4027137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87A6F3-BAC9-4D45-A510-FCA015BF71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Работа с камера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908408-BD3D-47B1-A93C-2D5810EDFD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726424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F7F8F8-71CF-4FAC-8F8C-45808D6496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398803-8E60-4122-AC21-87286D48F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401098"/>
            <a:ext cx="1998133" cy="1123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8E0E541-2B36-41C1-94CB-3D705D69F34B}"/>
              </a:ext>
            </a:extLst>
          </p:cNvPr>
          <p:cNvSpPr/>
          <p:nvPr/>
        </p:nvSpPr>
        <p:spPr>
          <a:xfrm rot="16200000">
            <a:off x="5192716" y="1120846"/>
            <a:ext cx="1814626" cy="1684455"/>
          </a:xfrm>
          <a:prstGeom prst="triangl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C5CDAE-DB05-4664-8602-12B66EFC5315}"/>
              </a:ext>
            </a:extLst>
          </p:cNvPr>
          <p:cNvSpPr txBox="1"/>
          <p:nvPr/>
        </p:nvSpPr>
        <p:spPr>
          <a:xfrm>
            <a:off x="4572000" y="1284361"/>
            <a:ext cx="91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6600" dirty="0">
                <a:solidFill>
                  <a:schemeClr val="accent1"/>
                </a:solidFill>
                <a:sym typeface="Webdings"/>
              </a:rPr>
              <a:t></a:t>
            </a:r>
            <a:endParaRPr lang="bg-BG" sz="6600" dirty="0">
              <a:solidFill>
                <a:schemeClr val="accent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2943D9-2B81-4F55-BB12-99F973704144}"/>
              </a:ext>
            </a:extLst>
          </p:cNvPr>
          <p:cNvSpPr txBox="1"/>
          <p:nvPr/>
        </p:nvSpPr>
        <p:spPr>
          <a:xfrm>
            <a:off x="2286175" y="685800"/>
            <a:ext cx="24649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0" dirty="0">
                <a:solidFill>
                  <a:schemeClr val="accent1"/>
                </a:solidFill>
                <a:sym typeface="Wingdings"/>
              </a:rPr>
              <a:t></a:t>
            </a:r>
            <a:endParaRPr lang="bg-BG" sz="16000" dirty="0">
              <a:solidFill>
                <a:schemeClr val="accent1"/>
              </a:solidFill>
            </a:endParaRP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4E06EA10-625A-4F71-B54D-82569D3A6F12}"/>
              </a:ext>
            </a:extLst>
          </p:cNvPr>
          <p:cNvSpPr/>
          <p:nvPr/>
        </p:nvSpPr>
        <p:spPr>
          <a:xfrm rot="1800000">
            <a:off x="3077402" y="1482786"/>
            <a:ext cx="446349" cy="446349"/>
          </a:xfrm>
          <a:prstGeom prst="cube">
            <a:avLst/>
          </a:prstGeom>
          <a:solidFill>
            <a:srgbClr val="FF388C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873879-A942-46B9-B821-BA6909185E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746" y="3727655"/>
            <a:ext cx="3657600" cy="2057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Cube 10">
            <a:extLst>
              <a:ext uri="{FF2B5EF4-FFF2-40B4-BE49-F238E27FC236}">
                <a16:creationId xmlns:a16="http://schemas.microsoft.com/office/drawing/2014/main" id="{53AE788B-2CA0-4B76-AF1C-A60DF7EB5A3F}"/>
              </a:ext>
            </a:extLst>
          </p:cNvPr>
          <p:cNvSpPr/>
          <p:nvPr/>
        </p:nvSpPr>
        <p:spPr>
          <a:xfrm rot="1800000">
            <a:off x="4087702" y="4303466"/>
            <a:ext cx="991689" cy="991689"/>
          </a:xfrm>
          <a:prstGeom prst="cube">
            <a:avLst/>
          </a:prstGeom>
          <a:solidFill>
            <a:srgbClr val="FF388C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207CD08-0EB3-4A0C-BDD8-C8DE4A0DF61B}"/>
              </a:ext>
            </a:extLst>
          </p:cNvPr>
          <p:cNvGrpSpPr/>
          <p:nvPr/>
        </p:nvGrpSpPr>
        <p:grpSpPr>
          <a:xfrm>
            <a:off x="7470954" y="2525048"/>
            <a:ext cx="1368241" cy="1226690"/>
            <a:chOff x="-1972332" y="3212753"/>
            <a:chExt cx="1368241" cy="2167436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71D02321-9BE2-4A01-A24F-CECB5B5852B8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2" y="4218549"/>
              <a:ext cx="1368241" cy="116164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Кадър от реалността кадър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05F8894-96F9-4839-8E8D-DEE4411EB6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972332" y="3212753"/>
              <a:ext cx="1" cy="162648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D326308-6D6C-452D-9C94-C92DEFDCF751}"/>
              </a:ext>
            </a:extLst>
          </p:cNvPr>
          <p:cNvGrpSpPr/>
          <p:nvPr/>
        </p:nvGrpSpPr>
        <p:grpSpPr>
          <a:xfrm>
            <a:off x="718009" y="1689477"/>
            <a:ext cx="2221933" cy="657446"/>
            <a:chOff x="-1972332" y="4218549"/>
            <a:chExt cx="2221933" cy="1161640"/>
          </a:xfrm>
        </p:grpSpPr>
        <p:sp>
          <p:nvSpPr>
            <p:cNvPr id="17" name="Text Placeholder 2">
              <a:extLst>
                <a:ext uri="{FF2B5EF4-FFF2-40B4-BE49-F238E27FC236}">
                  <a16:creationId xmlns:a16="http://schemas.microsoft.com/office/drawing/2014/main" id="{747FEAB6-8387-4745-8294-0114AC99AF36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2" y="4218549"/>
              <a:ext cx="1311561" cy="116164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Виртуален кадър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9FAD0D5-AE14-4B3D-A0C5-885F85B06353}"/>
                </a:ext>
              </a:extLst>
            </p:cNvPr>
            <p:cNvCxnSpPr>
              <a:cxnSpLocks/>
            </p:cNvCxnSpPr>
            <p:nvPr/>
          </p:nvCxnSpPr>
          <p:spPr>
            <a:xfrm>
              <a:off x="-1972331" y="4218549"/>
              <a:ext cx="2221932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131C2C9-B303-460B-9524-ABF8F060DAC0}"/>
              </a:ext>
            </a:extLst>
          </p:cNvPr>
          <p:cNvGrpSpPr/>
          <p:nvPr/>
        </p:nvGrpSpPr>
        <p:grpSpPr>
          <a:xfrm>
            <a:off x="1066800" y="4097613"/>
            <a:ext cx="2119055" cy="657446"/>
            <a:chOff x="-1972332" y="4218549"/>
            <a:chExt cx="2119055" cy="1161640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F0BA022D-73E7-4505-B365-DB33EDA9A10B}"/>
                </a:ext>
              </a:extLst>
            </p:cNvPr>
            <p:cNvSpPr txBox="1">
              <a:spLocks/>
            </p:cNvSpPr>
            <p:nvPr/>
          </p:nvSpPr>
          <p:spPr>
            <a:xfrm>
              <a:off x="-1972332" y="4218549"/>
              <a:ext cx="1311557" cy="1161640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Добавена реалност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78B4968-62D6-4569-A523-2AE30CF59526}"/>
                </a:ext>
              </a:extLst>
            </p:cNvPr>
            <p:cNvCxnSpPr>
              <a:cxnSpLocks/>
            </p:cNvCxnSpPr>
            <p:nvPr/>
          </p:nvCxnSpPr>
          <p:spPr>
            <a:xfrm>
              <a:off x="-1972332" y="5380187"/>
              <a:ext cx="2119055" cy="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003D458-3EDF-47BF-8B04-0C564E955EA9}"/>
              </a:ext>
            </a:extLst>
          </p:cNvPr>
          <p:cNvSpPr/>
          <p:nvPr/>
        </p:nvSpPr>
        <p:spPr>
          <a:xfrm>
            <a:off x="3574473" y="1787735"/>
            <a:ext cx="796657" cy="1930408"/>
          </a:xfrm>
          <a:custGeom>
            <a:avLst/>
            <a:gdLst>
              <a:gd name="connsiteX0" fmla="*/ 0 w 1006763"/>
              <a:gd name="connsiteY0" fmla="*/ 0 h 1514764"/>
              <a:gd name="connsiteX1" fmla="*/ 1006763 w 1006763"/>
              <a:gd name="connsiteY1" fmla="*/ 1514764 h 1514764"/>
              <a:gd name="connsiteX0" fmla="*/ 46182 w 46182"/>
              <a:gd name="connsiteY0" fmla="*/ 0 h 1801091"/>
              <a:gd name="connsiteX1" fmla="*/ 0 w 46182"/>
              <a:gd name="connsiteY1" fmla="*/ 1801091 h 1801091"/>
              <a:gd name="connsiteX0" fmla="*/ 0 w 766618"/>
              <a:gd name="connsiteY0" fmla="*/ 0 h 1930401"/>
              <a:gd name="connsiteX1" fmla="*/ 766618 w 766618"/>
              <a:gd name="connsiteY1" fmla="*/ 1930401 h 1930401"/>
              <a:gd name="connsiteX0" fmla="*/ 0 w 766618"/>
              <a:gd name="connsiteY0" fmla="*/ 5 h 1930406"/>
              <a:gd name="connsiteX1" fmla="*/ 766618 w 766618"/>
              <a:gd name="connsiteY1" fmla="*/ 1930406 h 1930406"/>
              <a:gd name="connsiteX0" fmla="*/ 0 w 796657"/>
              <a:gd name="connsiteY0" fmla="*/ 7 h 1930408"/>
              <a:gd name="connsiteX1" fmla="*/ 766618 w 796657"/>
              <a:gd name="connsiteY1" fmla="*/ 1930408 h 193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657" h="1930408">
                <a:moveTo>
                  <a:pt x="0" y="7"/>
                </a:moveTo>
                <a:cubicBezTo>
                  <a:pt x="1105284" y="-3071"/>
                  <a:pt x="723515" y="935959"/>
                  <a:pt x="766618" y="1930408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C6A9128-0BF4-4DB0-B593-950F9A99D2A2}"/>
              </a:ext>
            </a:extLst>
          </p:cNvPr>
          <p:cNvSpPr/>
          <p:nvPr/>
        </p:nvSpPr>
        <p:spPr>
          <a:xfrm>
            <a:off x="5005098" y="2545124"/>
            <a:ext cx="1912377" cy="1173019"/>
          </a:xfrm>
          <a:custGeom>
            <a:avLst/>
            <a:gdLst>
              <a:gd name="connsiteX0" fmla="*/ 0 w 1006763"/>
              <a:gd name="connsiteY0" fmla="*/ 0 h 1514764"/>
              <a:gd name="connsiteX1" fmla="*/ 1006763 w 1006763"/>
              <a:gd name="connsiteY1" fmla="*/ 1514764 h 1514764"/>
              <a:gd name="connsiteX0" fmla="*/ 46182 w 46182"/>
              <a:gd name="connsiteY0" fmla="*/ 0 h 1801091"/>
              <a:gd name="connsiteX1" fmla="*/ 0 w 46182"/>
              <a:gd name="connsiteY1" fmla="*/ 1801091 h 1801091"/>
              <a:gd name="connsiteX0" fmla="*/ 0 w 766618"/>
              <a:gd name="connsiteY0" fmla="*/ 0 h 1930401"/>
              <a:gd name="connsiteX1" fmla="*/ 766618 w 766618"/>
              <a:gd name="connsiteY1" fmla="*/ 1930401 h 1930401"/>
              <a:gd name="connsiteX0" fmla="*/ 0 w 766618"/>
              <a:gd name="connsiteY0" fmla="*/ 5 h 1930406"/>
              <a:gd name="connsiteX1" fmla="*/ 766618 w 766618"/>
              <a:gd name="connsiteY1" fmla="*/ 1930406 h 1930406"/>
              <a:gd name="connsiteX0" fmla="*/ 0 w 796657"/>
              <a:gd name="connsiteY0" fmla="*/ 7 h 1930408"/>
              <a:gd name="connsiteX1" fmla="*/ 766618 w 796657"/>
              <a:gd name="connsiteY1" fmla="*/ 1930408 h 1930408"/>
              <a:gd name="connsiteX0" fmla="*/ 1912379 w 2153201"/>
              <a:gd name="connsiteY0" fmla="*/ 39 h 1173058"/>
              <a:gd name="connsiteX1" fmla="*/ 452 w 2153201"/>
              <a:gd name="connsiteY1" fmla="*/ 1173058 h 1173058"/>
              <a:gd name="connsiteX0" fmla="*/ 1912627 w 1912641"/>
              <a:gd name="connsiteY0" fmla="*/ 0 h 1173019"/>
              <a:gd name="connsiteX1" fmla="*/ 700 w 1912641"/>
              <a:gd name="connsiteY1" fmla="*/ 1173019 h 1173019"/>
              <a:gd name="connsiteX0" fmla="*/ 1912363 w 1912377"/>
              <a:gd name="connsiteY0" fmla="*/ 0 h 1173019"/>
              <a:gd name="connsiteX1" fmla="*/ 436 w 1912377"/>
              <a:gd name="connsiteY1" fmla="*/ 1173019 h 1173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2377" h="1173019">
                <a:moveTo>
                  <a:pt x="1912363" y="0"/>
                </a:moveTo>
                <a:cubicBezTo>
                  <a:pt x="1918520" y="846668"/>
                  <a:pt x="-33430" y="-80048"/>
                  <a:pt x="436" y="1173019"/>
                </a:cubicBezTo>
              </a:path>
            </a:pathLst>
          </a:custGeom>
          <a:noFill/>
          <a:ln w="12700">
            <a:solidFill>
              <a:schemeClr val="tx1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0384746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306E621-DA24-4B4A-8065-37CFC99D0908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История</a:t>
                </a:r>
              </a:p>
              <a:p>
                <a:pPr lvl="1"/>
                <a:r>
                  <a:rPr lang="bg-BG" dirty="0"/>
                  <a:t>Начало около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1995</m:t>
                    </m:r>
                  </m:oMath>
                </a14:m>
                <a:r>
                  <a:rPr lang="bg-BG" dirty="0"/>
                  <a:t>-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1999</m:t>
                    </m:r>
                  </m:oMath>
                </a14:m>
                <a:r>
                  <a:rPr lang="bg-BG" dirty="0"/>
                  <a:t> в роботиката и някои специализирани десктоп системи</a:t>
                </a:r>
              </a:p>
              <a:p>
                <a:pPr lvl="1"/>
                <a:r>
                  <a:rPr lang="bg-BG" dirty="0"/>
                  <a:t>В игровите конзоли навлиза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2005</m:t>
                    </m:r>
                  </m:oMath>
                </a14:m>
                <a:r>
                  <a:rPr lang="bg-BG" dirty="0"/>
                  <a:t>-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2010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В мобилните устройства се забелязват две вълни</a:t>
                </a:r>
              </a:p>
              <a:p>
                <a:pPr lvl="1"/>
                <a:r>
                  <a:rPr lang="bg-BG" dirty="0"/>
                  <a:t>През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2005</m:t>
                    </m:r>
                  </m:oMath>
                </a14:m>
                <a:r>
                  <a:rPr lang="bg-BG" dirty="0"/>
                  <a:t>-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2010</m:t>
                    </m:r>
                  </m:oMath>
                </a14:m>
                <a:r>
                  <a:rPr lang="bg-BG" dirty="0"/>
                  <a:t> се използва предимно </a:t>
                </a:r>
                <a:r>
                  <a:rPr lang="bg-BG" dirty="0" err="1"/>
                  <a:t>геолокация</a:t>
                </a:r>
                <a:r>
                  <a:rPr lang="bg-BG" dirty="0"/>
                  <a:t> и видео маркери</a:t>
                </a:r>
              </a:p>
              <a:p>
                <a:pPr lvl="1"/>
                <a:r>
                  <a:rPr lang="bg-BG" dirty="0"/>
                  <a:t>През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2010</m:t>
                    </m:r>
                  </m:oMath>
                </a14:m>
                <a:r>
                  <a:rPr lang="bg-BG" dirty="0"/>
                  <a:t>-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2015</m:t>
                    </m:r>
                  </m:oMath>
                </a14:m>
                <a:r>
                  <a:rPr lang="bg-BG" dirty="0"/>
                  <a:t> се въвежда разпознаване на образи</a:t>
                </a:r>
              </a:p>
              <a:p>
                <a:pPr lvl="1"/>
                <a:r>
                  <a:rPr lang="bg-BG" dirty="0"/>
                  <a:t>През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2015</m:t>
                    </m:r>
                  </m:oMath>
                </a14:m>
                <a:r>
                  <a:rPr lang="bg-BG" dirty="0"/>
                  <a:t>-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2020</m:t>
                    </m:r>
                  </m:oMath>
                </a14:m>
                <a:r>
                  <a:rPr lang="bg-BG" dirty="0"/>
                  <a:t> са първите опити за мобилно разпознаване на жестове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306E621-DA24-4B4A-8065-37CFC99D09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19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7997698"/>
      </p:ext>
    </p:ext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C90691D-7257-46DD-9D34-F54C10957B5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Реализации</a:t>
                </a:r>
              </a:p>
              <a:p>
                <a:pPr lvl="1"/>
                <a:r>
                  <a:rPr lang="bg-BG" dirty="0"/>
                  <a:t>Според връзката (начина на синхрон) между реалния и виртуалния свят</a:t>
                </a:r>
              </a:p>
              <a:p>
                <a:pPr lvl="1"/>
                <a:r>
                  <a:rPr lang="bg-BG" dirty="0"/>
                  <a:t>Вариант №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bg-BG" dirty="0"/>
                  <a:t> – чрез </a:t>
                </a:r>
                <a:r>
                  <a:rPr lang="bg-BG" dirty="0" err="1"/>
                  <a:t>геолокация</a:t>
                </a:r>
                <a:r>
                  <a:rPr lang="bg-BG" dirty="0"/>
                  <a:t> и навигация, като ориентацията и положението на устройството определя виртуалния свят</a:t>
                </a:r>
              </a:p>
              <a:p>
                <a:pPr lvl="1"/>
                <a:r>
                  <a:rPr lang="bg-BG" dirty="0"/>
                  <a:t>Вариант №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bg-BG" dirty="0"/>
                  <a:t> – чрез разпознаване на образи, като съдържанието на кадъра определя виртуалния свят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C90691D-7257-46DD-9D34-F54C10957B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920263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B8C2-E57C-4607-A9BA-B46BBC524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</a:t>
            </a:r>
            <a:r>
              <a:rPr lang="bg-BG" dirty="0"/>
              <a:t> и навигация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53098-EFD0-4DC2-AF85-C5E6101F9D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Добавена реалност чрез навигация</a:t>
            </a:r>
          </a:p>
          <a:p>
            <a:pPr lvl="1"/>
            <a:r>
              <a:rPr lang="bg-BG" dirty="0"/>
              <a:t>Положението на мобилното устройство определя положението във виртуалния свят</a:t>
            </a:r>
          </a:p>
          <a:p>
            <a:pPr lvl="1"/>
            <a:r>
              <a:rPr lang="bg-BG" dirty="0"/>
              <a:t>Ориентацията на мобилното устройства определя виртуалната ориентация</a:t>
            </a:r>
          </a:p>
          <a:p>
            <a:r>
              <a:rPr lang="bg-BG" dirty="0"/>
              <a:t>Проблем</a:t>
            </a:r>
          </a:p>
          <a:p>
            <a:pPr lvl="1"/>
            <a:r>
              <a:rPr lang="bg-BG" dirty="0"/>
              <a:t>Ако навигационните данни не са точни се получава разминаване между двата свята</a:t>
            </a:r>
          </a:p>
        </p:txBody>
      </p:sp>
    </p:spTree>
    <p:extLst>
      <p:ext uri="{BB962C8B-B14F-4D97-AF65-F5344CB8AC3E}">
        <p14:creationId xmlns:p14="http://schemas.microsoft.com/office/powerpoint/2010/main" val="2832886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5219D-F941-4DE2-8F9B-6BC8107D8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Пример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15A24-7C91-4EFB-9F7F-2F2754A134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Висящи обекти</a:t>
            </a:r>
          </a:p>
          <a:p>
            <a:pPr lvl="1"/>
            <a:r>
              <a:rPr lang="bg-BG" dirty="0"/>
              <a:t>Със смартфон се гледа далечна сцена</a:t>
            </a:r>
          </a:p>
          <a:p>
            <a:pPr lvl="1"/>
            <a:r>
              <a:rPr lang="bg-BG" dirty="0"/>
              <a:t>Върху нея е наложена компютърна сцена с висящи обекти</a:t>
            </a:r>
          </a:p>
          <a:p>
            <a:pPr lvl="1"/>
            <a:r>
              <a:rPr lang="bg-BG" dirty="0"/>
              <a:t>При завъртане в друга посока, обектите също се преместват, запазвайки относителното си място спрямо сцената</a:t>
            </a:r>
          </a:p>
        </p:txBody>
      </p:sp>
    </p:spTree>
    <p:extLst>
      <p:ext uri="{BB962C8B-B14F-4D97-AF65-F5344CB8AC3E}">
        <p14:creationId xmlns:p14="http://schemas.microsoft.com/office/powerpoint/2010/main" val="151704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6DDF50B-1353-48CE-8B0F-4D8A05A24EF4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Предизвикателство</a:t>
                </a:r>
              </a:p>
              <a:p>
                <a:pPr lvl="1"/>
                <a:r>
                  <a:rPr lang="bg-BG" dirty="0"/>
                  <a:t>Рисуване на обект върху видео кадър</a:t>
                </a:r>
              </a:p>
              <a:p>
                <a:pPr lvl="1"/>
                <a:r>
                  <a:rPr lang="bg-BG" dirty="0"/>
                  <a:t>Реализация чрез слоеве</a:t>
                </a:r>
              </a:p>
              <a:p>
                <a:pPr lvl="1"/>
                <a:r>
                  <a:rPr lang="bg-BG" dirty="0"/>
                  <a:t>Долният слой е с видео кадъра от </a:t>
                </a:r>
                <a:r>
                  <a:rPr lang="en-US" dirty="0">
                    <a:solidFill>
                      <a:srgbClr val="FF388C"/>
                    </a:solidFill>
                  </a:rPr>
                  <a:t>&lt;video&gt;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Горният слой е с </a:t>
                </a:r>
                <a14:m>
                  <m:oMath xmlns:m="http://schemas.openxmlformats.org/officeDocument/2006/math">
                    <m:r>
                      <a:rPr lang="bg-BG" i="0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обектите от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  <a:r>
                  <a:rPr lang="bg-BG" dirty="0"/>
                  <a:t>, но с прозрачен фон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6DDF50B-1353-48CE-8B0F-4D8A05A24E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4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2F6BF395-FB51-4399-A10B-768339BE3361}"/>
              </a:ext>
            </a:extLst>
          </p:cNvPr>
          <p:cNvGrpSpPr/>
          <p:nvPr/>
        </p:nvGrpSpPr>
        <p:grpSpPr>
          <a:xfrm>
            <a:off x="2278746" y="3272992"/>
            <a:ext cx="5424707" cy="3508808"/>
            <a:chOff x="2209800" y="1748992"/>
            <a:chExt cx="3657600" cy="236580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CF9F0E1-0621-499C-BF83-A740131FC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2057400"/>
              <a:ext cx="3657600" cy="2057400"/>
            </a:xfrm>
            <a:prstGeom prst="rect">
              <a:avLst/>
            </a:prstGeom>
            <a:ln>
              <a:solidFill>
                <a:schemeClr val="tx1"/>
              </a:solidFill>
            </a:ln>
            <a:scene3d>
              <a:camera prst="isometricOffAxis2Top"/>
              <a:lightRig rig="threePt" dir="t"/>
            </a:scene3d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8309900-7B31-4959-9FEF-F6016ED9134B}"/>
                </a:ext>
              </a:extLst>
            </p:cNvPr>
            <p:cNvGrpSpPr/>
            <p:nvPr/>
          </p:nvGrpSpPr>
          <p:grpSpPr>
            <a:xfrm>
              <a:off x="2209800" y="1748992"/>
              <a:ext cx="3657600" cy="2057400"/>
              <a:chOff x="914400" y="4343400"/>
              <a:chExt cx="3657600" cy="2057400"/>
            </a:xfrm>
            <a:scene3d>
              <a:camera prst="isometricOffAxis2Top"/>
              <a:lightRig rig="threePt" dir="t"/>
            </a:scene3d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2744EA2-9765-4223-A58B-61479A0140B7}"/>
                  </a:ext>
                </a:extLst>
              </p:cNvPr>
              <p:cNvSpPr/>
              <p:nvPr/>
            </p:nvSpPr>
            <p:spPr>
              <a:xfrm>
                <a:off x="914400" y="4343400"/>
                <a:ext cx="3657600" cy="2057400"/>
              </a:xfrm>
              <a:prstGeom prst="rect">
                <a:avLst/>
              </a:prstGeom>
              <a:solidFill>
                <a:srgbClr val="0070C0">
                  <a:alpha val="20000"/>
                </a:srgb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11" name="Cube 10">
                <a:extLst>
                  <a:ext uri="{FF2B5EF4-FFF2-40B4-BE49-F238E27FC236}">
                    <a16:creationId xmlns:a16="http://schemas.microsoft.com/office/drawing/2014/main" id="{628B9C36-7BAC-4353-94E4-DE9C2F1E5534}"/>
                  </a:ext>
                </a:extLst>
              </p:cNvPr>
              <p:cNvSpPr/>
              <p:nvPr/>
            </p:nvSpPr>
            <p:spPr>
              <a:xfrm rot="1800000">
                <a:off x="2247356" y="4919211"/>
                <a:ext cx="991689" cy="991689"/>
              </a:xfrm>
              <a:prstGeom prst="cube">
                <a:avLst/>
              </a:prstGeom>
              <a:solidFill>
                <a:srgbClr val="FF388C"/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3069716"/>
      </p:ext>
    </p:extLst>
  </p:cSld>
  <p:clrMapOvr>
    <a:masterClrMapping/>
  </p:clrMapOvr>
  <p:transition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B6C13E-E911-47A9-AB5C-B2DA2F3A0F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Променяме </a:t>
            </a:r>
            <a:r>
              <a:rPr lang="en-US" dirty="0" err="1">
                <a:solidFill>
                  <a:srgbClr val="FF388C"/>
                </a:solidFill>
              </a:rPr>
              <a:t>vaxInit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Добавен параметър </a:t>
            </a:r>
            <a:r>
              <a:rPr lang="en-US" dirty="0" err="1">
                <a:solidFill>
                  <a:srgbClr val="FF388C"/>
                </a:solidFill>
              </a:rPr>
              <a:t>rendererOptions</a:t>
            </a:r>
            <a:r>
              <a:rPr lang="bg-BG" dirty="0"/>
              <a:t>, с който можем да подадем </a:t>
            </a:r>
            <a:r>
              <a:rPr lang="en-US" dirty="0">
                <a:solidFill>
                  <a:srgbClr val="FF388C"/>
                </a:solidFill>
              </a:rPr>
              <a:t>alpha</a:t>
            </a:r>
          </a:p>
          <a:p>
            <a:pPr lvl="1"/>
            <a:r>
              <a:rPr lang="bg-BG" dirty="0"/>
              <a:t>Инициализираме фона според наличието на параметъра </a:t>
            </a:r>
            <a:r>
              <a:rPr lang="en-US" dirty="0">
                <a:solidFill>
                  <a:srgbClr val="FF388C"/>
                </a:solidFill>
              </a:rPr>
              <a:t>alpha</a:t>
            </a:r>
            <a:r>
              <a:rPr lang="bg-BG" dirty="0"/>
              <a:t> и стойността му:</a:t>
            </a:r>
          </a:p>
          <a:p>
            <a:pPr lvl="1"/>
            <a:r>
              <a:rPr lang="bg-BG" dirty="0"/>
              <a:t>Ако има </a:t>
            </a:r>
            <a:r>
              <a:rPr lang="en-US" dirty="0">
                <a:solidFill>
                  <a:srgbClr val="FF388C"/>
                </a:solidFill>
              </a:rPr>
              <a:t>alpha</a:t>
            </a:r>
            <a:r>
              <a:rPr lang="en-US" dirty="0"/>
              <a:t> </a:t>
            </a:r>
            <a:r>
              <a:rPr lang="bg-BG" dirty="0"/>
              <a:t>и е</a:t>
            </a:r>
            <a:r>
              <a:rPr lang="en-US" dirty="0"/>
              <a:t> </a:t>
            </a:r>
            <a:r>
              <a:rPr lang="en-US" dirty="0">
                <a:solidFill>
                  <a:srgbClr val="FF388C"/>
                </a:solidFill>
              </a:rPr>
              <a:t>true</a:t>
            </a:r>
            <a:r>
              <a:rPr lang="en-US" dirty="0"/>
              <a:t>,</a:t>
            </a:r>
            <a:r>
              <a:rPr lang="bg-BG" dirty="0"/>
              <a:t> тогава слагаме прозрачен фон със </a:t>
            </a:r>
            <a:r>
              <a:rPr lang="en-US" dirty="0" err="1">
                <a:solidFill>
                  <a:srgbClr val="FF388C"/>
                </a:solidFill>
              </a:rPr>
              <a:t>setClearColor</a:t>
            </a:r>
            <a:r>
              <a:rPr lang="en-US" dirty="0">
                <a:solidFill>
                  <a:srgbClr val="FF388C"/>
                </a:solidFill>
              </a:rPr>
              <a:t>( 0, 0 )</a:t>
            </a:r>
          </a:p>
          <a:p>
            <a:pPr lvl="1"/>
            <a:r>
              <a:rPr lang="en-US" dirty="0"/>
              <a:t>A</a:t>
            </a:r>
            <a:r>
              <a:rPr lang="bg-BG" dirty="0"/>
              <a:t>ко няма </a:t>
            </a:r>
            <a:r>
              <a:rPr lang="en-US" dirty="0">
                <a:solidFill>
                  <a:srgbClr val="FF388C"/>
                </a:solidFill>
              </a:rPr>
              <a:t>alpha</a:t>
            </a:r>
            <a:r>
              <a:rPr lang="en-US" dirty="0"/>
              <a:t> </a:t>
            </a:r>
            <a:r>
              <a:rPr lang="bg-BG" dirty="0"/>
              <a:t>или е </a:t>
            </a:r>
            <a:r>
              <a:rPr lang="en-US" dirty="0">
                <a:solidFill>
                  <a:srgbClr val="FF388C"/>
                </a:solidFill>
              </a:rPr>
              <a:t>false</a:t>
            </a:r>
            <a:r>
              <a:rPr lang="en-US" dirty="0"/>
              <a:t>,</a:t>
            </a:r>
            <a:r>
              <a:rPr lang="bg-BG" dirty="0"/>
              <a:t> тогава слагаме бял, непрозрачен фон</a:t>
            </a:r>
          </a:p>
        </p:txBody>
      </p:sp>
    </p:spTree>
    <p:extLst>
      <p:ext uri="{BB962C8B-B14F-4D97-AF65-F5344CB8AC3E}">
        <p14:creationId xmlns:p14="http://schemas.microsoft.com/office/powerpoint/2010/main" val="2902079657"/>
      </p:ext>
    </p:extLst>
  </p:cSld>
  <p:clrMapOvr>
    <a:masterClrMapping/>
  </p:clrMapOvr>
  <p:transition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BCA013-479B-4339-82C9-FFFDA68599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Долният слой е </a:t>
            </a:r>
            <a:r>
              <a:rPr lang="en-US" dirty="0">
                <a:solidFill>
                  <a:srgbClr val="FF388C"/>
                </a:solidFill>
              </a:rPr>
              <a:t>&lt;</a:t>
            </a:r>
            <a:r>
              <a:rPr lang="en-US" dirty="0" err="1">
                <a:solidFill>
                  <a:srgbClr val="FF388C"/>
                </a:solidFill>
              </a:rPr>
              <a:t>img</a:t>
            </a:r>
            <a:r>
              <a:rPr lang="en-US" dirty="0">
                <a:solidFill>
                  <a:srgbClr val="FF388C"/>
                </a:solidFill>
              </a:rPr>
              <a:t>&gt;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с </a:t>
            </a:r>
            <a:r>
              <a:rPr lang="bg-BG" dirty="0" err="1"/>
              <a:t>каринка</a:t>
            </a:r>
            <a:endParaRPr lang="bg-BG" dirty="0"/>
          </a:p>
          <a:p>
            <a:pPr lvl="1"/>
            <a:r>
              <a:rPr lang="bg-BG" dirty="0"/>
              <a:t>Горният слой е прозрачен </a:t>
            </a:r>
            <a:r>
              <a:rPr lang="en-US" dirty="0">
                <a:solidFill>
                  <a:srgbClr val="FF388C"/>
                </a:solidFill>
              </a:rPr>
              <a:t>&lt;canvas&gt;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с обекти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2F37251D-9CB4-4A6C-94F2-E500ABAAD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9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10751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29F747-4134-4966-96B0-1CA6F86FA7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Проба с видео</a:t>
            </a:r>
          </a:p>
          <a:p>
            <a:pPr lvl="1"/>
            <a:r>
              <a:rPr lang="bg-BG" dirty="0"/>
              <a:t>Донякъде става, но има дефекти</a:t>
            </a:r>
          </a:p>
          <a:p>
            <a:pPr lvl="1"/>
            <a:r>
              <a:rPr lang="bg-BG" dirty="0"/>
              <a:t>Някои обекти ту се появяват, ту изчезват</a:t>
            </a:r>
          </a:p>
          <a:p>
            <a:pPr lvl="1"/>
            <a:r>
              <a:rPr lang="bg-BG" dirty="0"/>
              <a:t>Единият слой се „хлъзга“ спрямо другия и синхронизацията не е добра</a:t>
            </a:r>
          </a:p>
        </p:txBody>
      </p:sp>
      <p:pic>
        <p:nvPicPr>
          <p:cNvPr id="3" name="E1008">
            <a:hlinkClick r:id="" action="ppaction://media"/>
            <a:extLst>
              <a:ext uri="{FF2B5EF4-FFF2-40B4-BE49-F238E27FC236}">
                <a16:creationId xmlns:a16="http://schemas.microsoft.com/office/drawing/2014/main" id="{CE2F0357-874A-4AE5-AB2C-31CF0A2153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3048000"/>
            <a:ext cx="5486400" cy="30891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727751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7DE09A-2727-4361-AFAE-D81A99BF01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Ето и кода, но е добре да се пробва през устройства със задна камера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BD555EBE-32AF-4F6A-96D3-928D807C5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401650"/>
            <a:ext cx="6400800" cy="420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8366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38943-2C35-4AA7-92E6-B98D7C528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камера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CCA30-D6AF-48D0-9022-8F8B14B616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Основна цел</a:t>
            </a:r>
          </a:p>
          <a:p>
            <a:pPr lvl="1"/>
            <a:r>
              <a:rPr lang="bg-BG" dirty="0"/>
              <a:t>Достъп до отделен кадър или до видео поток от камера на мобилно устройство</a:t>
            </a:r>
          </a:p>
          <a:p>
            <a:pPr lvl="1"/>
            <a:r>
              <a:rPr lang="bg-BG" dirty="0"/>
              <a:t>Анализиране на кадъра и добавяне на ново съдържание – добавена реалност</a:t>
            </a:r>
          </a:p>
          <a:p>
            <a:r>
              <a:rPr lang="bg-BG" dirty="0"/>
              <a:t>Средства</a:t>
            </a:r>
          </a:p>
          <a:p>
            <a:pPr lvl="1"/>
            <a:r>
              <a:rPr lang="bg-BG" dirty="0"/>
              <a:t>През наш код на </a:t>
            </a:r>
            <a:r>
              <a:rPr lang="en-US" dirty="0"/>
              <a:t>JavaScript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31095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63BFD7E-A034-4B10-A125-67502F017AD4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Изчезване и появяване</a:t>
                </a:r>
              </a:p>
              <a:p>
                <a:pPr lvl="1"/>
                <a:r>
                  <a:rPr lang="bg-BG" dirty="0"/>
                  <a:t>Причината е в камерата и нейния диапазон на </a:t>
                </a:r>
                <a:r>
                  <a:rPr lang="bg-BG" dirty="0" err="1"/>
                  <a:t>фрустума</a:t>
                </a:r>
                <a:r>
                  <a:rPr lang="bg-BG" dirty="0"/>
                  <a:t> от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1000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Обектите извън този диапазон не се рисуват</a:t>
                </a:r>
              </a:p>
              <a:p>
                <a:pPr lvl="1"/>
                <a:r>
                  <a:rPr lang="bg-BG" dirty="0"/>
                  <a:t>Изчезването и появяването е когато обект излиза и влиза във </a:t>
                </a:r>
                <a:r>
                  <a:rPr lang="bg-BG" dirty="0" err="1"/>
                  <a:t>фрустума</a:t>
                </a:r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63BFD7E-A034-4B10-A125-67502F017AD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29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C43C6E1-278A-43BE-8076-979DEC2E6A6C}"/>
              </a:ext>
            </a:extLst>
          </p:cNvPr>
          <p:cNvCxnSpPr/>
          <p:nvPr/>
        </p:nvCxnSpPr>
        <p:spPr>
          <a:xfrm flipV="1">
            <a:off x="2207127" y="4992851"/>
            <a:ext cx="2488660" cy="197794"/>
          </a:xfrm>
          <a:prstGeom prst="line">
            <a:avLst/>
          </a:prstGeom>
          <a:ln w="317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E84D8C-295B-4270-960F-F637577AEDAE}"/>
              </a:ext>
            </a:extLst>
          </p:cNvPr>
          <p:cNvCxnSpPr/>
          <p:nvPr/>
        </p:nvCxnSpPr>
        <p:spPr>
          <a:xfrm>
            <a:off x="2293055" y="5177676"/>
            <a:ext cx="3083668" cy="223736"/>
          </a:xfrm>
          <a:prstGeom prst="line">
            <a:avLst/>
          </a:prstGeom>
          <a:ln w="317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EAE9407-1590-4BC6-83E3-93F42E54FC66}"/>
              </a:ext>
            </a:extLst>
          </p:cNvPr>
          <p:cNvCxnSpPr/>
          <p:nvPr/>
        </p:nvCxnSpPr>
        <p:spPr>
          <a:xfrm flipV="1">
            <a:off x="2481334" y="4126215"/>
            <a:ext cx="3790454" cy="1051621"/>
          </a:xfrm>
          <a:prstGeom prst="lin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22BD9C-3FF9-4383-9BE3-297F03A8B71A}"/>
              </a:ext>
            </a:extLst>
          </p:cNvPr>
          <p:cNvCxnSpPr/>
          <p:nvPr/>
        </p:nvCxnSpPr>
        <p:spPr>
          <a:xfrm>
            <a:off x="2481334" y="5185194"/>
            <a:ext cx="4980194" cy="1031563"/>
          </a:xfrm>
          <a:prstGeom prst="lin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91C1146-3D2B-4CF4-A46F-F4561C2CEBB5}"/>
              </a:ext>
            </a:extLst>
          </p:cNvPr>
          <p:cNvCxnSpPr/>
          <p:nvPr/>
        </p:nvCxnSpPr>
        <p:spPr>
          <a:xfrm flipV="1">
            <a:off x="2481334" y="4880849"/>
            <a:ext cx="4983593" cy="296988"/>
          </a:xfrm>
          <a:prstGeom prst="lin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9DE2DE-9FBB-4615-A8E0-5D48C722D16F}"/>
              </a:ext>
            </a:extLst>
          </p:cNvPr>
          <p:cNvCxnSpPr/>
          <p:nvPr/>
        </p:nvCxnSpPr>
        <p:spPr>
          <a:xfrm>
            <a:off x="2481334" y="5177835"/>
            <a:ext cx="3790454" cy="219701"/>
          </a:xfrm>
          <a:prstGeom prst="lin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Freeform 37">
            <a:extLst>
              <a:ext uri="{FF2B5EF4-FFF2-40B4-BE49-F238E27FC236}">
                <a16:creationId xmlns:a16="http://schemas.microsoft.com/office/drawing/2014/main" id="{472B68B1-F33B-4C39-A2DD-01123E0E0308}"/>
              </a:ext>
            </a:extLst>
          </p:cNvPr>
          <p:cNvSpPr/>
          <p:nvPr/>
        </p:nvSpPr>
        <p:spPr>
          <a:xfrm>
            <a:off x="4694533" y="4571519"/>
            <a:ext cx="693448" cy="1213534"/>
          </a:xfrm>
          <a:custGeom>
            <a:avLst/>
            <a:gdLst>
              <a:gd name="connsiteX0" fmla="*/ 108776 w 564277"/>
              <a:gd name="connsiteY0" fmla="*/ 421508 h 421508"/>
              <a:gd name="connsiteX1" fmla="*/ 564277 w 564277"/>
              <a:gd name="connsiteY1" fmla="*/ 299135 h 421508"/>
              <a:gd name="connsiteX2" fmla="*/ 353523 w 564277"/>
              <a:gd name="connsiteY2" fmla="*/ 0 h 421508"/>
              <a:gd name="connsiteX3" fmla="*/ 0 w 564277"/>
              <a:gd name="connsiteY3" fmla="*/ 81583 h 421508"/>
              <a:gd name="connsiteX4" fmla="*/ 108776 w 564277"/>
              <a:gd name="connsiteY4" fmla="*/ 421508 h 421508"/>
              <a:gd name="connsiteX0" fmla="*/ 795426 w 1250927"/>
              <a:gd name="connsiteY0" fmla="*/ 421508 h 421508"/>
              <a:gd name="connsiteX1" fmla="*/ 1250927 w 1250927"/>
              <a:gd name="connsiteY1" fmla="*/ 299135 h 421508"/>
              <a:gd name="connsiteX2" fmla="*/ 1040173 w 1250927"/>
              <a:gd name="connsiteY2" fmla="*/ 0 h 421508"/>
              <a:gd name="connsiteX3" fmla="*/ 0 w 1250927"/>
              <a:gd name="connsiteY3" fmla="*/ 142770 h 421508"/>
              <a:gd name="connsiteX4" fmla="*/ 795426 w 1250927"/>
              <a:gd name="connsiteY4" fmla="*/ 421508 h 421508"/>
              <a:gd name="connsiteX0" fmla="*/ 693448 w 1250927"/>
              <a:gd name="connsiteY0" fmla="*/ 577874 h 577874"/>
              <a:gd name="connsiteX1" fmla="*/ 1250927 w 1250927"/>
              <a:gd name="connsiteY1" fmla="*/ 299135 h 577874"/>
              <a:gd name="connsiteX2" fmla="*/ 1040173 w 1250927"/>
              <a:gd name="connsiteY2" fmla="*/ 0 h 577874"/>
              <a:gd name="connsiteX3" fmla="*/ 0 w 1250927"/>
              <a:gd name="connsiteY3" fmla="*/ 142770 h 577874"/>
              <a:gd name="connsiteX4" fmla="*/ 693448 w 1250927"/>
              <a:gd name="connsiteY4" fmla="*/ 577874 h 577874"/>
              <a:gd name="connsiteX0" fmla="*/ 693448 w 1250927"/>
              <a:gd name="connsiteY0" fmla="*/ 435104 h 734239"/>
              <a:gd name="connsiteX1" fmla="*/ 1250927 w 1250927"/>
              <a:gd name="connsiteY1" fmla="*/ 156365 h 734239"/>
              <a:gd name="connsiteX2" fmla="*/ 1 w 1250927"/>
              <a:gd name="connsiteY2" fmla="*/ 734239 h 734239"/>
              <a:gd name="connsiteX3" fmla="*/ 0 w 1250927"/>
              <a:gd name="connsiteY3" fmla="*/ 0 h 734239"/>
              <a:gd name="connsiteX4" fmla="*/ 693448 w 1250927"/>
              <a:gd name="connsiteY4" fmla="*/ 435104 h 734239"/>
              <a:gd name="connsiteX0" fmla="*/ 693448 w 693448"/>
              <a:gd name="connsiteY0" fmla="*/ 435104 h 1213534"/>
              <a:gd name="connsiteX1" fmla="*/ 690050 w 693448"/>
              <a:gd name="connsiteY1" fmla="*/ 1213534 h 1213534"/>
              <a:gd name="connsiteX2" fmla="*/ 1 w 693448"/>
              <a:gd name="connsiteY2" fmla="*/ 734239 h 1213534"/>
              <a:gd name="connsiteX3" fmla="*/ 0 w 693448"/>
              <a:gd name="connsiteY3" fmla="*/ 0 h 1213534"/>
              <a:gd name="connsiteX4" fmla="*/ 693448 w 693448"/>
              <a:gd name="connsiteY4" fmla="*/ 435104 h 121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448" h="1213534">
                <a:moveTo>
                  <a:pt x="693448" y="435104"/>
                </a:moveTo>
                <a:cubicBezTo>
                  <a:pt x="692315" y="694581"/>
                  <a:pt x="691183" y="954057"/>
                  <a:pt x="690050" y="1213534"/>
                </a:cubicBezTo>
                <a:lnTo>
                  <a:pt x="1" y="734239"/>
                </a:lnTo>
                <a:cubicBezTo>
                  <a:pt x="1" y="489493"/>
                  <a:pt x="0" y="244746"/>
                  <a:pt x="0" y="0"/>
                </a:cubicBezTo>
                <a:lnTo>
                  <a:pt x="693448" y="435104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Freeform 38">
            <a:extLst>
              <a:ext uri="{FF2B5EF4-FFF2-40B4-BE49-F238E27FC236}">
                <a16:creationId xmlns:a16="http://schemas.microsoft.com/office/drawing/2014/main" id="{5337CB17-7091-4C57-BB1F-4A446735C603}"/>
              </a:ext>
            </a:extLst>
          </p:cNvPr>
          <p:cNvSpPr/>
          <p:nvPr/>
        </p:nvSpPr>
        <p:spPr>
          <a:xfrm>
            <a:off x="6270089" y="4125930"/>
            <a:ext cx="1194837" cy="2094227"/>
          </a:xfrm>
          <a:custGeom>
            <a:avLst/>
            <a:gdLst>
              <a:gd name="connsiteX0" fmla="*/ 108776 w 564277"/>
              <a:gd name="connsiteY0" fmla="*/ 421508 h 421508"/>
              <a:gd name="connsiteX1" fmla="*/ 564277 w 564277"/>
              <a:gd name="connsiteY1" fmla="*/ 299135 h 421508"/>
              <a:gd name="connsiteX2" fmla="*/ 353523 w 564277"/>
              <a:gd name="connsiteY2" fmla="*/ 0 h 421508"/>
              <a:gd name="connsiteX3" fmla="*/ 0 w 564277"/>
              <a:gd name="connsiteY3" fmla="*/ 81583 h 421508"/>
              <a:gd name="connsiteX4" fmla="*/ 108776 w 564277"/>
              <a:gd name="connsiteY4" fmla="*/ 421508 h 421508"/>
              <a:gd name="connsiteX0" fmla="*/ 795426 w 1250927"/>
              <a:gd name="connsiteY0" fmla="*/ 421508 h 421508"/>
              <a:gd name="connsiteX1" fmla="*/ 1250927 w 1250927"/>
              <a:gd name="connsiteY1" fmla="*/ 299135 h 421508"/>
              <a:gd name="connsiteX2" fmla="*/ 1040173 w 1250927"/>
              <a:gd name="connsiteY2" fmla="*/ 0 h 421508"/>
              <a:gd name="connsiteX3" fmla="*/ 0 w 1250927"/>
              <a:gd name="connsiteY3" fmla="*/ 142770 h 421508"/>
              <a:gd name="connsiteX4" fmla="*/ 795426 w 1250927"/>
              <a:gd name="connsiteY4" fmla="*/ 421508 h 421508"/>
              <a:gd name="connsiteX0" fmla="*/ 693448 w 1250927"/>
              <a:gd name="connsiteY0" fmla="*/ 577874 h 577874"/>
              <a:gd name="connsiteX1" fmla="*/ 1250927 w 1250927"/>
              <a:gd name="connsiteY1" fmla="*/ 299135 h 577874"/>
              <a:gd name="connsiteX2" fmla="*/ 1040173 w 1250927"/>
              <a:gd name="connsiteY2" fmla="*/ 0 h 577874"/>
              <a:gd name="connsiteX3" fmla="*/ 0 w 1250927"/>
              <a:gd name="connsiteY3" fmla="*/ 142770 h 577874"/>
              <a:gd name="connsiteX4" fmla="*/ 693448 w 1250927"/>
              <a:gd name="connsiteY4" fmla="*/ 577874 h 577874"/>
              <a:gd name="connsiteX0" fmla="*/ 693448 w 1250927"/>
              <a:gd name="connsiteY0" fmla="*/ 435104 h 734239"/>
              <a:gd name="connsiteX1" fmla="*/ 1250927 w 1250927"/>
              <a:gd name="connsiteY1" fmla="*/ 156365 h 734239"/>
              <a:gd name="connsiteX2" fmla="*/ 1 w 1250927"/>
              <a:gd name="connsiteY2" fmla="*/ 734239 h 734239"/>
              <a:gd name="connsiteX3" fmla="*/ 0 w 1250927"/>
              <a:gd name="connsiteY3" fmla="*/ 0 h 734239"/>
              <a:gd name="connsiteX4" fmla="*/ 693448 w 1250927"/>
              <a:gd name="connsiteY4" fmla="*/ 435104 h 734239"/>
              <a:gd name="connsiteX0" fmla="*/ 693448 w 693448"/>
              <a:gd name="connsiteY0" fmla="*/ 435104 h 1213534"/>
              <a:gd name="connsiteX1" fmla="*/ 690050 w 693448"/>
              <a:gd name="connsiteY1" fmla="*/ 1213534 h 1213534"/>
              <a:gd name="connsiteX2" fmla="*/ 1 w 693448"/>
              <a:gd name="connsiteY2" fmla="*/ 734239 h 1213534"/>
              <a:gd name="connsiteX3" fmla="*/ 0 w 693448"/>
              <a:gd name="connsiteY3" fmla="*/ 0 h 1213534"/>
              <a:gd name="connsiteX4" fmla="*/ 693448 w 693448"/>
              <a:gd name="connsiteY4" fmla="*/ 435104 h 121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448" h="1213534">
                <a:moveTo>
                  <a:pt x="693448" y="435104"/>
                </a:moveTo>
                <a:cubicBezTo>
                  <a:pt x="692315" y="694581"/>
                  <a:pt x="691183" y="954057"/>
                  <a:pt x="690050" y="1213534"/>
                </a:cubicBezTo>
                <a:lnTo>
                  <a:pt x="1" y="734239"/>
                </a:lnTo>
                <a:cubicBezTo>
                  <a:pt x="1" y="489493"/>
                  <a:pt x="0" y="244746"/>
                  <a:pt x="0" y="0"/>
                </a:cubicBezTo>
                <a:lnTo>
                  <a:pt x="693448" y="435104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0FC889-E0AB-4EC1-8064-82470F08E8D9}"/>
              </a:ext>
            </a:extLst>
          </p:cNvPr>
          <p:cNvGrpSpPr/>
          <p:nvPr/>
        </p:nvGrpSpPr>
        <p:grpSpPr>
          <a:xfrm>
            <a:off x="1770031" y="4478909"/>
            <a:ext cx="3180296" cy="1107996"/>
            <a:chOff x="5791200" y="3282895"/>
            <a:chExt cx="3180296" cy="110799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012B951-624D-4D28-875C-E3AF1AD4A5F9}"/>
                </a:ext>
              </a:extLst>
            </p:cNvPr>
            <p:cNvCxnSpPr/>
            <p:nvPr/>
          </p:nvCxnSpPr>
          <p:spPr>
            <a:xfrm>
              <a:off x="6228944" y="3986757"/>
              <a:ext cx="2742552" cy="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CDCC0D-BA51-4B94-BD4E-B5C94FE5B7B6}"/>
                </a:ext>
              </a:extLst>
            </p:cNvPr>
            <p:cNvSpPr txBox="1"/>
            <p:nvPr/>
          </p:nvSpPr>
          <p:spPr>
            <a:xfrm>
              <a:off x="5791200" y="3282895"/>
              <a:ext cx="9144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r>
                <a:rPr lang="bg-BG" sz="6600" dirty="0">
                  <a:solidFill>
                    <a:schemeClr val="accent1"/>
                  </a:solidFill>
                  <a:sym typeface="Webdings"/>
                </a:rPr>
                <a:t></a:t>
              </a:r>
              <a:endParaRPr lang="bg-BG" sz="6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222F06-C76F-437E-9225-1378561A3448}"/>
              </a:ext>
            </a:extLst>
          </p:cNvPr>
          <p:cNvGrpSpPr/>
          <p:nvPr/>
        </p:nvGrpSpPr>
        <p:grpSpPr>
          <a:xfrm>
            <a:off x="5260109" y="3541918"/>
            <a:ext cx="1009980" cy="587070"/>
            <a:chOff x="1377236" y="6835318"/>
            <a:chExt cx="3602502" cy="587070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16AE812C-ECEF-4C0B-95AE-274CC69E855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377236" y="6835318"/>
              <a:ext cx="2346966" cy="3779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1000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D814238-BCB9-48BF-9AB7-C4A6BE518419}"/>
                </a:ext>
              </a:extLst>
            </p:cNvPr>
            <p:cNvCxnSpPr/>
            <p:nvPr/>
          </p:nvCxnSpPr>
          <p:spPr>
            <a:xfrm>
              <a:off x="3724202" y="7216318"/>
              <a:ext cx="1255536" cy="20607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Pie 102">
            <a:extLst>
              <a:ext uri="{FF2B5EF4-FFF2-40B4-BE49-F238E27FC236}">
                <a16:creationId xmlns:a16="http://schemas.microsoft.com/office/drawing/2014/main" id="{8BB277FD-F600-475A-A310-EEC82AFD42E8}"/>
              </a:ext>
            </a:extLst>
          </p:cNvPr>
          <p:cNvSpPr/>
          <p:nvPr/>
        </p:nvSpPr>
        <p:spPr>
          <a:xfrm>
            <a:off x="916709" y="4876851"/>
            <a:ext cx="2880820" cy="650974"/>
          </a:xfrm>
          <a:prstGeom prst="pie">
            <a:avLst>
              <a:gd name="adj1" fmla="val 21269785"/>
              <a:gd name="adj2" fmla="val 18833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86000"/>
                </a:schemeClr>
              </a:gs>
              <a:gs pos="5200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000">
              <a:solidFill>
                <a:schemeClr val="tx1"/>
              </a:solidFill>
            </a:endParaRPr>
          </a:p>
        </p:txBody>
      </p:sp>
      <p:sp>
        <p:nvSpPr>
          <p:cNvPr id="24" name="Freeform 106">
            <a:extLst>
              <a:ext uri="{FF2B5EF4-FFF2-40B4-BE49-F238E27FC236}">
                <a16:creationId xmlns:a16="http://schemas.microsoft.com/office/drawing/2014/main" id="{4A14089C-7290-4143-A0EE-BFEEDD3C3DCE}"/>
              </a:ext>
            </a:extLst>
          </p:cNvPr>
          <p:cNvSpPr/>
          <p:nvPr/>
        </p:nvSpPr>
        <p:spPr>
          <a:xfrm>
            <a:off x="3681409" y="5078847"/>
            <a:ext cx="113705" cy="203652"/>
          </a:xfrm>
          <a:custGeom>
            <a:avLst/>
            <a:gdLst>
              <a:gd name="connsiteX0" fmla="*/ 0 w 397566"/>
              <a:gd name="connsiteY0" fmla="*/ 0 h 805070"/>
              <a:gd name="connsiteX1" fmla="*/ 397566 w 397566"/>
              <a:gd name="connsiteY1" fmla="*/ 805070 h 805070"/>
              <a:gd name="connsiteX0" fmla="*/ 0 w 897725"/>
              <a:gd name="connsiteY0" fmla="*/ 0 h 556525"/>
              <a:gd name="connsiteX1" fmla="*/ 897725 w 897725"/>
              <a:gd name="connsiteY1" fmla="*/ 556525 h 556525"/>
              <a:gd name="connsiteX0" fmla="*/ 0 w 66173"/>
              <a:gd name="connsiteY0" fmla="*/ 0 h 203652"/>
              <a:gd name="connsiteX1" fmla="*/ 66173 w 66173"/>
              <a:gd name="connsiteY1" fmla="*/ 203652 h 203652"/>
              <a:gd name="connsiteX0" fmla="*/ 0 w 66173"/>
              <a:gd name="connsiteY0" fmla="*/ 0 h 203652"/>
              <a:gd name="connsiteX1" fmla="*/ 66173 w 66173"/>
              <a:gd name="connsiteY1" fmla="*/ 203652 h 203652"/>
              <a:gd name="connsiteX0" fmla="*/ 0 w 113705"/>
              <a:gd name="connsiteY0" fmla="*/ 0 h 203652"/>
              <a:gd name="connsiteX1" fmla="*/ 66173 w 113705"/>
              <a:gd name="connsiteY1" fmla="*/ 203652 h 20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3705" h="203652">
                <a:moveTo>
                  <a:pt x="0" y="0"/>
                </a:moveTo>
                <a:cubicBezTo>
                  <a:pt x="95701" y="55610"/>
                  <a:pt x="163784" y="98947"/>
                  <a:pt x="66173" y="203652"/>
                </a:cubicBezTo>
              </a:path>
            </a:pathLst>
          </a:custGeom>
          <a:ln w="9525">
            <a:solidFill>
              <a:schemeClr val="tx1"/>
            </a:solidFill>
            <a:prstDash val="sysDot"/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036BE61-6896-4EDE-8E4A-5E339FDD9CB3}"/>
              </a:ext>
            </a:extLst>
          </p:cNvPr>
          <p:cNvCxnSpPr>
            <a:stCxn id="9" idx="0"/>
            <a:endCxn id="10" idx="0"/>
          </p:cNvCxnSpPr>
          <p:nvPr/>
        </p:nvCxnSpPr>
        <p:spPr>
          <a:xfrm flipV="1">
            <a:off x="5387981" y="4876800"/>
            <a:ext cx="2076945" cy="1298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1A6AA6A-BF1D-4ED9-9568-B49AD540B53B}"/>
              </a:ext>
            </a:extLst>
          </p:cNvPr>
          <p:cNvCxnSpPr>
            <a:stCxn id="9" idx="1"/>
            <a:endCxn id="10" idx="1"/>
          </p:cNvCxnSpPr>
          <p:nvPr/>
        </p:nvCxnSpPr>
        <p:spPr>
          <a:xfrm>
            <a:off x="5384583" y="5785053"/>
            <a:ext cx="2074488" cy="4351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39DE98-229B-49C2-977B-CFC398F610DD}"/>
              </a:ext>
            </a:extLst>
          </p:cNvPr>
          <p:cNvCxnSpPr>
            <a:stCxn id="9" idx="3"/>
            <a:endCxn id="10" idx="3"/>
          </p:cNvCxnSpPr>
          <p:nvPr/>
        </p:nvCxnSpPr>
        <p:spPr>
          <a:xfrm flipV="1">
            <a:off x="4694533" y="4125930"/>
            <a:ext cx="1575556" cy="4455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42FE43-26F9-4484-B69E-5432DAA06191}"/>
              </a:ext>
            </a:extLst>
          </p:cNvPr>
          <p:cNvCxnSpPr>
            <a:stCxn id="9" idx="2"/>
            <a:endCxn id="10" idx="2"/>
          </p:cNvCxnSpPr>
          <p:nvPr/>
        </p:nvCxnSpPr>
        <p:spPr>
          <a:xfrm>
            <a:off x="4694534" y="5305758"/>
            <a:ext cx="1575557" cy="872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924FED0-0EE2-4449-A38F-9A4803D65A60}"/>
              </a:ext>
            </a:extLst>
          </p:cNvPr>
          <p:cNvGrpSpPr/>
          <p:nvPr/>
        </p:nvGrpSpPr>
        <p:grpSpPr>
          <a:xfrm>
            <a:off x="4057878" y="3978675"/>
            <a:ext cx="630878" cy="584012"/>
            <a:chOff x="2729456" y="6835318"/>
            <a:chExt cx="2250282" cy="584012"/>
          </a:xfrm>
        </p:grpSpPr>
        <p:sp>
          <p:nvSpPr>
            <p:cNvPr id="33" name="Text Placeholder 2">
              <a:extLst>
                <a:ext uri="{FF2B5EF4-FFF2-40B4-BE49-F238E27FC236}">
                  <a16:creationId xmlns:a16="http://schemas.microsoft.com/office/drawing/2014/main" id="{2C89B525-379A-44EE-A8F7-192B7EE6462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729456" y="6835318"/>
              <a:ext cx="994742" cy="3779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1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C9C9030-3186-43E4-A3AE-0FBD3F15105D}"/>
                </a:ext>
              </a:extLst>
            </p:cNvPr>
            <p:cNvCxnSpPr/>
            <p:nvPr/>
          </p:nvCxnSpPr>
          <p:spPr>
            <a:xfrm>
              <a:off x="3724202" y="7213260"/>
              <a:ext cx="1255536" cy="20607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277558322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3BFD7E-A034-4B10-A125-67502F017A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Плъзгане</a:t>
            </a:r>
          </a:p>
          <a:p>
            <a:pPr lvl="1"/>
            <a:r>
              <a:rPr lang="bg-BG" dirty="0"/>
              <a:t>Причината е в камерата и зрителният ѝ ъгъл</a:t>
            </a:r>
          </a:p>
          <a:p>
            <a:pPr lvl="1"/>
            <a:r>
              <a:rPr lang="bg-BG" dirty="0"/>
              <a:t>Обектите остават видими по-дълго време, отколкото интуицията ни очаква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FE9BBEF-F502-41F1-8712-3C85997EA63E}"/>
              </a:ext>
            </a:extLst>
          </p:cNvPr>
          <p:cNvSpPr/>
          <p:nvPr/>
        </p:nvSpPr>
        <p:spPr>
          <a:xfrm>
            <a:off x="3257315" y="5340565"/>
            <a:ext cx="1137327" cy="505085"/>
          </a:xfrm>
          <a:custGeom>
            <a:avLst/>
            <a:gdLst>
              <a:gd name="connsiteX0" fmla="*/ 568664 w 1137327"/>
              <a:gd name="connsiteY0" fmla="*/ 0 h 505085"/>
              <a:gd name="connsiteX1" fmla="*/ 863080 w 1137327"/>
              <a:gd name="connsiteY1" fmla="*/ 61438 h 505085"/>
              <a:gd name="connsiteX2" fmla="*/ 887040 w 1137327"/>
              <a:gd name="connsiteY2" fmla="*/ 79341 h 505085"/>
              <a:gd name="connsiteX3" fmla="*/ 920992 w 1137327"/>
              <a:gd name="connsiteY3" fmla="*/ 76329 h 505085"/>
              <a:gd name="connsiteX4" fmla="*/ 1127257 w 1137327"/>
              <a:gd name="connsiteY4" fmla="*/ 185572 h 505085"/>
              <a:gd name="connsiteX5" fmla="*/ 1007580 w 1137327"/>
              <a:gd name="connsiteY5" fmla="*/ 447237 h 505085"/>
              <a:gd name="connsiteX6" fmla="*/ 935057 w 1137327"/>
              <a:gd name="connsiteY6" fmla="*/ 487679 h 505085"/>
              <a:gd name="connsiteX7" fmla="*/ 927957 w 1137327"/>
              <a:gd name="connsiteY7" fmla="*/ 487679 h 505085"/>
              <a:gd name="connsiteX8" fmla="*/ 913725 w 1137327"/>
              <a:gd name="connsiteY8" fmla="*/ 497275 h 505085"/>
              <a:gd name="connsiteX9" fmla="*/ 875037 w 1137327"/>
              <a:gd name="connsiteY9" fmla="*/ 505085 h 505085"/>
              <a:gd name="connsiteX10" fmla="*/ 258481 w 1137327"/>
              <a:gd name="connsiteY10" fmla="*/ 505085 h 505085"/>
              <a:gd name="connsiteX11" fmla="*/ 219793 w 1137327"/>
              <a:gd name="connsiteY11" fmla="*/ 497275 h 505085"/>
              <a:gd name="connsiteX12" fmla="*/ 205560 w 1137327"/>
              <a:gd name="connsiteY12" fmla="*/ 487678 h 505085"/>
              <a:gd name="connsiteX13" fmla="*/ 202271 w 1137327"/>
              <a:gd name="connsiteY13" fmla="*/ 487678 h 505085"/>
              <a:gd name="connsiteX14" fmla="*/ 129747 w 1137327"/>
              <a:gd name="connsiteY14" fmla="*/ 447237 h 505085"/>
              <a:gd name="connsiteX15" fmla="*/ 10070 w 1137327"/>
              <a:gd name="connsiteY15" fmla="*/ 185572 h 505085"/>
              <a:gd name="connsiteX16" fmla="*/ 216335 w 1137327"/>
              <a:gd name="connsiteY16" fmla="*/ 76330 h 505085"/>
              <a:gd name="connsiteX17" fmla="*/ 250287 w 1137327"/>
              <a:gd name="connsiteY17" fmla="*/ 79342 h 505085"/>
              <a:gd name="connsiteX18" fmla="*/ 274249 w 1137327"/>
              <a:gd name="connsiteY18" fmla="*/ 61438 h 505085"/>
              <a:gd name="connsiteX19" fmla="*/ 568664 w 1137327"/>
              <a:gd name="connsiteY19" fmla="*/ 0 h 50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37327" h="505085">
                <a:moveTo>
                  <a:pt x="568664" y="0"/>
                </a:moveTo>
                <a:cubicBezTo>
                  <a:pt x="683641" y="0"/>
                  <a:pt x="787732" y="23479"/>
                  <a:pt x="863080" y="61438"/>
                </a:cubicBezTo>
                <a:lnTo>
                  <a:pt x="887040" y="79341"/>
                </a:lnTo>
                <a:lnTo>
                  <a:pt x="920992" y="76329"/>
                </a:lnTo>
                <a:cubicBezTo>
                  <a:pt x="1019722" y="78281"/>
                  <a:pt x="1099568" y="116707"/>
                  <a:pt x="1127257" y="185572"/>
                </a:cubicBezTo>
                <a:cubicBezTo>
                  <a:pt x="1160484" y="268209"/>
                  <a:pt x="1109167" y="371208"/>
                  <a:pt x="1007580" y="447237"/>
                </a:cubicBezTo>
                <a:lnTo>
                  <a:pt x="935057" y="487679"/>
                </a:lnTo>
                <a:lnTo>
                  <a:pt x="927957" y="487679"/>
                </a:lnTo>
                <a:lnTo>
                  <a:pt x="913725" y="497275"/>
                </a:lnTo>
                <a:cubicBezTo>
                  <a:pt x="901834" y="502304"/>
                  <a:pt x="888760" y="505085"/>
                  <a:pt x="875037" y="505085"/>
                </a:cubicBezTo>
                <a:lnTo>
                  <a:pt x="258481" y="505085"/>
                </a:lnTo>
                <a:cubicBezTo>
                  <a:pt x="244758" y="505085"/>
                  <a:pt x="231684" y="502304"/>
                  <a:pt x="219793" y="497275"/>
                </a:cubicBezTo>
                <a:lnTo>
                  <a:pt x="205560" y="487678"/>
                </a:lnTo>
                <a:lnTo>
                  <a:pt x="202271" y="487678"/>
                </a:lnTo>
                <a:lnTo>
                  <a:pt x="129747" y="447237"/>
                </a:lnTo>
                <a:cubicBezTo>
                  <a:pt x="28160" y="371208"/>
                  <a:pt x="-23157" y="268210"/>
                  <a:pt x="10070" y="185572"/>
                </a:cubicBezTo>
                <a:cubicBezTo>
                  <a:pt x="37759" y="116707"/>
                  <a:pt x="117605" y="78281"/>
                  <a:pt x="216335" y="76330"/>
                </a:cubicBezTo>
                <a:lnTo>
                  <a:pt x="250287" y="79342"/>
                </a:lnTo>
                <a:lnTo>
                  <a:pt x="274249" y="61438"/>
                </a:lnTo>
                <a:cubicBezTo>
                  <a:pt x="349596" y="23479"/>
                  <a:pt x="453688" y="0"/>
                  <a:pt x="568664" y="0"/>
                </a:cubicBezTo>
                <a:close/>
              </a:path>
            </a:pathLst>
          </a:custGeom>
          <a:solidFill>
            <a:srgbClr val="0070C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5F6C97C-88D7-4779-ADB0-045D0C838C0B}"/>
              </a:ext>
            </a:extLst>
          </p:cNvPr>
          <p:cNvGrpSpPr/>
          <p:nvPr/>
        </p:nvGrpSpPr>
        <p:grpSpPr>
          <a:xfrm>
            <a:off x="2530578" y="4224677"/>
            <a:ext cx="2590799" cy="1306945"/>
            <a:chOff x="6324600" y="3778233"/>
            <a:chExt cx="2590799" cy="1687945"/>
          </a:xfrm>
        </p:grpSpPr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E8626AE5-5FCA-46C0-B9B8-78AC135EF110}"/>
                </a:ext>
              </a:extLst>
            </p:cNvPr>
            <p:cNvSpPr/>
            <p:nvPr/>
          </p:nvSpPr>
          <p:spPr>
            <a:xfrm rot="10800000">
              <a:off x="6324600" y="3778233"/>
              <a:ext cx="2590799" cy="1687945"/>
            </a:xfrm>
            <a:prstGeom prst="triangle">
              <a:avLst/>
            </a:prstGeom>
            <a:gradFill flip="none" rotWithShape="1">
              <a:gsLst>
                <a:gs pos="0">
                  <a:srgbClr val="FF388C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BD6B227-8776-429E-8D2D-1C479ADA0349}"/>
                </a:ext>
              </a:extLst>
            </p:cNvPr>
            <p:cNvCxnSpPr>
              <a:cxnSpLocks/>
              <a:stCxn id="43" idx="4"/>
              <a:endCxn id="43" idx="0"/>
            </p:cNvCxnSpPr>
            <p:nvPr/>
          </p:nvCxnSpPr>
          <p:spPr>
            <a:xfrm>
              <a:off x="6324600" y="3778233"/>
              <a:ext cx="1295399" cy="1687945"/>
            </a:xfrm>
            <a:prstGeom prst="line">
              <a:avLst/>
            </a:prstGeom>
            <a:gradFill flip="none" rotWithShape="1">
              <a:gsLst>
                <a:gs pos="0">
                  <a:srgbClr val="FF388C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rgbClr val="FF388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B5EA43B-C029-498B-A89A-B3C238EF6A7A}"/>
                </a:ext>
              </a:extLst>
            </p:cNvPr>
            <p:cNvCxnSpPr>
              <a:cxnSpLocks/>
              <a:stCxn id="43" idx="2"/>
              <a:endCxn id="43" idx="0"/>
            </p:cNvCxnSpPr>
            <p:nvPr/>
          </p:nvCxnSpPr>
          <p:spPr>
            <a:xfrm flipH="1">
              <a:off x="7619999" y="3778233"/>
              <a:ext cx="1295400" cy="1687945"/>
            </a:xfrm>
            <a:prstGeom prst="line">
              <a:avLst/>
            </a:prstGeom>
            <a:gradFill flip="none" rotWithShape="1">
              <a:gsLst>
                <a:gs pos="0">
                  <a:srgbClr val="FF388C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rgbClr val="FF388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6BC626F-8EC6-44D7-ADA8-0A63752CA716}"/>
              </a:ext>
            </a:extLst>
          </p:cNvPr>
          <p:cNvGrpSpPr/>
          <p:nvPr/>
        </p:nvGrpSpPr>
        <p:grpSpPr>
          <a:xfrm>
            <a:off x="3276600" y="4217022"/>
            <a:ext cx="1098751" cy="1306945"/>
            <a:chOff x="6324600" y="3778233"/>
            <a:chExt cx="2590799" cy="1687945"/>
          </a:xfrm>
        </p:grpSpPr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07A8F064-8032-41A9-92B9-6B9898CF7754}"/>
                </a:ext>
              </a:extLst>
            </p:cNvPr>
            <p:cNvSpPr/>
            <p:nvPr/>
          </p:nvSpPr>
          <p:spPr>
            <a:xfrm rot="10800000">
              <a:off x="6324600" y="3778233"/>
              <a:ext cx="2590799" cy="1687945"/>
            </a:xfrm>
            <a:prstGeom prst="triangle">
              <a:avLst/>
            </a:prstGeom>
            <a:gradFill flip="none" rotWithShape="1">
              <a:gsLst>
                <a:gs pos="0">
                  <a:srgbClr val="0070C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29C6F349-D534-481F-8B60-129F12E6D76F}"/>
                </a:ext>
              </a:extLst>
            </p:cNvPr>
            <p:cNvCxnSpPr>
              <a:cxnSpLocks/>
              <a:stCxn id="48" idx="4"/>
              <a:endCxn id="48" idx="0"/>
            </p:cNvCxnSpPr>
            <p:nvPr/>
          </p:nvCxnSpPr>
          <p:spPr>
            <a:xfrm>
              <a:off x="6324600" y="3778233"/>
              <a:ext cx="1295399" cy="1687945"/>
            </a:xfrm>
            <a:prstGeom prst="line">
              <a:avLst/>
            </a:prstGeom>
            <a:gradFill flip="none" rotWithShape="1">
              <a:gsLst>
                <a:gs pos="0">
                  <a:srgbClr val="FF388C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FD3AE74-94CF-4C74-82EC-22B30D60D8D8}"/>
                </a:ext>
              </a:extLst>
            </p:cNvPr>
            <p:cNvCxnSpPr>
              <a:cxnSpLocks/>
              <a:stCxn id="48" idx="2"/>
              <a:endCxn id="48" idx="0"/>
            </p:cNvCxnSpPr>
            <p:nvPr/>
          </p:nvCxnSpPr>
          <p:spPr>
            <a:xfrm flipH="1">
              <a:off x="7619999" y="3778233"/>
              <a:ext cx="1295400" cy="1687945"/>
            </a:xfrm>
            <a:prstGeom prst="line">
              <a:avLst/>
            </a:prstGeom>
            <a:gradFill flip="none" rotWithShape="1">
              <a:gsLst>
                <a:gs pos="0">
                  <a:srgbClr val="FF388C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1"/>
              <a:tileRect/>
            </a:gradFill>
            <a:ln w="3175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F55E97D6-D01C-4268-83F4-5F1679DF531D}"/>
              </a:ext>
            </a:extLst>
          </p:cNvPr>
          <p:cNvSpPr/>
          <p:nvPr/>
        </p:nvSpPr>
        <p:spPr>
          <a:xfrm>
            <a:off x="3582140" y="5363255"/>
            <a:ext cx="500380" cy="53594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3DAF042-4728-4912-B3A4-0C445B284B5F}"/>
              </a:ext>
            </a:extLst>
          </p:cNvPr>
          <p:cNvSpPr/>
          <p:nvPr/>
        </p:nvSpPr>
        <p:spPr>
          <a:xfrm>
            <a:off x="3569439" y="5426791"/>
            <a:ext cx="513080" cy="480059"/>
          </a:xfrm>
          <a:custGeom>
            <a:avLst/>
            <a:gdLst>
              <a:gd name="connsiteX0" fmla="*/ 330236 w 513080"/>
              <a:gd name="connsiteY0" fmla="*/ 457 h 480059"/>
              <a:gd name="connsiteX1" fmla="*/ 421677 w 513080"/>
              <a:gd name="connsiteY1" fmla="*/ 4479 h 480059"/>
              <a:gd name="connsiteX2" fmla="*/ 440779 w 513080"/>
              <a:gd name="connsiteY2" fmla="*/ 8694 h 480059"/>
              <a:gd name="connsiteX3" fmla="*/ 469701 w 513080"/>
              <a:gd name="connsiteY3" fmla="*/ 47025 h 480059"/>
              <a:gd name="connsiteX4" fmla="*/ 513080 w 513080"/>
              <a:gd name="connsiteY4" fmla="*/ 202314 h 480059"/>
              <a:gd name="connsiteX5" fmla="*/ 259080 w 513080"/>
              <a:gd name="connsiteY5" fmla="*/ 480059 h 480059"/>
              <a:gd name="connsiteX6" fmla="*/ 207890 w 513080"/>
              <a:gd name="connsiteY6" fmla="*/ 474416 h 480059"/>
              <a:gd name="connsiteX7" fmla="*/ 206633 w 513080"/>
              <a:gd name="connsiteY7" fmla="*/ 473990 h 480059"/>
              <a:gd name="connsiteX8" fmla="*/ 199768 w 513080"/>
              <a:gd name="connsiteY8" fmla="*/ 473248 h 480059"/>
              <a:gd name="connsiteX9" fmla="*/ 0 w 513080"/>
              <a:gd name="connsiteY9" fmla="*/ 210722 h 480059"/>
              <a:gd name="connsiteX10" fmla="*/ 73279 w 513080"/>
              <a:gd name="connsiteY10" fmla="*/ 21239 h 480059"/>
              <a:gd name="connsiteX11" fmla="*/ 83362 w 513080"/>
              <a:gd name="connsiteY11" fmla="*/ 12329 h 480059"/>
              <a:gd name="connsiteX12" fmla="*/ 125034 w 513080"/>
              <a:gd name="connsiteY12" fmla="*/ 20561 h 480059"/>
              <a:gd name="connsiteX13" fmla="*/ 161991 w 513080"/>
              <a:gd name="connsiteY13" fmla="*/ 34830 h 480059"/>
              <a:gd name="connsiteX14" fmla="*/ 235423 w 513080"/>
              <a:gd name="connsiteY14" fmla="*/ 12521 h 480059"/>
              <a:gd name="connsiteX15" fmla="*/ 330236 w 513080"/>
              <a:gd name="connsiteY15" fmla="*/ 457 h 48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080" h="480059">
                <a:moveTo>
                  <a:pt x="330236" y="457"/>
                </a:moveTo>
                <a:cubicBezTo>
                  <a:pt x="361400" y="-818"/>
                  <a:pt x="392001" y="587"/>
                  <a:pt x="421677" y="4479"/>
                </a:cubicBezTo>
                <a:lnTo>
                  <a:pt x="440779" y="8694"/>
                </a:lnTo>
                <a:lnTo>
                  <a:pt x="469701" y="47025"/>
                </a:lnTo>
                <a:cubicBezTo>
                  <a:pt x="497088" y="91353"/>
                  <a:pt x="513080" y="144792"/>
                  <a:pt x="513080" y="202314"/>
                </a:cubicBezTo>
                <a:cubicBezTo>
                  <a:pt x="513080" y="355709"/>
                  <a:pt x="399360" y="480059"/>
                  <a:pt x="259080" y="480059"/>
                </a:cubicBezTo>
                <a:cubicBezTo>
                  <a:pt x="241545" y="480059"/>
                  <a:pt x="224425" y="478116"/>
                  <a:pt x="207890" y="474416"/>
                </a:cubicBezTo>
                <a:lnTo>
                  <a:pt x="206633" y="473990"/>
                </a:lnTo>
                <a:lnTo>
                  <a:pt x="199768" y="473248"/>
                </a:lnTo>
                <a:cubicBezTo>
                  <a:pt x="85761" y="448261"/>
                  <a:pt x="0" y="340219"/>
                  <a:pt x="0" y="210722"/>
                </a:cubicBezTo>
                <a:cubicBezTo>
                  <a:pt x="0" y="136724"/>
                  <a:pt x="28004" y="69732"/>
                  <a:pt x="73279" y="21239"/>
                </a:cubicBezTo>
                <a:lnTo>
                  <a:pt x="83362" y="12329"/>
                </a:lnTo>
                <a:lnTo>
                  <a:pt x="125034" y="20561"/>
                </a:lnTo>
                <a:lnTo>
                  <a:pt x="161991" y="34830"/>
                </a:lnTo>
                <a:lnTo>
                  <a:pt x="235423" y="12521"/>
                </a:lnTo>
                <a:cubicBezTo>
                  <a:pt x="267347" y="5689"/>
                  <a:pt x="299073" y="1733"/>
                  <a:pt x="330236" y="45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6490738-4C4A-45FA-9E5D-C14EA0DE4795}"/>
              </a:ext>
            </a:extLst>
          </p:cNvPr>
          <p:cNvGrpSpPr/>
          <p:nvPr/>
        </p:nvGrpSpPr>
        <p:grpSpPr>
          <a:xfrm>
            <a:off x="380334" y="4305362"/>
            <a:ext cx="3442109" cy="675732"/>
            <a:chOff x="-2179710" y="6835318"/>
            <a:chExt cx="12277675" cy="675732"/>
          </a:xfrm>
        </p:grpSpPr>
        <p:sp>
          <p:nvSpPr>
            <p:cNvPr id="52" name="Text Placeholder 2">
              <a:extLst>
                <a:ext uri="{FF2B5EF4-FFF2-40B4-BE49-F238E27FC236}">
                  <a16:creationId xmlns:a16="http://schemas.microsoft.com/office/drawing/2014/main" id="{14766EB1-4541-484E-B56B-926EC525BF2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2179710" y="6835318"/>
              <a:ext cx="5903901" cy="67573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Зрително поле на камерата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34A252E-5CA9-495C-A95C-4CBB5116E29E}"/>
                </a:ext>
              </a:extLst>
            </p:cNvPr>
            <p:cNvCxnSpPr>
              <a:cxnSpLocks/>
            </p:cNvCxnSpPr>
            <p:nvPr/>
          </p:nvCxnSpPr>
          <p:spPr>
            <a:xfrm>
              <a:off x="-2179710" y="7511050"/>
              <a:ext cx="12277675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4E0EFA9-DE9D-4262-B88D-700C46E71C6D}"/>
              </a:ext>
            </a:extLst>
          </p:cNvPr>
          <p:cNvGrpSpPr/>
          <p:nvPr/>
        </p:nvGrpSpPr>
        <p:grpSpPr>
          <a:xfrm>
            <a:off x="1329848" y="5172796"/>
            <a:ext cx="2252292" cy="624371"/>
            <a:chOff x="-2179702" y="6835317"/>
            <a:chExt cx="8033710" cy="624371"/>
          </a:xfrm>
        </p:grpSpPr>
        <p:sp>
          <p:nvSpPr>
            <p:cNvPr id="55" name="Text Placeholder 2">
              <a:extLst>
                <a:ext uri="{FF2B5EF4-FFF2-40B4-BE49-F238E27FC236}">
                  <a16:creationId xmlns:a16="http://schemas.microsoft.com/office/drawing/2014/main" id="{7FE7C79D-DA33-4B1E-A6F6-C44BA9406D0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2179702" y="6835317"/>
              <a:ext cx="5903894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Зрително поле на </a:t>
              </a:r>
              <a:r>
                <a:rPr lang="en-US" sz="1800" b="0" dirty="0">
                  <a:solidFill>
                    <a:schemeClr val="bg1"/>
                  </a:solidFill>
                </a:rPr>
                <a:t>camera</a:t>
              </a:r>
              <a:r>
                <a:rPr lang="bg-BG" sz="1800" b="0" dirty="0">
                  <a:solidFill>
                    <a:schemeClr val="bg1"/>
                  </a:solidFill>
                </a:rPr>
                <a:t>-та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17ECF3E-92AF-4567-A792-4CE80C65DEAA}"/>
                </a:ext>
              </a:extLst>
            </p:cNvPr>
            <p:cNvCxnSpPr>
              <a:cxnSpLocks/>
            </p:cNvCxnSpPr>
            <p:nvPr/>
          </p:nvCxnSpPr>
          <p:spPr>
            <a:xfrm>
              <a:off x="-2179702" y="6835317"/>
              <a:ext cx="803371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ABC8234B-B8E6-43EA-8564-547D37AC5C73}"/>
              </a:ext>
            </a:extLst>
          </p:cNvPr>
          <p:cNvSpPr/>
          <p:nvPr/>
        </p:nvSpPr>
        <p:spPr>
          <a:xfrm rot="10800000">
            <a:off x="3378421" y="3902995"/>
            <a:ext cx="304800" cy="609600"/>
          </a:xfrm>
          <a:custGeom>
            <a:avLst/>
            <a:gdLst>
              <a:gd name="connsiteX0" fmla="*/ 228600 w 457200"/>
              <a:gd name="connsiteY0" fmla="*/ 1066800 h 1066800"/>
              <a:gd name="connsiteX1" fmla="*/ 0 w 457200"/>
              <a:gd name="connsiteY1" fmla="*/ 533400 h 1066800"/>
              <a:gd name="connsiteX2" fmla="*/ 228600 w 457200"/>
              <a:gd name="connsiteY2" fmla="*/ 0 h 1066800"/>
              <a:gd name="connsiteX3" fmla="*/ 457200 w 457200"/>
              <a:gd name="connsiteY3" fmla="*/ 533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066800">
                <a:moveTo>
                  <a:pt x="228600" y="1066800"/>
                </a:moveTo>
                <a:lnTo>
                  <a:pt x="0" y="533400"/>
                </a:lnTo>
                <a:lnTo>
                  <a:pt x="228600" y="0"/>
                </a:lnTo>
                <a:lnTo>
                  <a:pt x="457200" y="533400"/>
                </a:lnTo>
                <a:close/>
              </a:path>
            </a:pathLst>
          </a:custGeom>
          <a:solidFill>
            <a:srgbClr val="0070C0"/>
          </a:solidFill>
          <a:ln w="9525"/>
          <a:scene3d>
            <a:camera prst="orthographicFront"/>
            <a:lightRig rig="threePt" dir="t"/>
          </a:scene3d>
          <a:sp3d>
            <a:bevelT w="2095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DBFDB8F-F403-45FA-BB9F-C75EB5ADFD5D}"/>
              </a:ext>
            </a:extLst>
          </p:cNvPr>
          <p:cNvGrpSpPr/>
          <p:nvPr/>
        </p:nvGrpSpPr>
        <p:grpSpPr>
          <a:xfrm>
            <a:off x="2581308" y="2438400"/>
            <a:ext cx="949512" cy="1456941"/>
            <a:chOff x="337370" y="6835317"/>
            <a:chExt cx="3386818" cy="1456941"/>
          </a:xfrm>
        </p:grpSpPr>
        <p:sp>
          <p:nvSpPr>
            <p:cNvPr id="69" name="Text Placeholder 2">
              <a:extLst>
                <a:ext uri="{FF2B5EF4-FFF2-40B4-BE49-F238E27FC236}">
                  <a16:creationId xmlns:a16="http://schemas.microsoft.com/office/drawing/2014/main" id="{8ADC3FEA-6C8A-410A-B12A-903D8C7D3FE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337370" y="6835317"/>
              <a:ext cx="3386818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Видим обект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7071BFA8-2479-40E2-A8A2-E8DCD0024D60}"/>
                </a:ext>
              </a:extLst>
            </p:cNvPr>
            <p:cNvCxnSpPr>
              <a:cxnSpLocks/>
            </p:cNvCxnSpPr>
            <p:nvPr/>
          </p:nvCxnSpPr>
          <p:spPr>
            <a:xfrm>
              <a:off x="3724188" y="6835317"/>
              <a:ext cx="0" cy="145694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7E3FFB03-A289-48E6-B4C2-CC6439EB0887}"/>
              </a:ext>
            </a:extLst>
          </p:cNvPr>
          <p:cNvSpPr/>
          <p:nvPr/>
        </p:nvSpPr>
        <p:spPr>
          <a:xfrm>
            <a:off x="6162005" y="5363255"/>
            <a:ext cx="1137327" cy="505085"/>
          </a:xfrm>
          <a:custGeom>
            <a:avLst/>
            <a:gdLst>
              <a:gd name="connsiteX0" fmla="*/ 568664 w 1137327"/>
              <a:gd name="connsiteY0" fmla="*/ 0 h 505085"/>
              <a:gd name="connsiteX1" fmla="*/ 863080 w 1137327"/>
              <a:gd name="connsiteY1" fmla="*/ 61438 h 505085"/>
              <a:gd name="connsiteX2" fmla="*/ 887040 w 1137327"/>
              <a:gd name="connsiteY2" fmla="*/ 79341 h 505085"/>
              <a:gd name="connsiteX3" fmla="*/ 920992 w 1137327"/>
              <a:gd name="connsiteY3" fmla="*/ 76329 h 505085"/>
              <a:gd name="connsiteX4" fmla="*/ 1127257 w 1137327"/>
              <a:gd name="connsiteY4" fmla="*/ 185572 h 505085"/>
              <a:gd name="connsiteX5" fmla="*/ 1007580 w 1137327"/>
              <a:gd name="connsiteY5" fmla="*/ 447237 h 505085"/>
              <a:gd name="connsiteX6" fmla="*/ 935057 w 1137327"/>
              <a:gd name="connsiteY6" fmla="*/ 487679 h 505085"/>
              <a:gd name="connsiteX7" fmla="*/ 927957 w 1137327"/>
              <a:gd name="connsiteY7" fmla="*/ 487679 h 505085"/>
              <a:gd name="connsiteX8" fmla="*/ 913725 w 1137327"/>
              <a:gd name="connsiteY8" fmla="*/ 497275 h 505085"/>
              <a:gd name="connsiteX9" fmla="*/ 875037 w 1137327"/>
              <a:gd name="connsiteY9" fmla="*/ 505085 h 505085"/>
              <a:gd name="connsiteX10" fmla="*/ 258481 w 1137327"/>
              <a:gd name="connsiteY10" fmla="*/ 505085 h 505085"/>
              <a:gd name="connsiteX11" fmla="*/ 219793 w 1137327"/>
              <a:gd name="connsiteY11" fmla="*/ 497275 h 505085"/>
              <a:gd name="connsiteX12" fmla="*/ 205560 w 1137327"/>
              <a:gd name="connsiteY12" fmla="*/ 487678 h 505085"/>
              <a:gd name="connsiteX13" fmla="*/ 202271 w 1137327"/>
              <a:gd name="connsiteY13" fmla="*/ 487678 h 505085"/>
              <a:gd name="connsiteX14" fmla="*/ 129747 w 1137327"/>
              <a:gd name="connsiteY14" fmla="*/ 447237 h 505085"/>
              <a:gd name="connsiteX15" fmla="*/ 10070 w 1137327"/>
              <a:gd name="connsiteY15" fmla="*/ 185572 h 505085"/>
              <a:gd name="connsiteX16" fmla="*/ 216335 w 1137327"/>
              <a:gd name="connsiteY16" fmla="*/ 76330 h 505085"/>
              <a:gd name="connsiteX17" fmla="*/ 250287 w 1137327"/>
              <a:gd name="connsiteY17" fmla="*/ 79342 h 505085"/>
              <a:gd name="connsiteX18" fmla="*/ 274249 w 1137327"/>
              <a:gd name="connsiteY18" fmla="*/ 61438 h 505085"/>
              <a:gd name="connsiteX19" fmla="*/ 568664 w 1137327"/>
              <a:gd name="connsiteY19" fmla="*/ 0 h 50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37327" h="505085">
                <a:moveTo>
                  <a:pt x="568664" y="0"/>
                </a:moveTo>
                <a:cubicBezTo>
                  <a:pt x="683641" y="0"/>
                  <a:pt x="787732" y="23479"/>
                  <a:pt x="863080" y="61438"/>
                </a:cubicBezTo>
                <a:lnTo>
                  <a:pt x="887040" y="79341"/>
                </a:lnTo>
                <a:lnTo>
                  <a:pt x="920992" y="76329"/>
                </a:lnTo>
                <a:cubicBezTo>
                  <a:pt x="1019722" y="78281"/>
                  <a:pt x="1099568" y="116707"/>
                  <a:pt x="1127257" y="185572"/>
                </a:cubicBezTo>
                <a:cubicBezTo>
                  <a:pt x="1160484" y="268209"/>
                  <a:pt x="1109167" y="371208"/>
                  <a:pt x="1007580" y="447237"/>
                </a:cubicBezTo>
                <a:lnTo>
                  <a:pt x="935057" y="487679"/>
                </a:lnTo>
                <a:lnTo>
                  <a:pt x="927957" y="487679"/>
                </a:lnTo>
                <a:lnTo>
                  <a:pt x="913725" y="497275"/>
                </a:lnTo>
                <a:cubicBezTo>
                  <a:pt x="901834" y="502304"/>
                  <a:pt x="888760" y="505085"/>
                  <a:pt x="875037" y="505085"/>
                </a:cubicBezTo>
                <a:lnTo>
                  <a:pt x="258481" y="505085"/>
                </a:lnTo>
                <a:cubicBezTo>
                  <a:pt x="244758" y="505085"/>
                  <a:pt x="231684" y="502304"/>
                  <a:pt x="219793" y="497275"/>
                </a:cubicBezTo>
                <a:lnTo>
                  <a:pt x="205560" y="487678"/>
                </a:lnTo>
                <a:lnTo>
                  <a:pt x="202271" y="487678"/>
                </a:lnTo>
                <a:lnTo>
                  <a:pt x="129747" y="447237"/>
                </a:lnTo>
                <a:cubicBezTo>
                  <a:pt x="28160" y="371208"/>
                  <a:pt x="-23157" y="268210"/>
                  <a:pt x="10070" y="185572"/>
                </a:cubicBezTo>
                <a:cubicBezTo>
                  <a:pt x="37759" y="116707"/>
                  <a:pt x="117605" y="78281"/>
                  <a:pt x="216335" y="76330"/>
                </a:cubicBezTo>
                <a:lnTo>
                  <a:pt x="250287" y="79342"/>
                </a:lnTo>
                <a:lnTo>
                  <a:pt x="274249" y="61438"/>
                </a:lnTo>
                <a:cubicBezTo>
                  <a:pt x="349596" y="23479"/>
                  <a:pt x="453688" y="0"/>
                  <a:pt x="568664" y="0"/>
                </a:cubicBezTo>
                <a:close/>
              </a:path>
            </a:pathLst>
          </a:custGeom>
          <a:solidFill>
            <a:srgbClr val="0070C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5E8579A-19AB-496F-9158-C6CA8CD66ED0}"/>
              </a:ext>
            </a:extLst>
          </p:cNvPr>
          <p:cNvGrpSpPr/>
          <p:nvPr/>
        </p:nvGrpSpPr>
        <p:grpSpPr>
          <a:xfrm rot="990591">
            <a:off x="5628133" y="4258978"/>
            <a:ext cx="2590799" cy="1689828"/>
            <a:chOff x="5435268" y="4518490"/>
            <a:chExt cx="2590799" cy="168982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1E0C2B63-923A-4822-8328-EA50B3FBF096}"/>
                </a:ext>
              </a:extLst>
            </p:cNvPr>
            <p:cNvGrpSpPr/>
            <p:nvPr/>
          </p:nvGrpSpPr>
          <p:grpSpPr>
            <a:xfrm>
              <a:off x="5435268" y="4526145"/>
              <a:ext cx="2590799" cy="1306945"/>
              <a:chOff x="6324600" y="3778233"/>
              <a:chExt cx="2590799" cy="1687945"/>
            </a:xfrm>
          </p:grpSpPr>
          <p:sp>
            <p:nvSpPr>
              <p:cNvPr id="75" name="Isosceles Triangle 74">
                <a:extLst>
                  <a:ext uri="{FF2B5EF4-FFF2-40B4-BE49-F238E27FC236}">
                    <a16:creationId xmlns:a16="http://schemas.microsoft.com/office/drawing/2014/main" id="{595602D8-F717-4400-BA3E-D4AE45FDBEB5}"/>
                  </a:ext>
                </a:extLst>
              </p:cNvPr>
              <p:cNvSpPr/>
              <p:nvPr/>
            </p:nvSpPr>
            <p:spPr>
              <a:xfrm rot="10800000">
                <a:off x="6324600" y="3778233"/>
                <a:ext cx="2590799" cy="1687945"/>
              </a:xfrm>
              <a:prstGeom prst="triangl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5101B34-727F-4D16-A77B-9C3930917A5F}"/>
                  </a:ext>
                </a:extLst>
              </p:cNvPr>
              <p:cNvCxnSpPr>
                <a:cxnSpLocks/>
                <a:stCxn id="75" idx="4"/>
                <a:endCxn id="75" idx="0"/>
              </p:cNvCxnSpPr>
              <p:nvPr/>
            </p:nvCxnSpPr>
            <p:spPr>
              <a:xfrm>
                <a:off x="6324600" y="3778233"/>
                <a:ext cx="1295399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7DA9046E-1C55-46D8-97C6-0FA8ACA9EFA5}"/>
                  </a:ext>
                </a:extLst>
              </p:cNvPr>
              <p:cNvCxnSpPr>
                <a:cxnSpLocks/>
                <a:stCxn id="75" idx="2"/>
                <a:endCxn id="75" idx="0"/>
              </p:cNvCxnSpPr>
              <p:nvPr/>
            </p:nvCxnSpPr>
            <p:spPr>
              <a:xfrm flipH="1">
                <a:off x="7619999" y="3778233"/>
                <a:ext cx="1295400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FF388C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8C55ABDB-ED1C-4CC8-8764-6ABDE7221A3C}"/>
                </a:ext>
              </a:extLst>
            </p:cNvPr>
            <p:cNvGrpSpPr/>
            <p:nvPr/>
          </p:nvGrpSpPr>
          <p:grpSpPr>
            <a:xfrm>
              <a:off x="6181290" y="4518490"/>
              <a:ext cx="1098751" cy="1306945"/>
              <a:chOff x="6324600" y="3778233"/>
              <a:chExt cx="2590799" cy="1687945"/>
            </a:xfrm>
          </p:grpSpPr>
          <p:sp>
            <p:nvSpPr>
              <p:cNvPr id="79" name="Isosceles Triangle 78">
                <a:extLst>
                  <a:ext uri="{FF2B5EF4-FFF2-40B4-BE49-F238E27FC236}">
                    <a16:creationId xmlns:a16="http://schemas.microsoft.com/office/drawing/2014/main" id="{F36F3787-2CC5-40D5-A73A-28379DBF81E8}"/>
                  </a:ext>
                </a:extLst>
              </p:cNvPr>
              <p:cNvSpPr/>
              <p:nvPr/>
            </p:nvSpPr>
            <p:spPr>
              <a:xfrm rot="10800000">
                <a:off x="6324600" y="3778233"/>
                <a:ext cx="2590799" cy="1687945"/>
              </a:xfrm>
              <a:prstGeom prst="triangle">
                <a:avLst/>
              </a:prstGeom>
              <a:gradFill flip="none" rotWithShape="1">
                <a:gsLst>
                  <a:gs pos="0">
                    <a:srgbClr val="0070C0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E42CBDC2-0FD9-411A-AD13-1447ABA9308E}"/>
                  </a:ext>
                </a:extLst>
              </p:cNvPr>
              <p:cNvCxnSpPr>
                <a:cxnSpLocks/>
                <a:stCxn id="79" idx="4"/>
                <a:endCxn id="79" idx="0"/>
              </p:cNvCxnSpPr>
              <p:nvPr/>
            </p:nvCxnSpPr>
            <p:spPr>
              <a:xfrm>
                <a:off x="6324600" y="3778233"/>
                <a:ext cx="1295399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A429271-D532-4808-A95C-FCFEB8107467}"/>
                  </a:ext>
                </a:extLst>
              </p:cNvPr>
              <p:cNvCxnSpPr>
                <a:cxnSpLocks/>
                <a:stCxn id="79" idx="2"/>
                <a:endCxn id="79" idx="0"/>
              </p:cNvCxnSpPr>
              <p:nvPr/>
            </p:nvCxnSpPr>
            <p:spPr>
              <a:xfrm flipH="1">
                <a:off x="7619999" y="3778233"/>
                <a:ext cx="1295400" cy="1687945"/>
              </a:xfrm>
              <a:prstGeom prst="line">
                <a:avLst/>
              </a:prstGeom>
              <a:gradFill flip="none" rotWithShape="1">
                <a:gsLst>
                  <a:gs pos="0">
                    <a:srgbClr val="FF388C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9EBA579-E4D4-49F9-8667-E34178DBBFFE}"/>
                </a:ext>
              </a:extLst>
            </p:cNvPr>
            <p:cNvSpPr/>
            <p:nvPr/>
          </p:nvSpPr>
          <p:spPr>
            <a:xfrm>
              <a:off x="6486830" y="5664723"/>
              <a:ext cx="500380" cy="5359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8D277C5-4CEC-42EA-808C-74B44497D599}"/>
                </a:ext>
              </a:extLst>
            </p:cNvPr>
            <p:cNvSpPr/>
            <p:nvPr/>
          </p:nvSpPr>
          <p:spPr>
            <a:xfrm>
              <a:off x="6474129" y="5728259"/>
              <a:ext cx="513080" cy="480059"/>
            </a:xfrm>
            <a:custGeom>
              <a:avLst/>
              <a:gdLst>
                <a:gd name="connsiteX0" fmla="*/ 330236 w 513080"/>
                <a:gd name="connsiteY0" fmla="*/ 457 h 480059"/>
                <a:gd name="connsiteX1" fmla="*/ 421677 w 513080"/>
                <a:gd name="connsiteY1" fmla="*/ 4479 h 480059"/>
                <a:gd name="connsiteX2" fmla="*/ 440779 w 513080"/>
                <a:gd name="connsiteY2" fmla="*/ 8694 h 480059"/>
                <a:gd name="connsiteX3" fmla="*/ 469701 w 513080"/>
                <a:gd name="connsiteY3" fmla="*/ 47025 h 480059"/>
                <a:gd name="connsiteX4" fmla="*/ 513080 w 513080"/>
                <a:gd name="connsiteY4" fmla="*/ 202314 h 480059"/>
                <a:gd name="connsiteX5" fmla="*/ 259080 w 513080"/>
                <a:gd name="connsiteY5" fmla="*/ 480059 h 480059"/>
                <a:gd name="connsiteX6" fmla="*/ 207890 w 513080"/>
                <a:gd name="connsiteY6" fmla="*/ 474416 h 480059"/>
                <a:gd name="connsiteX7" fmla="*/ 206633 w 513080"/>
                <a:gd name="connsiteY7" fmla="*/ 473990 h 480059"/>
                <a:gd name="connsiteX8" fmla="*/ 199768 w 513080"/>
                <a:gd name="connsiteY8" fmla="*/ 473248 h 480059"/>
                <a:gd name="connsiteX9" fmla="*/ 0 w 513080"/>
                <a:gd name="connsiteY9" fmla="*/ 210722 h 480059"/>
                <a:gd name="connsiteX10" fmla="*/ 73279 w 513080"/>
                <a:gd name="connsiteY10" fmla="*/ 21239 h 480059"/>
                <a:gd name="connsiteX11" fmla="*/ 83362 w 513080"/>
                <a:gd name="connsiteY11" fmla="*/ 12329 h 480059"/>
                <a:gd name="connsiteX12" fmla="*/ 125034 w 513080"/>
                <a:gd name="connsiteY12" fmla="*/ 20561 h 480059"/>
                <a:gd name="connsiteX13" fmla="*/ 161991 w 513080"/>
                <a:gd name="connsiteY13" fmla="*/ 34830 h 480059"/>
                <a:gd name="connsiteX14" fmla="*/ 235423 w 513080"/>
                <a:gd name="connsiteY14" fmla="*/ 12521 h 480059"/>
                <a:gd name="connsiteX15" fmla="*/ 330236 w 513080"/>
                <a:gd name="connsiteY15" fmla="*/ 457 h 48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3080" h="480059">
                  <a:moveTo>
                    <a:pt x="330236" y="457"/>
                  </a:moveTo>
                  <a:cubicBezTo>
                    <a:pt x="361400" y="-818"/>
                    <a:pt x="392001" y="587"/>
                    <a:pt x="421677" y="4479"/>
                  </a:cubicBezTo>
                  <a:lnTo>
                    <a:pt x="440779" y="8694"/>
                  </a:lnTo>
                  <a:lnTo>
                    <a:pt x="469701" y="47025"/>
                  </a:lnTo>
                  <a:cubicBezTo>
                    <a:pt x="497088" y="91353"/>
                    <a:pt x="513080" y="144792"/>
                    <a:pt x="513080" y="202314"/>
                  </a:cubicBezTo>
                  <a:cubicBezTo>
                    <a:pt x="513080" y="355709"/>
                    <a:pt x="399360" y="480059"/>
                    <a:pt x="259080" y="480059"/>
                  </a:cubicBezTo>
                  <a:cubicBezTo>
                    <a:pt x="241545" y="480059"/>
                    <a:pt x="224425" y="478116"/>
                    <a:pt x="207890" y="474416"/>
                  </a:cubicBezTo>
                  <a:lnTo>
                    <a:pt x="206633" y="473990"/>
                  </a:lnTo>
                  <a:lnTo>
                    <a:pt x="199768" y="473248"/>
                  </a:lnTo>
                  <a:cubicBezTo>
                    <a:pt x="85761" y="448261"/>
                    <a:pt x="0" y="340219"/>
                    <a:pt x="0" y="210722"/>
                  </a:cubicBezTo>
                  <a:cubicBezTo>
                    <a:pt x="0" y="136724"/>
                    <a:pt x="28004" y="69732"/>
                    <a:pt x="73279" y="21239"/>
                  </a:cubicBezTo>
                  <a:lnTo>
                    <a:pt x="83362" y="12329"/>
                  </a:lnTo>
                  <a:lnTo>
                    <a:pt x="125034" y="20561"/>
                  </a:lnTo>
                  <a:lnTo>
                    <a:pt x="161991" y="34830"/>
                  </a:lnTo>
                  <a:lnTo>
                    <a:pt x="235423" y="12521"/>
                  </a:lnTo>
                  <a:cubicBezTo>
                    <a:pt x="267347" y="5689"/>
                    <a:pt x="299073" y="1733"/>
                    <a:pt x="330236" y="457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bg-BG" dirty="0"/>
            </a:p>
          </p:txBody>
        </p:sp>
      </p:grp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25BAF95-5EE5-4DE4-9DF0-B25C4B86413E}"/>
              </a:ext>
            </a:extLst>
          </p:cNvPr>
          <p:cNvSpPr/>
          <p:nvPr/>
        </p:nvSpPr>
        <p:spPr>
          <a:xfrm rot="10800000">
            <a:off x="6283111" y="3925685"/>
            <a:ext cx="304800" cy="609600"/>
          </a:xfrm>
          <a:custGeom>
            <a:avLst/>
            <a:gdLst>
              <a:gd name="connsiteX0" fmla="*/ 228600 w 457200"/>
              <a:gd name="connsiteY0" fmla="*/ 1066800 h 1066800"/>
              <a:gd name="connsiteX1" fmla="*/ 0 w 457200"/>
              <a:gd name="connsiteY1" fmla="*/ 533400 h 1066800"/>
              <a:gd name="connsiteX2" fmla="*/ 228600 w 457200"/>
              <a:gd name="connsiteY2" fmla="*/ 0 h 1066800"/>
              <a:gd name="connsiteX3" fmla="*/ 457200 w 457200"/>
              <a:gd name="connsiteY3" fmla="*/ 533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066800">
                <a:moveTo>
                  <a:pt x="228600" y="1066800"/>
                </a:moveTo>
                <a:lnTo>
                  <a:pt x="0" y="533400"/>
                </a:lnTo>
                <a:lnTo>
                  <a:pt x="228600" y="0"/>
                </a:lnTo>
                <a:lnTo>
                  <a:pt x="457200" y="533400"/>
                </a:lnTo>
                <a:close/>
              </a:path>
            </a:pathLst>
          </a:custGeom>
          <a:solidFill>
            <a:srgbClr val="0070C0"/>
          </a:solidFill>
          <a:ln w="9525"/>
          <a:scene3d>
            <a:camera prst="orthographicFront"/>
            <a:lightRig rig="threePt" dir="t"/>
          </a:scene3d>
          <a:sp3d>
            <a:bevelT w="2095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9CC1A34-5088-4227-920A-6BB5A60AEFDF}"/>
              </a:ext>
            </a:extLst>
          </p:cNvPr>
          <p:cNvGrpSpPr/>
          <p:nvPr/>
        </p:nvGrpSpPr>
        <p:grpSpPr>
          <a:xfrm>
            <a:off x="4572000" y="2461090"/>
            <a:ext cx="1863510" cy="1456941"/>
            <a:chOff x="-2922773" y="6835317"/>
            <a:chExt cx="6646961" cy="1456941"/>
          </a:xfrm>
        </p:grpSpPr>
        <p:sp>
          <p:nvSpPr>
            <p:cNvPr id="92" name="Text Placeholder 2">
              <a:extLst>
                <a:ext uri="{FF2B5EF4-FFF2-40B4-BE49-F238E27FC236}">
                  <a16:creationId xmlns:a16="http://schemas.microsoft.com/office/drawing/2014/main" id="{5C101749-745B-4008-822B-6F8244F945D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2922773" y="6835317"/>
              <a:ext cx="6646961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Уж невидим,</a:t>
              </a:r>
              <a:br>
                <a:rPr lang="bg-BG" sz="1800" b="0" dirty="0">
                  <a:solidFill>
                    <a:schemeClr val="bg1"/>
                  </a:solidFill>
                </a:rPr>
              </a:br>
              <a:r>
                <a:rPr lang="bg-BG" sz="1800" b="0" dirty="0">
                  <a:solidFill>
                    <a:schemeClr val="bg1"/>
                  </a:solidFill>
                </a:rPr>
                <a:t>но видим обект</a:t>
              </a: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600CB7A-2483-497C-9EB3-82538EDA6632}"/>
                </a:ext>
              </a:extLst>
            </p:cNvPr>
            <p:cNvCxnSpPr>
              <a:cxnSpLocks/>
            </p:cNvCxnSpPr>
            <p:nvPr/>
          </p:nvCxnSpPr>
          <p:spPr>
            <a:xfrm>
              <a:off x="3724188" y="6835317"/>
              <a:ext cx="0" cy="145694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66633305"/>
      </p:ext>
    </p:extLst>
  </p:cSld>
  <p:clrMapOvr>
    <a:masterClrMapping/>
  </p:clrMapOvr>
  <p:transition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DC977BC-7A09-44BF-83A9-BAE5E4E67508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pPr lvl="1"/>
                <a:r>
                  <a:rPr lang="bg-BG" dirty="0"/>
                  <a:t>Вариант със зрителен ъгъл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25</m:t>
                    </m:r>
                  </m:oMath>
                </a14:m>
                <a:r>
                  <a:rPr lang="bg-BG" dirty="0"/>
                  <a:t> вместо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60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 err="1"/>
                  <a:t>Фрустумът</a:t>
                </a:r>
                <a:r>
                  <a:rPr lang="bg-BG" dirty="0"/>
                  <a:t> е с дълбочина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400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3000</m:t>
                        </m:r>
                      </m:e>
                    </m:d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Добавена е мъгла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DC977BC-7A09-44BF-83A9-BAE5E4E675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t="-9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 action="ppaction://hlinkfile"/>
            <a:extLst>
              <a:ext uri="{FF2B5EF4-FFF2-40B4-BE49-F238E27FC236}">
                <a16:creationId xmlns:a16="http://schemas.microsoft.com/office/drawing/2014/main" id="{4AF8DFF5-F855-4DD6-AEA1-ECC011125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81200"/>
            <a:ext cx="6400800" cy="420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58163"/>
      </p:ext>
    </p:extLst>
  </p:cSld>
  <p:clrMapOvr>
    <a:masterClrMapping/>
  </p:clrMapOvr>
  <p:transition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B339B6-8604-4366-BEC4-5F241D7EC1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Проба през смартфон, с намалено зрително поле, променена дълбочина на </a:t>
            </a:r>
            <a:r>
              <a:rPr lang="bg-BG" dirty="0" err="1"/>
              <a:t>фрустума</a:t>
            </a:r>
            <a:r>
              <a:rPr lang="bg-BG" dirty="0"/>
              <a:t> и с мъгла</a:t>
            </a:r>
          </a:p>
        </p:txBody>
      </p:sp>
      <p:pic>
        <p:nvPicPr>
          <p:cNvPr id="3" name="E1009">
            <a:hlinkClick r:id="" action="ppaction://media"/>
            <a:extLst>
              <a:ext uri="{FF2B5EF4-FFF2-40B4-BE49-F238E27FC236}">
                <a16:creationId xmlns:a16="http://schemas.microsoft.com/office/drawing/2014/main" id="{6AA8F7E9-E3F4-4650-85D3-A21526DC4D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6399" y="1874837"/>
            <a:ext cx="5791201" cy="32607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3082516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B8C2-E57C-4607-A9BA-B46BBC524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</a:t>
            </a:r>
            <a:r>
              <a:rPr lang="bg-BG" dirty="0"/>
              <a:t> и разпознаване на образи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6053098-EFD0-4DC2-AF85-C5E6101F9D08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Разпознаване на образи</a:t>
                </a:r>
              </a:p>
              <a:p>
                <a:pPr lvl="1"/>
                <a:r>
                  <a:rPr lang="bg-BG" dirty="0"/>
                  <a:t>Дял от компютърната графика и/или изкуствения интелект</a:t>
                </a:r>
              </a:p>
              <a:p>
                <a:pPr lvl="1"/>
                <a:r>
                  <a:rPr lang="bg-BG" dirty="0"/>
                  <a:t>Цел №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bg-BG" dirty="0"/>
                  <a:t>: от статично или динамично изображение да извлече фиксирани елементи (напр. ръбове, контури, …)</a:t>
                </a:r>
              </a:p>
              <a:p>
                <a:pPr lvl="1"/>
                <a:r>
                  <a:rPr lang="bg-BG" dirty="0"/>
                  <a:t>Цел №</a:t>
                </a:r>
                <a14:m>
                  <m:oMath xmlns:m="http://schemas.openxmlformats.org/officeDocument/2006/math">
                    <m:r>
                      <a:rPr lang="bg-BG" b="0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bg-BG" dirty="0"/>
                  <a:t>: да разпознае обектите в изображението (напр. ваза, лице, коте, …)</a:t>
                </a:r>
              </a:p>
              <a:p>
                <a:pPr lvl="1"/>
                <a:r>
                  <a:rPr lang="bg-BG" dirty="0"/>
                  <a:t>Цел №</a:t>
                </a:r>
                <a14:m>
                  <m:oMath xmlns:m="http://schemas.openxmlformats.org/officeDocument/2006/math">
                    <m:r>
                      <a:rPr lang="bg-BG" b="0" i="1" dirty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bg-BG" dirty="0"/>
                  <a:t>: да разпознае положението и ориентацията на обектите </a:t>
                </a:r>
                <a:r>
                  <a:rPr lang="bg-BG"/>
                  <a:t>в пространството</a:t>
                </a:r>
                <a:endParaRPr lang="bg-BG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6053098-EFD0-4DC2-AF85-C5E6101F9D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r="-209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18642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77E6D2D-559D-414D-A670-90426C24EF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Проблеми при разпознаването</a:t>
            </a:r>
          </a:p>
          <a:p>
            <a:pPr lvl="1"/>
            <a:r>
              <a:rPr lang="bg-BG" dirty="0"/>
              <a:t>Некачествен образ – липса на контраст, замъглен, шум в цветовете</a:t>
            </a:r>
          </a:p>
          <a:p>
            <a:pPr lvl="1"/>
            <a:r>
              <a:rPr lang="bg-BG" dirty="0"/>
              <a:t>Проблемна среда – лошо осветяване, неудобен ракурс, сенки, отблясъци</a:t>
            </a:r>
          </a:p>
          <a:p>
            <a:r>
              <a:rPr lang="bg-BG" dirty="0"/>
              <a:t>Библиотеки</a:t>
            </a:r>
          </a:p>
          <a:p>
            <a:pPr lvl="1"/>
            <a:r>
              <a:rPr lang="bg-BG" dirty="0"/>
              <a:t>Съществуват няколко библиотеки за добавена реалност</a:t>
            </a:r>
          </a:p>
          <a:p>
            <a:pPr lvl="1"/>
            <a:r>
              <a:rPr lang="bg-BG" dirty="0"/>
              <a:t>Ще демонстрираме накратко две от тях</a:t>
            </a:r>
            <a:endParaRPr lang="en-US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89705861"/>
      </p:ext>
    </p:extLst>
  </p:cSld>
  <p:clrMapOvr>
    <a:masterClrMapping/>
  </p:clrMapOvr>
  <p:transition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B581F-6C2A-47EB-A36D-6C496F46F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Pico.js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F3C09-D063-42BB-B141-0961E4573C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Библиотека </a:t>
            </a:r>
            <a:r>
              <a:rPr lang="en-US" dirty="0"/>
              <a:t>Pico.js</a:t>
            </a:r>
          </a:p>
          <a:p>
            <a:pPr lvl="1"/>
            <a:r>
              <a:rPr lang="bg-BG" dirty="0"/>
              <a:t>Намира лица в изображение</a:t>
            </a:r>
          </a:p>
          <a:p>
            <a:pPr lvl="1"/>
            <a:r>
              <a:rPr lang="bg-BG" dirty="0"/>
              <a:t>Използва метода на Пол Виола и Майкъл Джоунс – правоъгълна зона се разделя на относително светли и тъмни участъци</a:t>
            </a:r>
          </a:p>
          <a:p>
            <a:pPr lvl="1"/>
            <a:r>
              <a:rPr lang="bg-BG" dirty="0"/>
              <a:t>Те образуват </a:t>
            </a:r>
            <a:r>
              <a:rPr lang="bg-BG" dirty="0" err="1"/>
              <a:t>Хаар</a:t>
            </a:r>
            <a:r>
              <a:rPr lang="bg-BG" dirty="0"/>
              <a:t>-шаблони, кръстени на Алфред </a:t>
            </a:r>
            <a:r>
              <a:rPr lang="bg-BG" dirty="0" err="1"/>
              <a:t>Хаар</a:t>
            </a:r>
            <a:r>
              <a:rPr lang="bg-BG" dirty="0"/>
              <a:t>, които определят лицето</a:t>
            </a:r>
          </a:p>
          <a:p>
            <a:pPr lvl="1"/>
            <a:r>
              <a:rPr lang="bg-BG" dirty="0"/>
              <a:t>Тук е </a:t>
            </a:r>
            <a:r>
              <a:rPr lang="en-US" dirty="0">
                <a:hlinkClick r:id="rId2"/>
              </a:rPr>
              <a:t>github.com/tehnokv/picojs</a:t>
            </a:r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431935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6D373F4-2E51-4DC0-B4C6-5D36A8083B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779" y="2239820"/>
            <a:ext cx="2047021" cy="23888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D511C3-EE29-4320-AC2D-9A4F37091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673" y="2239820"/>
            <a:ext cx="2047021" cy="23888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4FA5AA-3046-4523-BDA6-D82FC1DB1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946" y="2239820"/>
            <a:ext cx="2047021" cy="23888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E23A589-7716-47CC-9402-1839DDB1D6D6}"/>
              </a:ext>
            </a:extLst>
          </p:cNvPr>
          <p:cNvSpPr/>
          <p:nvPr/>
        </p:nvSpPr>
        <p:spPr>
          <a:xfrm>
            <a:off x="2058905" y="3232399"/>
            <a:ext cx="905038" cy="187365"/>
          </a:xfrm>
          <a:prstGeom prst="rect">
            <a:avLst/>
          </a:prstGeom>
          <a:solidFill>
            <a:srgbClr val="0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E724EA-5C28-42F7-AB14-D46A76BB08EE}"/>
              </a:ext>
            </a:extLst>
          </p:cNvPr>
          <p:cNvSpPr/>
          <p:nvPr/>
        </p:nvSpPr>
        <p:spPr>
          <a:xfrm>
            <a:off x="2058905" y="3419764"/>
            <a:ext cx="905037" cy="18736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95EA38-3A3E-4CDC-A4B8-50004F297DEF}"/>
              </a:ext>
            </a:extLst>
          </p:cNvPr>
          <p:cNvSpPr/>
          <p:nvPr/>
        </p:nvSpPr>
        <p:spPr>
          <a:xfrm>
            <a:off x="6504305" y="3232398"/>
            <a:ext cx="367665" cy="187365"/>
          </a:xfrm>
          <a:prstGeom prst="rect">
            <a:avLst/>
          </a:prstGeom>
          <a:solidFill>
            <a:srgbClr val="0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618560-2653-4F79-BA68-4CBDB1AF8B85}"/>
              </a:ext>
            </a:extLst>
          </p:cNvPr>
          <p:cNvSpPr/>
          <p:nvPr/>
        </p:nvSpPr>
        <p:spPr>
          <a:xfrm>
            <a:off x="6871970" y="3232398"/>
            <a:ext cx="169706" cy="18736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76CD3C-2E8D-4198-AC26-BBDE0EBA2E24}"/>
              </a:ext>
            </a:extLst>
          </p:cNvPr>
          <p:cNvSpPr/>
          <p:nvPr/>
        </p:nvSpPr>
        <p:spPr>
          <a:xfrm>
            <a:off x="7041676" y="3232398"/>
            <a:ext cx="367665" cy="187365"/>
          </a:xfrm>
          <a:prstGeom prst="rect">
            <a:avLst/>
          </a:prstGeom>
          <a:solidFill>
            <a:srgbClr val="0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1F0F38-1900-4429-A829-CB8FFAC00562}"/>
              </a:ext>
            </a:extLst>
          </p:cNvPr>
          <p:cNvGrpSpPr/>
          <p:nvPr/>
        </p:nvGrpSpPr>
        <p:grpSpPr>
          <a:xfrm>
            <a:off x="457200" y="799041"/>
            <a:ext cx="1863510" cy="2433357"/>
            <a:chOff x="-2922773" y="6835317"/>
            <a:chExt cx="6646961" cy="2433357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24798881-C201-4598-BE96-B5B90DC555D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2922773" y="6835317"/>
              <a:ext cx="6646961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Зоната на очите е по-тъмна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174B4C4-97E0-4996-BA07-6FF37AEBA989}"/>
                </a:ext>
              </a:extLst>
            </p:cNvPr>
            <p:cNvCxnSpPr>
              <a:cxnSpLocks/>
            </p:cNvCxnSpPr>
            <p:nvPr/>
          </p:nvCxnSpPr>
          <p:spPr>
            <a:xfrm>
              <a:off x="3724188" y="6835317"/>
              <a:ext cx="0" cy="243335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DB3B5C0-7C1B-48E2-B40F-39E5666FBBAE}"/>
              </a:ext>
            </a:extLst>
          </p:cNvPr>
          <p:cNvGrpSpPr/>
          <p:nvPr/>
        </p:nvGrpSpPr>
        <p:grpSpPr>
          <a:xfrm>
            <a:off x="2320710" y="3607129"/>
            <a:ext cx="2051060" cy="2474896"/>
            <a:chOff x="-3591746" y="4984792"/>
            <a:chExt cx="7315934" cy="2474896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9E4D0C99-B79A-410A-A447-3642D35FC7C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3577336" y="6835317"/>
              <a:ext cx="7301524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Зоната под очите е по-светла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7BBA5FA-A449-4496-A6D2-D60685697E73}"/>
                </a:ext>
              </a:extLst>
            </p:cNvPr>
            <p:cNvCxnSpPr>
              <a:cxnSpLocks/>
            </p:cNvCxnSpPr>
            <p:nvPr/>
          </p:nvCxnSpPr>
          <p:spPr>
            <a:xfrm>
              <a:off x="-3591746" y="4984792"/>
              <a:ext cx="14410" cy="24748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D9B9714-BEA6-4278-B93A-771A1B2C50C7}"/>
              </a:ext>
            </a:extLst>
          </p:cNvPr>
          <p:cNvGrpSpPr/>
          <p:nvPr/>
        </p:nvGrpSpPr>
        <p:grpSpPr>
          <a:xfrm>
            <a:off x="4925292" y="790981"/>
            <a:ext cx="2047020" cy="2441417"/>
            <a:chOff x="-3577336" y="6835317"/>
            <a:chExt cx="7301524" cy="2441417"/>
          </a:xfrm>
        </p:grpSpPr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id="{EB861BD2-46FD-4771-9798-7915F092C2B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3577336" y="6835317"/>
              <a:ext cx="7301524" cy="624371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Зоната между очите е по-светла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B25E679-3B64-418E-9EBF-CC6D081F8566}"/>
                </a:ext>
              </a:extLst>
            </p:cNvPr>
            <p:cNvCxnSpPr>
              <a:cxnSpLocks/>
            </p:cNvCxnSpPr>
            <p:nvPr/>
          </p:nvCxnSpPr>
          <p:spPr>
            <a:xfrm>
              <a:off x="3724188" y="6843377"/>
              <a:ext cx="0" cy="243335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8137F8BC-2CA7-432A-B048-A3B19A087170}"/>
              </a:ext>
            </a:extLst>
          </p:cNvPr>
          <p:cNvSpPr/>
          <p:nvPr/>
        </p:nvSpPr>
        <p:spPr>
          <a:xfrm>
            <a:off x="4282440" y="3241635"/>
            <a:ext cx="367665" cy="187365"/>
          </a:xfrm>
          <a:prstGeom prst="rect">
            <a:avLst/>
          </a:prstGeom>
          <a:noFill/>
          <a:ln w="1270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5381BE1-7DCC-43B6-A6C6-38795727DB4A}"/>
              </a:ext>
            </a:extLst>
          </p:cNvPr>
          <p:cNvSpPr/>
          <p:nvPr/>
        </p:nvSpPr>
        <p:spPr>
          <a:xfrm>
            <a:off x="4650105" y="3241635"/>
            <a:ext cx="169706" cy="187365"/>
          </a:xfrm>
          <a:prstGeom prst="rect">
            <a:avLst/>
          </a:prstGeom>
          <a:noFill/>
          <a:ln w="1270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3D5128-219B-4A7D-93B6-44764225C8C6}"/>
              </a:ext>
            </a:extLst>
          </p:cNvPr>
          <p:cNvSpPr/>
          <p:nvPr/>
        </p:nvSpPr>
        <p:spPr>
          <a:xfrm>
            <a:off x="4819811" y="3241635"/>
            <a:ext cx="367665" cy="187365"/>
          </a:xfrm>
          <a:prstGeom prst="rect">
            <a:avLst/>
          </a:prstGeom>
          <a:noFill/>
          <a:ln w="1270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D42BB4A-CA44-4AE3-AA39-EEC051EBBF67}"/>
              </a:ext>
            </a:extLst>
          </p:cNvPr>
          <p:cNvSpPr/>
          <p:nvPr/>
        </p:nvSpPr>
        <p:spPr>
          <a:xfrm>
            <a:off x="4282440" y="3429000"/>
            <a:ext cx="905036" cy="187365"/>
          </a:xfrm>
          <a:prstGeom prst="rect">
            <a:avLst/>
          </a:prstGeom>
          <a:noFill/>
          <a:ln w="12700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69A96381-2719-4811-8701-A4EA4B1754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76849830"/>
      </p:ext>
    </p:extLst>
  </p:cSld>
  <p:clrMapOvr>
    <a:masterClrMapping/>
  </p:clrMapOvr>
  <p:transition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CE6D704-9687-4C7D-8BB2-DA3DAD2E9A3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Осветеност на зони </a:t>
                </a:r>
              </a:p>
              <a:p>
                <a:pPr lvl="1"/>
                <a:r>
                  <a:rPr lang="bg-BG" dirty="0"/>
                  <a:t>Бързо намиране на осветеността (яркостта) на правоъгълна зона</a:t>
                </a:r>
                <a:r>
                  <a:rPr lang="en-US" dirty="0"/>
                  <a:t> </a:t>
                </a:r>
                <a:r>
                  <a:rPr lang="bg-BG" dirty="0"/>
                  <a:t>от броя пиксели и от сумарната яркост</a:t>
                </a:r>
              </a:p>
              <a:p>
                <a:pPr lvl="1"/>
                <a:r>
                  <a:rPr lang="bg-BG" dirty="0"/>
                  <a:t>За всеки пиксел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bg-BG" dirty="0"/>
                  <a:t>е изчислена сумарната яркост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bg-BG" dirty="0"/>
                  <a:t>от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bg-BG" dirty="0"/>
                  <a:t> включително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CE6D704-9687-4C7D-8BB2-DA3DAD2E9A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2317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E46B639-B5D5-473C-875E-E2DCDEC2AA96}"/>
              </a:ext>
            </a:extLst>
          </p:cNvPr>
          <p:cNvSpPr/>
          <p:nvPr/>
        </p:nvSpPr>
        <p:spPr>
          <a:xfrm>
            <a:off x="3347145" y="3861024"/>
            <a:ext cx="2388468" cy="137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CE511C31-24DF-4A4A-A9FD-A8AB9C21873F}"/>
                  </a:ext>
                </a:extLst>
              </p:cNvPr>
              <p:cNvSpPr/>
              <p:nvPr/>
            </p:nvSpPr>
            <p:spPr>
              <a:xfrm>
                <a:off x="5257999" y="4775424"/>
                <a:ext cx="477614" cy="457200"/>
              </a:xfrm>
              <a:prstGeom prst="rect">
                <a:avLst/>
              </a:prstGeom>
              <a:solidFill>
                <a:srgbClr val="0070C0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 dirty="0" err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400" i="1" dirty="0" err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 dirty="0" err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CE511C31-24DF-4A4A-A9FD-A8AB9C2187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999" y="4775424"/>
                <a:ext cx="477614" cy="457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B16F0C1B-0F04-432D-9C61-4D86A525EDB8}"/>
              </a:ext>
            </a:extLst>
          </p:cNvPr>
          <p:cNvSpPr/>
          <p:nvPr/>
        </p:nvSpPr>
        <p:spPr>
          <a:xfrm>
            <a:off x="4780385" y="4775424"/>
            <a:ext cx="477614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BAAB2E-1EB3-4BB3-9B60-49E58A699FDC}"/>
              </a:ext>
            </a:extLst>
          </p:cNvPr>
          <p:cNvSpPr/>
          <p:nvPr/>
        </p:nvSpPr>
        <p:spPr>
          <a:xfrm>
            <a:off x="4302572" y="4775424"/>
            <a:ext cx="477614" cy="457200"/>
          </a:xfrm>
          <a:prstGeom prst="rect">
            <a:avLst/>
          </a:prstGeom>
          <a:solidFill>
            <a:srgbClr val="B9CDE5">
              <a:alpha val="50196"/>
            </a:srgbClr>
          </a:solidFill>
          <a:ln w="6350">
            <a:solidFill>
              <a:srgbClr val="385D8A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DE32F4-7D95-4ED1-8ACC-00A668AE83DF}"/>
              </a:ext>
            </a:extLst>
          </p:cNvPr>
          <p:cNvSpPr/>
          <p:nvPr/>
        </p:nvSpPr>
        <p:spPr>
          <a:xfrm>
            <a:off x="5257800" y="4318224"/>
            <a:ext cx="477614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96D679-C0BA-4A58-B5AC-FD4525BC6B92}"/>
              </a:ext>
            </a:extLst>
          </p:cNvPr>
          <p:cNvSpPr/>
          <p:nvPr/>
        </p:nvSpPr>
        <p:spPr>
          <a:xfrm>
            <a:off x="4780286" y="4318224"/>
            <a:ext cx="477614" cy="457200"/>
          </a:xfrm>
          <a:prstGeom prst="rect">
            <a:avLst/>
          </a:prstGeom>
          <a:solidFill>
            <a:srgbClr val="B9CDE5">
              <a:alpha val="50196"/>
            </a:srgbClr>
          </a:solidFill>
          <a:ln w="6350">
            <a:solidFill>
              <a:srgbClr val="385D8A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CC2159-94ED-44B4-9624-AF464DE74332}"/>
              </a:ext>
            </a:extLst>
          </p:cNvPr>
          <p:cNvSpPr/>
          <p:nvPr/>
        </p:nvSpPr>
        <p:spPr>
          <a:xfrm>
            <a:off x="5257800" y="3861024"/>
            <a:ext cx="477614" cy="457200"/>
          </a:xfrm>
          <a:prstGeom prst="rect">
            <a:avLst/>
          </a:prstGeom>
          <a:solidFill>
            <a:srgbClr val="B9CDE5">
              <a:alpha val="50196"/>
            </a:srgbClr>
          </a:solidFill>
          <a:ln w="6350">
            <a:solidFill>
              <a:srgbClr val="385D8A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40459A-8997-4BF9-9617-EA246CC0AE4F}"/>
              </a:ext>
            </a:extLst>
          </p:cNvPr>
          <p:cNvGrpSpPr/>
          <p:nvPr/>
        </p:nvGrpSpPr>
        <p:grpSpPr>
          <a:xfrm>
            <a:off x="5735414" y="5010951"/>
            <a:ext cx="3035879" cy="932649"/>
            <a:chOff x="-6278121" y="6527040"/>
            <a:chExt cx="10828690" cy="932649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A10BBFC5-7049-44DD-A73E-51FAEF8DB6C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3577339" y="6527041"/>
              <a:ext cx="8127908" cy="93264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Сумарна яркост</a:t>
              </a:r>
              <a:br>
                <a:rPr lang="bg-BG" sz="1800" b="0" dirty="0">
                  <a:solidFill>
                    <a:schemeClr val="bg1"/>
                  </a:solidFill>
                </a:rPr>
              </a:br>
              <a:r>
                <a:rPr lang="bg-BG" sz="1800" b="0" dirty="0">
                  <a:solidFill>
                    <a:schemeClr val="bg1"/>
                  </a:solidFill>
                </a:rPr>
                <a:t>на всички пиксели вляво и над пиксела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F3D184B-E267-4182-A134-4F73A23C09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6278121" y="6527040"/>
              <a:ext cx="10814283" cy="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465A283-6C9A-4793-8C54-3780CAC6A90B}"/>
                  </a:ext>
                </a:extLst>
              </p:cNvPr>
              <p:cNvSpPr/>
              <p:nvPr/>
            </p:nvSpPr>
            <p:spPr>
              <a:xfrm>
                <a:off x="3332386" y="3861024"/>
                <a:ext cx="477614" cy="457200"/>
              </a:xfrm>
              <a:prstGeom prst="rect">
                <a:avLst/>
              </a:prstGeom>
              <a:solidFill>
                <a:srgbClr val="0070C0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1400" i="1" dirty="0" err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465A283-6C9A-4793-8C54-3780CAC6A9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386" y="3861024"/>
                <a:ext cx="477614" cy="4572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793E18-8C10-407C-8F91-298F998030B8}"/>
              </a:ext>
            </a:extLst>
          </p:cNvPr>
          <p:cNvCxnSpPr/>
          <p:nvPr/>
        </p:nvCxnSpPr>
        <p:spPr>
          <a:xfrm>
            <a:off x="5735215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075A8C3-E5C2-4930-AE1C-841D6D0DDE98}"/>
              </a:ext>
            </a:extLst>
          </p:cNvPr>
          <p:cNvCxnSpPr/>
          <p:nvPr/>
        </p:nvCxnSpPr>
        <p:spPr>
          <a:xfrm>
            <a:off x="5258224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7796F3D-1833-4034-84F9-C56D7577CFBF}"/>
              </a:ext>
            </a:extLst>
          </p:cNvPr>
          <p:cNvCxnSpPr/>
          <p:nvPr/>
        </p:nvCxnSpPr>
        <p:spPr>
          <a:xfrm>
            <a:off x="4781233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45144C5-FD5E-4830-B8F5-FA08E190632A}"/>
              </a:ext>
            </a:extLst>
          </p:cNvPr>
          <p:cNvCxnSpPr/>
          <p:nvPr/>
        </p:nvCxnSpPr>
        <p:spPr>
          <a:xfrm>
            <a:off x="4304242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F6F3B0F-D358-4368-9619-81FE4E5DBE47}"/>
              </a:ext>
            </a:extLst>
          </p:cNvPr>
          <p:cNvCxnSpPr/>
          <p:nvPr/>
        </p:nvCxnSpPr>
        <p:spPr>
          <a:xfrm>
            <a:off x="3827251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26E0CEB-A6BF-4BEA-BC81-5D3711797DF6}"/>
              </a:ext>
            </a:extLst>
          </p:cNvPr>
          <p:cNvCxnSpPr/>
          <p:nvPr/>
        </p:nvCxnSpPr>
        <p:spPr>
          <a:xfrm>
            <a:off x="3350260" y="52326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C8C2016-6274-4F40-9218-DEDB0E790FB1}"/>
              </a:ext>
            </a:extLst>
          </p:cNvPr>
          <p:cNvCxnSpPr>
            <a:cxnSpLocks/>
          </p:cNvCxnSpPr>
          <p:nvPr/>
        </p:nvCxnSpPr>
        <p:spPr>
          <a:xfrm rot="5400000">
            <a:off x="5849515" y="3746724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0A8864F-49B3-4ED8-9141-8E496A729FCB}"/>
              </a:ext>
            </a:extLst>
          </p:cNvPr>
          <p:cNvCxnSpPr>
            <a:cxnSpLocks/>
          </p:cNvCxnSpPr>
          <p:nvPr/>
        </p:nvCxnSpPr>
        <p:spPr>
          <a:xfrm rot="5400000">
            <a:off x="5849515" y="4204940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3661FAE-23E1-41B4-8E78-BD48CC966B37}"/>
              </a:ext>
            </a:extLst>
          </p:cNvPr>
          <p:cNvCxnSpPr>
            <a:cxnSpLocks/>
          </p:cNvCxnSpPr>
          <p:nvPr/>
        </p:nvCxnSpPr>
        <p:spPr>
          <a:xfrm rot="5400000">
            <a:off x="5849515" y="4663156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E7EDF4-2D7D-43B8-8172-F843B5F8CDD7}"/>
              </a:ext>
            </a:extLst>
          </p:cNvPr>
          <p:cNvCxnSpPr>
            <a:cxnSpLocks/>
          </p:cNvCxnSpPr>
          <p:nvPr/>
        </p:nvCxnSpPr>
        <p:spPr>
          <a:xfrm rot="5400000">
            <a:off x="5849515" y="5121372"/>
            <a:ext cx="0" cy="228600"/>
          </a:xfrm>
          <a:prstGeom prst="line">
            <a:avLst/>
          </a:prstGeom>
          <a:noFill/>
          <a:ln w="6350">
            <a:solidFill>
              <a:srgbClr val="385D8A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6B62FE7-567E-474C-A628-0E1D0B1F7589}"/>
              </a:ext>
            </a:extLst>
          </p:cNvPr>
          <p:cNvCxnSpPr>
            <a:endCxn id="9" idx="2"/>
          </p:cNvCxnSpPr>
          <p:nvPr/>
        </p:nvCxnSpPr>
        <p:spPr>
          <a:xfrm>
            <a:off x="5496607" y="4089624"/>
            <a:ext cx="0" cy="685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D76EBF6-07B9-44A7-813C-1088B0204A53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3657600" y="5004024"/>
            <a:ext cx="16003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9F44DDB-A3AE-4603-AAE6-2390CB6B47B1}"/>
              </a:ext>
            </a:extLst>
          </p:cNvPr>
          <p:cNvCxnSpPr>
            <a:cxnSpLocks/>
          </p:cNvCxnSpPr>
          <p:nvPr/>
        </p:nvCxnSpPr>
        <p:spPr>
          <a:xfrm>
            <a:off x="3810000" y="4318224"/>
            <a:ext cx="144780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775431"/>
      </p:ext>
    </p:extLst>
  </p:cSld>
  <p:clrMapOvr>
    <a:masterClrMapping/>
  </p:clrMapOvr>
  <p:transition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C7D1143-464D-4629-8B6C-0FAA9FE3BFE8}"/>
              </a:ext>
            </a:extLst>
          </p:cNvPr>
          <p:cNvSpPr/>
          <p:nvPr/>
        </p:nvSpPr>
        <p:spPr>
          <a:xfrm>
            <a:off x="2281962" y="3422833"/>
            <a:ext cx="2296635" cy="1836110"/>
          </a:xfrm>
          <a:prstGeom prst="rect">
            <a:avLst/>
          </a:prstGeom>
          <a:solidFill>
            <a:srgbClr val="B9CDE5">
              <a:alpha val="50196"/>
            </a:srgbClr>
          </a:solidFill>
          <a:ln w="6350">
            <a:solidFill>
              <a:srgbClr val="385D8A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4816C48-2202-4391-BDC7-035D6B1E7D3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Сумарна яркост на правоъгълник</a:t>
                </a:r>
              </a:p>
              <a:p>
                <a:pPr lvl="1"/>
                <a:r>
                  <a:rPr lang="bg-BG" dirty="0"/>
                  <a:t>От </a:t>
                </a:r>
                <a14:m>
                  <m:oMath xmlns:m="http://schemas.openxmlformats.org/officeDocument/2006/math">
                    <m:r>
                      <a:rPr lang="bg-BG" dirty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bg-BG" dirty="0"/>
                  <a:t>-те сумарни яркости във върховете му</a:t>
                </a:r>
                <a:br>
                  <a:rPr lang="bg-BG" dirty="0"/>
                </a:b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>
                    <a:solidFill>
                      <a:srgbClr val="FF388C"/>
                    </a:solidFill>
                  </a:rPr>
                  <a:t> 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04816C48-2202-4391-BDC7-035D6B1E7D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7CD50BBF-8B1D-4BC2-9561-E2AA21B34B49}"/>
                  </a:ext>
                </a:extLst>
              </p:cNvPr>
              <p:cNvSpPr/>
              <p:nvPr/>
            </p:nvSpPr>
            <p:spPr>
              <a:xfrm>
                <a:off x="4114800" y="4792994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dirty="0" smtClean="0"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7CD50BBF-8B1D-4BC2-9561-E2AA21B34B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00" y="4792994"/>
                <a:ext cx="457200" cy="457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1215691-446E-424A-BC0B-1A345C97123A}"/>
                  </a:ext>
                </a:extLst>
              </p:cNvPr>
              <p:cNvSpPr/>
              <p:nvPr/>
            </p:nvSpPr>
            <p:spPr>
              <a:xfrm>
                <a:off x="4118810" y="2965633"/>
                <a:ext cx="4572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bg-BG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1215691-446E-424A-BC0B-1A345C9712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810" y="2965633"/>
                <a:ext cx="457200" cy="4572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38002D30-861F-463D-947C-DB4F017B15A9}"/>
              </a:ext>
            </a:extLst>
          </p:cNvPr>
          <p:cNvGrpSpPr/>
          <p:nvPr/>
        </p:nvGrpSpPr>
        <p:grpSpPr>
          <a:xfrm>
            <a:off x="914400" y="2514613"/>
            <a:ext cx="3657600" cy="2895597"/>
            <a:chOff x="1917617" y="5232624"/>
            <a:chExt cx="3817598" cy="228600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8960DC1-B4EA-44C4-8C3E-B0F6B6825630}"/>
                </a:ext>
              </a:extLst>
            </p:cNvPr>
            <p:cNvCxnSpPr/>
            <p:nvPr/>
          </p:nvCxnSpPr>
          <p:spPr>
            <a:xfrm>
              <a:off x="5735215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9A25FD2-4A7C-4F34-81E5-F13C2B71F5A2}"/>
                </a:ext>
              </a:extLst>
            </p:cNvPr>
            <p:cNvCxnSpPr/>
            <p:nvPr/>
          </p:nvCxnSpPr>
          <p:spPr>
            <a:xfrm>
              <a:off x="52580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4637F12-4587-42D5-AC48-3C2A230EBDB5}"/>
                </a:ext>
              </a:extLst>
            </p:cNvPr>
            <p:cNvCxnSpPr/>
            <p:nvPr/>
          </p:nvCxnSpPr>
          <p:spPr>
            <a:xfrm>
              <a:off x="47808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39B597B-058F-4777-A07B-CE6450360330}"/>
                </a:ext>
              </a:extLst>
            </p:cNvPr>
            <p:cNvCxnSpPr/>
            <p:nvPr/>
          </p:nvCxnSpPr>
          <p:spPr>
            <a:xfrm>
              <a:off x="43036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12D33D9-C256-491D-A79E-63A6CDFBA937}"/>
                </a:ext>
              </a:extLst>
            </p:cNvPr>
            <p:cNvCxnSpPr/>
            <p:nvPr/>
          </p:nvCxnSpPr>
          <p:spPr>
            <a:xfrm>
              <a:off x="38264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8DFDFE-AACD-414F-93BC-2B93E056841E}"/>
                </a:ext>
              </a:extLst>
            </p:cNvPr>
            <p:cNvCxnSpPr/>
            <p:nvPr/>
          </p:nvCxnSpPr>
          <p:spPr>
            <a:xfrm>
              <a:off x="3349217" y="5232624"/>
              <a:ext cx="0" cy="228600"/>
            </a:xfrm>
            <a:prstGeom prst="line">
              <a:avLst/>
            </a:prstGeom>
            <a:noFill/>
            <a:ln w="19050">
              <a:solidFill>
                <a:srgbClr val="FF388C">
                  <a:alpha val="50196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7C75DED-3743-4E5B-B0D0-E57BC5D36102}"/>
                </a:ext>
              </a:extLst>
            </p:cNvPr>
            <p:cNvCxnSpPr/>
            <p:nvPr/>
          </p:nvCxnSpPr>
          <p:spPr>
            <a:xfrm>
              <a:off x="28720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B2286B8-FB4E-4702-9511-D7A43745E03D}"/>
                </a:ext>
              </a:extLst>
            </p:cNvPr>
            <p:cNvCxnSpPr/>
            <p:nvPr/>
          </p:nvCxnSpPr>
          <p:spPr>
            <a:xfrm>
              <a:off x="23948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D6749D-4D9F-47D6-913C-251C438DD311}"/>
                </a:ext>
              </a:extLst>
            </p:cNvPr>
            <p:cNvCxnSpPr/>
            <p:nvPr/>
          </p:nvCxnSpPr>
          <p:spPr>
            <a:xfrm>
              <a:off x="19176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DD442D-FDB5-433A-B79A-1070426EAC32}"/>
              </a:ext>
            </a:extLst>
          </p:cNvPr>
          <p:cNvGrpSpPr/>
          <p:nvPr/>
        </p:nvGrpSpPr>
        <p:grpSpPr>
          <a:xfrm rot="5400000">
            <a:off x="1447800" y="1981214"/>
            <a:ext cx="2743200" cy="3810000"/>
            <a:chOff x="2872017" y="5232624"/>
            <a:chExt cx="2876159" cy="228600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A358FBA-1B49-44D7-ACA0-125D916493EA}"/>
                </a:ext>
              </a:extLst>
            </p:cNvPr>
            <p:cNvCxnSpPr/>
            <p:nvPr/>
          </p:nvCxnSpPr>
          <p:spPr>
            <a:xfrm>
              <a:off x="5748176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810B5E5-002C-4A90-864B-4B11FCB90707}"/>
                </a:ext>
              </a:extLst>
            </p:cNvPr>
            <p:cNvCxnSpPr/>
            <p:nvPr/>
          </p:nvCxnSpPr>
          <p:spPr>
            <a:xfrm>
              <a:off x="52580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2C8490E-098F-4DC2-A1B8-3698D8A16470}"/>
                </a:ext>
              </a:extLst>
            </p:cNvPr>
            <p:cNvCxnSpPr/>
            <p:nvPr/>
          </p:nvCxnSpPr>
          <p:spPr>
            <a:xfrm>
              <a:off x="47808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7CE701E-B612-4CEC-9BE7-3DD25FC68EB8}"/>
                </a:ext>
              </a:extLst>
            </p:cNvPr>
            <p:cNvCxnSpPr/>
            <p:nvPr/>
          </p:nvCxnSpPr>
          <p:spPr>
            <a:xfrm>
              <a:off x="43036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1FF1A3D-762F-4E11-8ABB-96303D42A008}"/>
                </a:ext>
              </a:extLst>
            </p:cNvPr>
            <p:cNvCxnSpPr/>
            <p:nvPr/>
          </p:nvCxnSpPr>
          <p:spPr>
            <a:xfrm>
              <a:off x="3826417" y="5232624"/>
              <a:ext cx="0" cy="228600"/>
            </a:xfrm>
            <a:prstGeom prst="line">
              <a:avLst/>
            </a:prstGeom>
            <a:noFill/>
            <a:ln w="19050">
              <a:solidFill>
                <a:srgbClr val="FF388C">
                  <a:alpha val="50196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1FA1664-BD62-4E2B-BDC6-9E4963BAB61E}"/>
                </a:ext>
              </a:extLst>
            </p:cNvPr>
            <p:cNvCxnSpPr/>
            <p:nvPr/>
          </p:nvCxnSpPr>
          <p:spPr>
            <a:xfrm>
              <a:off x="33492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8C1B17C-07E9-456F-8B32-E06BFF8A989F}"/>
                </a:ext>
              </a:extLst>
            </p:cNvPr>
            <p:cNvCxnSpPr/>
            <p:nvPr/>
          </p:nvCxnSpPr>
          <p:spPr>
            <a:xfrm>
              <a:off x="2872017" y="5232624"/>
              <a:ext cx="0" cy="228600"/>
            </a:xfrm>
            <a:prstGeom prst="line">
              <a:avLst/>
            </a:prstGeom>
            <a:noFill/>
            <a:ln w="6350">
              <a:solidFill>
                <a:srgbClr val="385D8A">
                  <a:alpha val="50196"/>
                </a:srgb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4F44492-8438-4B86-AC18-ABE1E958E2A4}"/>
                  </a:ext>
                </a:extLst>
              </p:cNvPr>
              <p:cNvSpPr/>
              <p:nvPr/>
            </p:nvSpPr>
            <p:spPr>
              <a:xfrm>
                <a:off x="1824762" y="2968005"/>
                <a:ext cx="4572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bg-BG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4F44492-8438-4B86-AC18-ABE1E958E2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762" y="2968005"/>
                <a:ext cx="457200" cy="457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6B2317B-FDDE-40F5-A7A0-4E2184F7FAA3}"/>
                  </a:ext>
                </a:extLst>
              </p:cNvPr>
              <p:cNvSpPr/>
              <p:nvPr/>
            </p:nvSpPr>
            <p:spPr>
              <a:xfrm>
                <a:off x="1824762" y="4797933"/>
                <a:ext cx="4572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bg-BG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6B2317B-FDDE-40F5-A7A0-4E2184F7FA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762" y="4797933"/>
                <a:ext cx="457200" cy="4572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9525"/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EACF12B-FA71-4DE9-ADE6-CF347AF9DDA1}"/>
                  </a:ext>
                </a:extLst>
              </p:cNvPr>
              <p:cNvSpPr txBox="1"/>
              <p:nvPr/>
            </p:nvSpPr>
            <p:spPr>
              <a:xfrm>
                <a:off x="1410438" y="2680369"/>
                <a:ext cx="3714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EACF12B-FA71-4DE9-ADE6-CF347AF9D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0438" y="2680369"/>
                <a:ext cx="371448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7CE2215-55DA-46ED-AFBB-599C6D17E1D3}"/>
                  </a:ext>
                </a:extLst>
              </p:cNvPr>
              <p:cNvSpPr txBox="1"/>
              <p:nvPr/>
            </p:nvSpPr>
            <p:spPr>
              <a:xfrm>
                <a:off x="3261057" y="2695845"/>
                <a:ext cx="3714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7CE2215-55DA-46ED-AFBB-599C6D17E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1057" y="2695845"/>
                <a:ext cx="371448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FC09F10-798C-4980-B1E4-8E48B449CFC3}"/>
                  </a:ext>
                </a:extLst>
              </p:cNvPr>
              <p:cNvSpPr txBox="1"/>
              <p:nvPr/>
            </p:nvSpPr>
            <p:spPr>
              <a:xfrm>
                <a:off x="1400511" y="4002567"/>
                <a:ext cx="3506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FC09F10-798C-4980-B1E4-8E48B449CF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11" y="4002567"/>
                <a:ext cx="350672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C1831B8-6E65-4E35-B623-EAD1579B92AE}"/>
                  </a:ext>
                </a:extLst>
              </p:cNvPr>
              <p:cNvSpPr txBox="1"/>
              <p:nvPr/>
            </p:nvSpPr>
            <p:spPr>
              <a:xfrm>
                <a:off x="3242017" y="4001664"/>
                <a:ext cx="3779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C1831B8-6E65-4E35-B623-EAD1579B92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2017" y="4001664"/>
                <a:ext cx="377924" cy="369332"/>
              </a:xfrm>
              <a:prstGeom prst="rect">
                <a:avLst/>
              </a:prstGeom>
              <a:blipFill>
                <a:blip r:embed="rId10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374C5B1-54DD-4C37-B89A-532FA26260F9}"/>
                  </a:ext>
                </a:extLst>
              </p:cNvPr>
              <p:cNvSpPr txBox="1"/>
              <p:nvPr/>
            </p:nvSpPr>
            <p:spPr>
              <a:xfrm>
                <a:off x="4802017" y="4104612"/>
                <a:ext cx="4406719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b="0" i="1" dirty="0">
                  <a:solidFill>
                    <a:srgbClr val="FF388C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374C5B1-54DD-4C37-B89A-532FA2626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017" y="4104612"/>
                <a:ext cx="4406719" cy="1200329"/>
              </a:xfrm>
              <a:prstGeom prst="rect">
                <a:avLst/>
              </a:prstGeom>
              <a:blipFill>
                <a:blip r:embed="rId11"/>
                <a:stretch>
                  <a:fillRect b="-20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12CE3A8-2F30-4038-959A-7C0A8AE8B0A5}"/>
                  </a:ext>
                </a:extLst>
              </p:cNvPr>
              <p:cNvSpPr txBox="1"/>
              <p:nvPr/>
            </p:nvSpPr>
            <p:spPr>
              <a:xfrm>
                <a:off x="4822827" y="2514613"/>
                <a:ext cx="2020938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FF388C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b="0" i="1" dirty="0">
                  <a:solidFill>
                    <a:srgbClr val="FF388C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12CE3A8-2F30-4038-959A-7C0A8AE8B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827" y="2514613"/>
                <a:ext cx="2020938" cy="1200329"/>
              </a:xfrm>
              <a:prstGeom prst="rect">
                <a:avLst/>
              </a:prstGeom>
              <a:blipFill>
                <a:blip r:embed="rId12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8014490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EA2C1B-3B9D-4C61-A394-66CB300EA9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Изискване</a:t>
            </a:r>
          </a:p>
          <a:p>
            <a:pPr lvl="1"/>
            <a:r>
              <a:rPr lang="bg-BG" dirty="0"/>
              <a:t>Поддържане на стандарта </a:t>
            </a:r>
            <a:r>
              <a:rPr lang="en-US" b="0" dirty="0">
                <a:solidFill>
                  <a:srgbClr val="FF388C"/>
                </a:solidFill>
              </a:rPr>
              <a:t>WebRTC</a:t>
            </a:r>
            <a:r>
              <a:rPr lang="bg-BG" b="0" dirty="0"/>
              <a:t> (</a:t>
            </a:r>
            <a:r>
              <a:rPr lang="en-US" dirty="0">
                <a:solidFill>
                  <a:srgbClr val="FF388C"/>
                </a:solidFill>
              </a:rPr>
              <a:t>Web Real Time Communications</a:t>
            </a:r>
            <a:r>
              <a:rPr lang="bg-BG" dirty="0"/>
              <a:t>) за достъп в реално време до камерите и микрофоните</a:t>
            </a:r>
          </a:p>
          <a:p>
            <a:pPr lvl="1"/>
            <a:r>
              <a:rPr lang="bg-BG" dirty="0"/>
              <a:t>Разрешение от потребителя за достъп до камерите и микрофоните</a:t>
            </a:r>
          </a:p>
          <a:p>
            <a:pPr lvl="1"/>
            <a:r>
              <a:rPr lang="bg-BG" dirty="0"/>
              <a:t>Правилен диалог на програмата с браузъра до получаване на достъп</a:t>
            </a:r>
          </a:p>
          <a:p>
            <a:pPr lvl="1"/>
            <a:r>
              <a:rPr lang="bg-BG" dirty="0"/>
              <a:t>Страница през </a:t>
            </a:r>
            <a:r>
              <a:rPr lang="en-US" dirty="0">
                <a:solidFill>
                  <a:srgbClr val="FF388C"/>
                </a:solidFill>
              </a:rPr>
              <a:t>HTTPS</a:t>
            </a:r>
            <a:r>
              <a:rPr lang="bg-BG" dirty="0"/>
              <a:t>, </a:t>
            </a:r>
            <a:r>
              <a:rPr lang="en-US" dirty="0">
                <a:solidFill>
                  <a:srgbClr val="FF388C"/>
                </a:solidFill>
              </a:rPr>
              <a:t>file://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или </a:t>
            </a:r>
            <a:r>
              <a:rPr lang="en-US" dirty="0">
                <a:solidFill>
                  <a:srgbClr val="FF388C"/>
                </a:solidFill>
              </a:rPr>
              <a:t>localhost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3796456"/>
      </p:ext>
    </p:extLst>
  </p:cSld>
  <p:clrMapOvr>
    <a:masterClrMapping/>
  </p:clrMapOvr>
  <p:transition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C0D689-68FD-446F-8DD6-E852D439D3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 – разпознаване на лице</a:t>
            </a:r>
          </a:p>
          <a:p>
            <a:pPr lvl="1"/>
            <a:r>
              <a:rPr lang="bg-BG" dirty="0"/>
              <a:t>Разпознаването използва база данни, получена с обучаването на машинно разпознаване на лица – файл </a:t>
            </a:r>
            <a:r>
              <a:rPr lang="en-US" dirty="0" err="1">
                <a:solidFill>
                  <a:srgbClr val="FF388C"/>
                </a:solidFill>
              </a:rPr>
              <a:t>facefinder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Взет е от </a:t>
            </a:r>
            <a:r>
              <a:rPr lang="en-US" dirty="0">
                <a:hlinkClick r:id="rId2"/>
              </a:rPr>
              <a:t>raw.githubusercontent.com/nenadmarkus/pico/c2e81f9d23cc11d1a612fd21e4f9de0921a5d0d9/rnt/cascades/facefinder</a:t>
            </a:r>
            <a:endParaRPr lang="bg-BG" dirty="0"/>
          </a:p>
          <a:p>
            <a:pPr lvl="1"/>
            <a:r>
              <a:rPr lang="bg-BG" dirty="0"/>
              <a:t>Четенето на файла е асинхронно, затова е с използването на обещания и на </a:t>
            </a:r>
            <a:r>
              <a:rPr lang="en-US" dirty="0">
                <a:solidFill>
                  <a:srgbClr val="FF388C"/>
                </a:solidFill>
              </a:rPr>
              <a:t>then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44439"/>
      </p:ext>
    </p:extLst>
  </p:cSld>
  <p:clrMapOvr>
    <a:masterClrMapping/>
  </p:clrMapOvr>
  <p:transition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69BC86-A179-4444-B938-DCA4AB4254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Разпознаването изисква масив от байтове за яркостта на пиксел – това е в </a:t>
            </a:r>
            <a:r>
              <a:rPr lang="en-US" dirty="0">
                <a:solidFill>
                  <a:srgbClr val="FF388C"/>
                </a:solidFill>
              </a:rPr>
              <a:t>grayscale</a:t>
            </a:r>
          </a:p>
          <a:p>
            <a:pPr lvl="1"/>
            <a:r>
              <a:rPr lang="bg-BG" dirty="0"/>
              <a:t>Търсенето е в квадратна зона, често тя се нарича „прозорец“ (</a:t>
            </a:r>
            <a:r>
              <a:rPr lang="en-US" dirty="0">
                <a:solidFill>
                  <a:srgbClr val="FF388C"/>
                </a:solidFill>
              </a:rPr>
              <a:t>window</a:t>
            </a:r>
            <a:r>
              <a:rPr lang="en-US" dirty="0"/>
              <a:t>)</a:t>
            </a:r>
            <a:endParaRPr lang="bg-BG" dirty="0"/>
          </a:p>
          <a:p>
            <a:pPr lvl="1"/>
            <a:r>
              <a:rPr lang="bg-BG" dirty="0"/>
              <a:t>Зоната се плъзга из цялото изображение, после се увеличава и пак се търси</a:t>
            </a:r>
          </a:p>
          <a:p>
            <a:pPr lvl="1"/>
            <a:r>
              <a:rPr lang="bg-BG" dirty="0"/>
              <a:t>Намирането изисква настройки, като: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С каква стъпка се плъзга зоната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От какъв до какъв размер се разширява и с каква стъпка</a:t>
            </a:r>
          </a:p>
        </p:txBody>
      </p:sp>
    </p:spTree>
    <p:extLst>
      <p:ext uri="{BB962C8B-B14F-4D97-AF65-F5344CB8AC3E}">
        <p14:creationId xmlns:p14="http://schemas.microsoft.com/office/powerpoint/2010/main" val="3697444838"/>
      </p:ext>
    </p:extLst>
  </p:cSld>
  <p:clrMapOvr>
    <a:masterClrMapping/>
  </p:clrMapOvr>
  <p:transition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277CF18-C8AB-4119-AC08-172C32F629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Самото търсене е в две стъпки – каскаден анализ чрез </a:t>
            </a:r>
            <a:r>
              <a:rPr lang="en-US" dirty="0" err="1">
                <a:solidFill>
                  <a:srgbClr val="FF388C"/>
                </a:solidFill>
              </a:rPr>
              <a:t>run_cascade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и намиране на лицата на хора </a:t>
            </a:r>
            <a:r>
              <a:rPr lang="en-US" dirty="0" err="1">
                <a:solidFill>
                  <a:srgbClr val="FF388C"/>
                </a:solidFill>
              </a:rPr>
              <a:t>cluster_detections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Резултатът е масив от намерените лица, като всеки елемент съдържа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Координати на намереното лице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Размер на намереното лице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Коефициент на достоверност</a:t>
            </a:r>
          </a:p>
          <a:p>
            <a:pPr lvl="1"/>
            <a:r>
              <a:rPr lang="bg-BG" dirty="0"/>
              <a:t>Рисуването на намерените лица правим с </a:t>
            </a:r>
            <a:r>
              <a:rPr lang="en-US" dirty="0"/>
              <a:t>2D</a:t>
            </a:r>
            <a:r>
              <a:rPr lang="bg-BG" dirty="0"/>
              <a:t> графика, като изкуствено свиваме зоната по хоризонтала и удължаваме по вертикала</a:t>
            </a:r>
          </a:p>
        </p:txBody>
      </p:sp>
    </p:spTree>
    <p:extLst>
      <p:ext uri="{BB962C8B-B14F-4D97-AF65-F5344CB8AC3E}">
        <p14:creationId xmlns:p14="http://schemas.microsoft.com/office/powerpoint/2010/main" val="3176781965"/>
      </p:ext>
    </p:extLst>
  </p:cSld>
  <p:clrMapOvr>
    <a:masterClrMapping/>
  </p:clrMapOvr>
  <p:transition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C017F61-5FFB-48A5-B8FE-CE64921C8C48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Резултат</a:t>
                </a:r>
              </a:p>
              <a:p>
                <a:pPr lvl="1"/>
                <a:r>
                  <a:rPr lang="bg-BG" dirty="0"/>
                  <a:t>Намерени са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bg-BG" dirty="0"/>
                  <a:t> от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bg-BG" dirty="0"/>
                  <a:t> лица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C017F61-5FFB-48A5-B8FE-CE64921C8C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CF7A65D8-82D6-450D-9498-B76547964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39413"/>
            <a:ext cx="6400800" cy="423278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3A8044-1DAE-4DCD-9BAD-99BA451B3EE3}"/>
              </a:ext>
            </a:extLst>
          </p:cNvPr>
          <p:cNvGrpSpPr/>
          <p:nvPr/>
        </p:nvGrpSpPr>
        <p:grpSpPr>
          <a:xfrm>
            <a:off x="2438400" y="5410200"/>
            <a:ext cx="4630514" cy="685800"/>
            <a:chOff x="-16657364" y="6527040"/>
            <a:chExt cx="15768120" cy="685800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2B2AEEEE-FB2B-4D9C-A835-8BDA36306164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6491856" y="6527041"/>
              <a:ext cx="5602612" cy="68579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Неразпознато лице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F0DDCC0-8E14-429F-A957-4B92A470F1B5}"/>
                </a:ext>
              </a:extLst>
            </p:cNvPr>
            <p:cNvCxnSpPr>
              <a:cxnSpLocks/>
            </p:cNvCxnSpPr>
            <p:nvPr/>
          </p:nvCxnSpPr>
          <p:spPr>
            <a:xfrm>
              <a:off x="-16657364" y="6527040"/>
              <a:ext cx="1576812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8FC26B3-CFFE-4553-A7D6-6D0E89911F29}"/>
              </a:ext>
            </a:extLst>
          </p:cNvPr>
          <p:cNvGrpSpPr/>
          <p:nvPr/>
        </p:nvGrpSpPr>
        <p:grpSpPr>
          <a:xfrm>
            <a:off x="3733800" y="3598608"/>
            <a:ext cx="2933700" cy="914395"/>
            <a:chOff x="-9331668" y="6527041"/>
            <a:chExt cx="9990022" cy="914395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08812C53-724A-4D87-A46F-2B8192178E10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3577338" y="6527041"/>
              <a:ext cx="4235691" cy="91439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Правилно намерено лице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FC93D06-7A74-4445-B556-7B3F158F2AC7}"/>
                </a:ext>
              </a:extLst>
            </p:cNvPr>
            <p:cNvCxnSpPr>
              <a:cxnSpLocks/>
            </p:cNvCxnSpPr>
            <p:nvPr/>
          </p:nvCxnSpPr>
          <p:spPr>
            <a:xfrm>
              <a:off x="-9331668" y="6527041"/>
              <a:ext cx="9990022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20318279"/>
      </p:ext>
    </p:extLst>
  </p:cSld>
  <p:clrMapOvr>
    <a:masterClrMapping/>
  </p:clrMapOvr>
  <p:transition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A9A253-89DB-458B-A8EF-28E4BCB9C1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Коефициент на достоверност</a:t>
            </a:r>
          </a:p>
          <a:p>
            <a:pPr lvl="1"/>
            <a:r>
              <a:rPr lang="bg-BG" dirty="0"/>
              <a:t>Ако се игнорира, се открива петото лице, но се промъква и едно </a:t>
            </a:r>
            <a:r>
              <a:rPr lang="bg-BG" dirty="0" err="1"/>
              <a:t>нелице</a:t>
            </a:r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7CB634C0-B67E-4BFE-8C9D-51C20BB3F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39413"/>
            <a:ext cx="6400800" cy="423278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B169E46-F364-4AA7-810A-DCB22CA16879}"/>
              </a:ext>
            </a:extLst>
          </p:cNvPr>
          <p:cNvGrpSpPr/>
          <p:nvPr/>
        </p:nvGrpSpPr>
        <p:grpSpPr>
          <a:xfrm>
            <a:off x="2590800" y="5105401"/>
            <a:ext cx="4191000" cy="685799"/>
            <a:chOff x="-16138402" y="6222241"/>
            <a:chExt cx="14271459" cy="685799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DC7DA066-2E14-423C-888E-E3D5FC77D99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6491856" y="6222241"/>
              <a:ext cx="4624913" cy="68579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Размерите не са точни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C372D07-90F1-47D2-BACD-752F644D743A}"/>
                </a:ext>
              </a:extLst>
            </p:cNvPr>
            <p:cNvCxnSpPr>
              <a:cxnSpLocks/>
            </p:cNvCxnSpPr>
            <p:nvPr/>
          </p:nvCxnSpPr>
          <p:spPr>
            <a:xfrm>
              <a:off x="-16138402" y="6908040"/>
              <a:ext cx="1427145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246EF1D-40DB-4309-93E7-50A680CA40B3}"/>
              </a:ext>
            </a:extLst>
          </p:cNvPr>
          <p:cNvGrpSpPr/>
          <p:nvPr/>
        </p:nvGrpSpPr>
        <p:grpSpPr>
          <a:xfrm>
            <a:off x="3505200" y="3814619"/>
            <a:ext cx="3276600" cy="685799"/>
            <a:chOff x="-15619440" y="6226860"/>
            <a:chExt cx="11157686" cy="685799"/>
          </a:xfrm>
        </p:grpSpPr>
        <p:sp>
          <p:nvSpPr>
            <p:cNvPr id="9" name="Text Placeholder 2">
              <a:extLst>
                <a:ext uri="{FF2B5EF4-FFF2-40B4-BE49-F238E27FC236}">
                  <a16:creationId xmlns:a16="http://schemas.microsoft.com/office/drawing/2014/main" id="{F6810A1A-C15C-47E2-B4D1-ED647B17357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9086667" y="6226860"/>
              <a:ext cx="4624913" cy="68579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Фалшиво лице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18ABD0C-4B42-4640-B95E-5E32609CEB16}"/>
                </a:ext>
              </a:extLst>
            </p:cNvPr>
            <p:cNvCxnSpPr>
              <a:cxnSpLocks/>
            </p:cNvCxnSpPr>
            <p:nvPr/>
          </p:nvCxnSpPr>
          <p:spPr>
            <a:xfrm>
              <a:off x="-15619440" y="6908041"/>
              <a:ext cx="11157686" cy="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98460597"/>
      </p:ext>
    </p:extLst>
  </p:cSld>
  <p:clrMapOvr>
    <a:masterClrMapping/>
  </p:clrMapOvr>
  <p:transition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B581F-6C2A-47EB-A36D-6C496F46F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Tracking.js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F3C09-D063-42BB-B141-0961E4573C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Библиотека </a:t>
            </a:r>
            <a:r>
              <a:rPr lang="en-US" dirty="0"/>
              <a:t>tracking.js</a:t>
            </a:r>
          </a:p>
          <a:p>
            <a:pPr lvl="1"/>
            <a:r>
              <a:rPr lang="bg-BG" dirty="0"/>
              <a:t>Намира цветове, очи, усти, лица</a:t>
            </a:r>
          </a:p>
          <a:p>
            <a:pPr lvl="1"/>
            <a:r>
              <a:rPr lang="bg-BG" dirty="0"/>
              <a:t>Комуникацията е през събития</a:t>
            </a:r>
          </a:p>
          <a:p>
            <a:pPr lvl="1"/>
            <a:r>
              <a:rPr lang="bg-BG" dirty="0"/>
              <a:t>Има включени помощни функции за манипулация на изображения</a:t>
            </a:r>
          </a:p>
          <a:p>
            <a:pPr lvl="1"/>
            <a:r>
              <a:rPr lang="bg-BG" dirty="0"/>
              <a:t>Тук е </a:t>
            </a:r>
            <a:r>
              <a:rPr lang="en-US" dirty="0">
                <a:hlinkClick r:id="rId2"/>
              </a:rPr>
              <a:t>trackingjs.com</a:t>
            </a:r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80520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C0D689-68FD-446F-8DD6-E852D439D3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 – разпознаване на лице</a:t>
            </a:r>
          </a:p>
          <a:p>
            <a:pPr lvl="1"/>
            <a:r>
              <a:rPr lang="bg-BG" dirty="0"/>
              <a:t>Разпознаването пак използва готови бази данни за конкретни обекти – лице (</a:t>
            </a:r>
            <a:r>
              <a:rPr lang="en-US" dirty="0">
                <a:solidFill>
                  <a:srgbClr val="FF388C"/>
                </a:solidFill>
              </a:rPr>
              <a:t>face.js</a:t>
            </a:r>
            <a:r>
              <a:rPr lang="bg-BG" dirty="0"/>
              <a:t>), око (</a:t>
            </a:r>
            <a:r>
              <a:rPr lang="en-US" dirty="0">
                <a:solidFill>
                  <a:srgbClr val="FF388C"/>
                </a:solidFill>
              </a:rPr>
              <a:t>eye.js</a:t>
            </a:r>
            <a:r>
              <a:rPr lang="bg-BG" dirty="0"/>
              <a:t>), уста (</a:t>
            </a:r>
            <a:r>
              <a:rPr lang="en-US" dirty="0">
                <a:solidFill>
                  <a:srgbClr val="FF388C"/>
                </a:solidFill>
              </a:rPr>
              <a:t>mouth.js</a:t>
            </a:r>
            <a:r>
              <a:rPr lang="bg-BG" dirty="0"/>
              <a:t>)</a:t>
            </a:r>
          </a:p>
          <a:p>
            <a:pPr lvl="1"/>
            <a:r>
              <a:rPr lang="bg-BG" dirty="0"/>
              <a:t>Създава се </a:t>
            </a:r>
            <a:r>
              <a:rPr lang="bg-BG" dirty="0" err="1"/>
              <a:t>трекер</a:t>
            </a:r>
            <a:r>
              <a:rPr lang="bg-BG" dirty="0"/>
              <a:t> за тези обекти с </a:t>
            </a:r>
            <a:r>
              <a:rPr lang="en-US" dirty="0" err="1">
                <a:solidFill>
                  <a:srgbClr val="FF388C"/>
                </a:solidFill>
              </a:rPr>
              <a:t>tracking.ObjectTracker</a:t>
            </a:r>
            <a:r>
              <a:rPr lang="en-US" dirty="0">
                <a:solidFill>
                  <a:srgbClr val="FF388C"/>
                </a:solidFill>
              </a:rPr>
              <a:t>(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en-US" dirty="0">
                <a:solidFill>
                  <a:srgbClr val="FF388C"/>
                </a:solidFill>
              </a:rPr>
              <a:t>['face', 'eye', 'mouth']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en-US" dirty="0">
                <a:solidFill>
                  <a:srgbClr val="FF388C"/>
                </a:solidFill>
              </a:rPr>
              <a:t>)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Слуша се събитие </a:t>
            </a:r>
            <a:r>
              <a:rPr lang="en-US" dirty="0">
                <a:solidFill>
                  <a:srgbClr val="FF388C"/>
                </a:solidFill>
              </a:rPr>
              <a:t>track</a:t>
            </a:r>
            <a:r>
              <a:rPr lang="en-US" dirty="0"/>
              <a:t> </a:t>
            </a:r>
            <a:r>
              <a:rPr lang="bg-BG" dirty="0"/>
              <a:t>на </a:t>
            </a:r>
            <a:r>
              <a:rPr lang="bg-BG" dirty="0" err="1"/>
              <a:t>трекера</a:t>
            </a:r>
            <a:endParaRPr lang="bg-BG" dirty="0"/>
          </a:p>
          <a:p>
            <a:pPr lvl="1"/>
            <a:r>
              <a:rPr lang="bg-BG" dirty="0"/>
              <a:t>Когато то се активира, в полето </a:t>
            </a:r>
            <a:r>
              <a:rPr lang="en-US" dirty="0">
                <a:solidFill>
                  <a:srgbClr val="FF388C"/>
                </a:solidFill>
              </a:rPr>
              <a:t>data</a:t>
            </a:r>
            <a:r>
              <a:rPr lang="bg-BG" dirty="0"/>
              <a:t> на събитието има списък от разпознати зони</a:t>
            </a:r>
          </a:p>
          <a:p>
            <a:pPr lvl="1"/>
            <a:r>
              <a:rPr lang="bg-BG" dirty="0"/>
              <a:t>Активирането на разпознаването е с метода </a:t>
            </a:r>
            <a:r>
              <a:rPr lang="en-US" dirty="0">
                <a:solidFill>
                  <a:srgbClr val="FF388C"/>
                </a:solidFill>
              </a:rPr>
              <a:t>track</a:t>
            </a:r>
            <a:r>
              <a:rPr lang="bg-BG" dirty="0"/>
              <a:t> на </a:t>
            </a:r>
            <a:r>
              <a:rPr lang="bg-BG" dirty="0" err="1"/>
              <a:t>трекера</a:t>
            </a:r>
            <a:r>
              <a:rPr lang="bg-BG" dirty="0"/>
              <a:t>, като се подава </a:t>
            </a:r>
            <a:r>
              <a:rPr lang="en-US" dirty="0">
                <a:solidFill>
                  <a:srgbClr val="FF388C"/>
                </a:solidFill>
              </a:rPr>
              <a:t>id</a:t>
            </a:r>
            <a:r>
              <a:rPr lang="bg-BG" dirty="0"/>
              <a:t> атрибута на източника на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2302046610"/>
      </p:ext>
    </p:extLst>
  </p:cSld>
  <p:clrMapOvr>
    <a:masterClrMapping/>
  </p:clrMapOvr>
  <p:transition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006194-CE08-4D86-ADBC-0D534BF3BA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При завъртяно лице то не се разпознава, но части от него се разпознават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528BBF7B-2E36-478C-9283-C1F131FBE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26996"/>
            <a:ext cx="6400800" cy="424520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E8EF5B8-3DCC-4841-99D3-D28DD4016F5F}"/>
              </a:ext>
            </a:extLst>
          </p:cNvPr>
          <p:cNvGrpSpPr/>
          <p:nvPr/>
        </p:nvGrpSpPr>
        <p:grpSpPr>
          <a:xfrm>
            <a:off x="6719034" y="3810000"/>
            <a:ext cx="1358166" cy="2705099"/>
            <a:chOff x="-6491856" y="4202941"/>
            <a:chExt cx="4624913" cy="2705099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C645FC22-9F19-4BB0-A9B5-CF420E9F907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-6491856" y="6222241"/>
              <a:ext cx="4624913" cy="68579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Например тук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75CEBAD-F053-4A63-8C89-1E3C11557BD4}"/>
                </a:ext>
              </a:extLst>
            </p:cNvPr>
            <p:cNvCxnSpPr>
              <a:cxnSpLocks/>
            </p:cNvCxnSpPr>
            <p:nvPr/>
          </p:nvCxnSpPr>
          <p:spPr>
            <a:xfrm>
              <a:off x="-6491856" y="4202941"/>
              <a:ext cx="0" cy="270509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055484880"/>
      </p:ext>
    </p:extLst>
  </p:cSld>
  <p:clrMapOvr>
    <a:masterClrMapping/>
  </p:clrMapOvr>
  <p:transition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60F1B-6B21-48A6-964C-A2B19B93C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Поуки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02C9B-A843-4525-8B77-722F91137D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Възможности</a:t>
            </a:r>
          </a:p>
          <a:p>
            <a:pPr lvl="1"/>
            <a:r>
              <a:rPr lang="bg-BG" dirty="0"/>
              <a:t>Има много библиотеки за добавена реалност</a:t>
            </a:r>
          </a:p>
          <a:p>
            <a:pPr lvl="1"/>
            <a:r>
              <a:rPr lang="bg-BG" dirty="0"/>
              <a:t>С различна сложност, качество, лиценз</a:t>
            </a:r>
          </a:p>
          <a:p>
            <a:r>
              <a:rPr lang="bg-BG" dirty="0"/>
              <a:t>Точност</a:t>
            </a:r>
          </a:p>
          <a:p>
            <a:pPr lvl="1"/>
            <a:r>
              <a:rPr lang="bg-BG" dirty="0"/>
              <a:t>За висока точност са нужни по-сложни алгоритми</a:t>
            </a:r>
            <a:r>
              <a:rPr lang="en-US" dirty="0"/>
              <a:t>, </a:t>
            </a:r>
            <a:r>
              <a:rPr lang="bg-BG" dirty="0"/>
              <a:t>по-добри данни или използване на помощни маркери за улавяне на движение</a:t>
            </a:r>
          </a:p>
        </p:txBody>
      </p:sp>
    </p:spTree>
    <p:extLst>
      <p:ext uri="{BB962C8B-B14F-4D97-AF65-F5344CB8AC3E}">
        <p14:creationId xmlns:p14="http://schemas.microsoft.com/office/powerpoint/2010/main" val="26665009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49223BD-B072-404C-B887-A6CE937211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Библиотеки, които будят интерес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jeelizFaceFilter</a:t>
            </a:r>
            <a:r>
              <a:rPr lang="bg-BG" dirty="0"/>
              <a:t> </a:t>
            </a:r>
            <a:r>
              <a:rPr lang="en-US" dirty="0">
                <a:hlinkClick r:id="rId2"/>
              </a:rPr>
              <a:t>jeeliz.github.io/jeelizFaceFilter/</a:t>
            </a:r>
            <a:endParaRPr lang="bg-BG" dirty="0"/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ArUco</a:t>
            </a:r>
            <a:r>
              <a:rPr lang="bg-BG" dirty="0"/>
              <a:t> </a:t>
            </a:r>
            <a:r>
              <a:rPr lang="en-US" dirty="0">
                <a:hlinkClick r:id="rId3"/>
              </a:rPr>
              <a:t>github.com/jcmellado/js-aruco</a:t>
            </a:r>
            <a:endParaRPr lang="bg-BG" dirty="0"/>
          </a:p>
          <a:p>
            <a:pPr lvl="1"/>
            <a:r>
              <a:rPr lang="bg-BG" dirty="0"/>
              <a:t>Списък на още: </a:t>
            </a:r>
            <a:r>
              <a:rPr lang="en-US" dirty="0">
                <a:hlinkClick r:id="rId4"/>
              </a:rPr>
              <a:t>www.w3.org/community/ar/demos-and-projects</a:t>
            </a:r>
            <a:endParaRPr lang="bg-BG" dirty="0"/>
          </a:p>
          <a:p>
            <a:pPr lvl="1"/>
            <a:endParaRPr lang="en-US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8158751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C2B17E-9496-4525-AC89-361C3EF506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Обещания</a:t>
            </a:r>
          </a:p>
          <a:p>
            <a:pPr lvl="1"/>
            <a:r>
              <a:rPr lang="bg-BG" dirty="0"/>
              <a:t>Повечето медийни функции са асинхронни</a:t>
            </a:r>
          </a:p>
          <a:p>
            <a:pPr lvl="1"/>
            <a:r>
              <a:rPr lang="bg-BG" dirty="0"/>
              <a:t>Работата с тях използва обещание (</a:t>
            </a:r>
            <a:r>
              <a:rPr lang="en-US" dirty="0">
                <a:solidFill>
                  <a:srgbClr val="FF388C"/>
                </a:solidFill>
              </a:rPr>
              <a:t>promise</a:t>
            </a:r>
            <a:r>
              <a:rPr lang="en-US" dirty="0"/>
              <a:t>)</a:t>
            </a:r>
            <a:r>
              <a:rPr lang="bg-BG" dirty="0"/>
              <a:t> – това е очакване за резултат, който ще се получи в бъдещето … евентуално</a:t>
            </a:r>
          </a:p>
          <a:p>
            <a:pPr lvl="1"/>
            <a:r>
              <a:rPr lang="bg-BG" dirty="0"/>
              <a:t>Три състояния:</a:t>
            </a:r>
            <a:br>
              <a:rPr lang="bg-BG" dirty="0"/>
            </a:br>
            <a:r>
              <a:rPr lang="bg-BG" dirty="0">
                <a:solidFill>
                  <a:srgbClr val="FF388C"/>
                </a:solidFill>
              </a:rPr>
              <a:t>Изчаква </a:t>
            </a:r>
            <a:r>
              <a:rPr lang="bg-BG" dirty="0"/>
              <a:t>се да бъде изпълнено</a:t>
            </a:r>
            <a:br>
              <a:rPr lang="bg-BG" dirty="0"/>
            </a:br>
            <a:r>
              <a:rPr lang="bg-BG" dirty="0" err="1">
                <a:solidFill>
                  <a:srgbClr val="FF388C"/>
                </a:solidFill>
              </a:rPr>
              <a:t>Изпълнено</a:t>
            </a:r>
            <a:r>
              <a:rPr lang="bg-BG" dirty="0"/>
              <a:t> е успешно и има резултат</a:t>
            </a:r>
            <a:br>
              <a:rPr lang="bg-BG" dirty="0"/>
            </a:br>
            <a:r>
              <a:rPr lang="bg-BG" dirty="0">
                <a:solidFill>
                  <a:srgbClr val="FF388C"/>
                </a:solidFill>
              </a:rPr>
              <a:t>Отхвърлено</a:t>
            </a:r>
            <a:r>
              <a:rPr lang="bg-BG" dirty="0"/>
              <a:t> е и има код за грешка</a:t>
            </a:r>
          </a:p>
          <a:p>
            <a:pPr lvl="1"/>
            <a:r>
              <a:rPr lang="bg-BG" dirty="0"/>
              <a:t>Синтактична конструкция на използване</a:t>
            </a:r>
            <a:br>
              <a:rPr lang="bg-BG" dirty="0"/>
            </a:br>
            <a:r>
              <a:rPr lang="bg-BG" dirty="0">
                <a:solidFill>
                  <a:srgbClr val="FF388C"/>
                </a:solidFill>
              </a:rPr>
              <a:t>функция-обещание().</a:t>
            </a:r>
            <a:r>
              <a:rPr lang="en-US" dirty="0">
                <a:solidFill>
                  <a:srgbClr val="FF388C"/>
                </a:solidFill>
              </a:rPr>
              <a:t>then(</a:t>
            </a:r>
            <a:r>
              <a:rPr lang="bg-BG" dirty="0">
                <a:solidFill>
                  <a:srgbClr val="FF388C"/>
                </a:solidFill>
              </a:rPr>
              <a:t>функция-резултат)</a:t>
            </a:r>
          </a:p>
        </p:txBody>
      </p:sp>
    </p:spTree>
    <p:extLst>
      <p:ext uri="{BB962C8B-B14F-4D97-AF65-F5344CB8AC3E}">
        <p14:creationId xmlns:p14="http://schemas.microsoft.com/office/powerpoint/2010/main" val="1839132842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FF5E5C-41C0-47EA-9982-F3F4871421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 с лицеви черти</a:t>
            </a:r>
          </a:p>
          <a:p>
            <a:pPr lvl="1"/>
            <a:r>
              <a:rPr lang="bg-BG" dirty="0"/>
              <a:t>Нека това да е като упражнение към днешната тема</a:t>
            </a:r>
          </a:p>
          <a:p>
            <a:pPr lvl="1"/>
            <a:r>
              <a:rPr lang="bg-BG" dirty="0"/>
              <a:t>Мустаците понякога се приемат за усмивка</a:t>
            </a:r>
          </a:p>
        </p:txBody>
      </p:sp>
      <p:pic>
        <p:nvPicPr>
          <p:cNvPr id="3" name="face-rec">
            <a:hlinkClick r:id="" action="ppaction://media"/>
            <a:extLst>
              <a:ext uri="{FF2B5EF4-FFF2-40B4-BE49-F238E27FC236}">
                <a16:creationId xmlns:a16="http://schemas.microsoft.com/office/drawing/2014/main" id="{5C338335-3579-4BD0-BF02-A94818CE62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2514600"/>
            <a:ext cx="60960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6891831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Въпроси и коментари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12284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6875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AB8F9-676A-4096-8D66-1B11F8CF1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Поддръжка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2F0BE-1080-4BA6-BEB3-D5DB7AD0E2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Проверка за поддръжка</a:t>
            </a:r>
          </a:p>
          <a:p>
            <a:pPr lvl="1"/>
            <a:r>
              <a:rPr lang="bg-BG" dirty="0"/>
              <a:t>Основна функция </a:t>
            </a:r>
            <a:r>
              <a:rPr lang="en-US" b="0" dirty="0" err="1">
                <a:solidFill>
                  <a:srgbClr val="FF388C"/>
                </a:solidFill>
              </a:rPr>
              <a:t>getUserMedia</a:t>
            </a:r>
            <a:endParaRPr lang="bg-BG" b="0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Трябва да е дефинирана в </a:t>
            </a:r>
            <a:r>
              <a:rPr lang="en-US" dirty="0" err="1">
                <a:solidFill>
                  <a:srgbClr val="FF388C"/>
                </a:solidFill>
              </a:rPr>
              <a:t>mediaDevices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Ако липсва, не може да ползваме този начин за достъп до камерата</a:t>
            </a:r>
          </a:p>
          <a:p>
            <a:r>
              <a:rPr lang="bg-BG" dirty="0"/>
              <a:t>Алтернатива</a:t>
            </a:r>
          </a:p>
          <a:p>
            <a:pPr lvl="1"/>
            <a:r>
              <a:rPr lang="bg-BG" dirty="0"/>
              <a:t>Ползване на приставки или </a:t>
            </a:r>
            <a:r>
              <a:rPr lang="en-US" dirty="0">
                <a:solidFill>
                  <a:srgbClr val="FF388C"/>
                </a:solidFill>
              </a:rPr>
              <a:t>Flash</a:t>
            </a:r>
            <a:endParaRPr lang="bg-BG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025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44F34D-3AC3-447E-8280-A2B65C3BA2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Примерна проверка</a:t>
            </a:r>
          </a:p>
          <a:p>
            <a:pPr lvl="1"/>
            <a:r>
              <a:rPr lang="bg-BG" dirty="0"/>
              <a:t>Съществува </a:t>
            </a:r>
            <a:r>
              <a:rPr lang="en-US" dirty="0" err="1">
                <a:solidFill>
                  <a:srgbClr val="FF388C"/>
                </a:solidFill>
              </a:rPr>
              <a:t>mediaDevices</a:t>
            </a:r>
            <a:r>
              <a:rPr lang="en-US" dirty="0">
                <a:solidFill>
                  <a:srgbClr val="FF388C"/>
                </a:solidFill>
              </a:rPr>
              <a:t> </a:t>
            </a:r>
            <a:r>
              <a:rPr lang="bg-BG" dirty="0"/>
              <a:t>и в него съществува </a:t>
            </a:r>
            <a:r>
              <a:rPr lang="en-US" dirty="0" err="1">
                <a:solidFill>
                  <a:srgbClr val="FF388C"/>
                </a:solidFill>
              </a:rPr>
              <a:t>getUserMedia</a:t>
            </a:r>
            <a:endParaRPr lang="bg-BG" dirty="0"/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DB6ECAE3-B049-49D7-BDB5-3C489F11D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8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52016"/>
      </p:ext>
    </p:extLst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2152F-4C01-4FAE-92BB-7DE06B33B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Медийни устройства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D5E92D-74A3-435F-993B-6286D7B3EA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Достъпни медийни </a:t>
            </a:r>
            <a:r>
              <a:rPr lang="bg-BG" dirty="0" err="1"/>
              <a:t>стройства</a:t>
            </a:r>
            <a:endParaRPr lang="bg-BG" dirty="0"/>
          </a:p>
          <a:p>
            <a:pPr lvl="1"/>
            <a:r>
              <a:rPr lang="bg-BG" dirty="0"/>
              <a:t>Асинхронна функция </a:t>
            </a:r>
            <a:r>
              <a:rPr lang="en-US" dirty="0" err="1">
                <a:solidFill>
                  <a:srgbClr val="FF388C"/>
                </a:solidFill>
              </a:rPr>
              <a:t>enumerateDevices</a:t>
            </a:r>
            <a:r>
              <a:rPr lang="bg-BG" dirty="0"/>
              <a:t>, която връща обещание – списък от устройствата</a:t>
            </a:r>
          </a:p>
          <a:p>
            <a:pPr lvl="1"/>
            <a:r>
              <a:rPr lang="bg-BG" dirty="0"/>
              <a:t>Устройствата са инстанции на </a:t>
            </a:r>
            <a:r>
              <a:rPr lang="en-US" dirty="0" err="1">
                <a:solidFill>
                  <a:srgbClr val="FF388C"/>
                </a:solidFill>
              </a:rPr>
              <a:t>InputDeviceInfo</a:t>
            </a:r>
            <a:r>
              <a:rPr lang="bg-BG" dirty="0"/>
              <a:t> или </a:t>
            </a:r>
            <a:r>
              <a:rPr lang="en-US" dirty="0" err="1">
                <a:solidFill>
                  <a:srgbClr val="FF388C"/>
                </a:solidFill>
              </a:rPr>
              <a:t>MediaDeviceInfo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Типът е в полето </a:t>
            </a:r>
            <a:r>
              <a:rPr lang="en-US" dirty="0">
                <a:solidFill>
                  <a:srgbClr val="FF388C"/>
                </a:solidFill>
              </a:rPr>
              <a:t>kind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Синтактична конструкция</a:t>
            </a:r>
            <a:br>
              <a:rPr lang="bg-BG" dirty="0"/>
            </a:br>
            <a:r>
              <a:rPr lang="en-US" dirty="0" err="1">
                <a:solidFill>
                  <a:srgbClr val="FF388C"/>
                </a:solidFill>
              </a:rPr>
              <a:t>enumerateDevices</a:t>
            </a:r>
            <a:r>
              <a:rPr lang="bg-BG" dirty="0">
                <a:solidFill>
                  <a:srgbClr val="FF388C"/>
                </a:solidFill>
              </a:rPr>
              <a:t>().</a:t>
            </a:r>
            <a:r>
              <a:rPr lang="en-US" dirty="0">
                <a:solidFill>
                  <a:srgbClr val="FF388C"/>
                </a:solidFill>
              </a:rPr>
              <a:t>then(</a:t>
            </a:r>
            <a:r>
              <a:rPr lang="bg-BG" dirty="0">
                <a:solidFill>
                  <a:srgbClr val="FF388C"/>
                </a:solidFill>
              </a:rPr>
              <a:t>наша-функция)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F5FA0D-03F8-4652-99CD-59620E91E964}"/>
              </a:ext>
            </a:extLst>
          </p:cNvPr>
          <p:cNvGrpSpPr/>
          <p:nvPr/>
        </p:nvGrpSpPr>
        <p:grpSpPr>
          <a:xfrm>
            <a:off x="3962400" y="5410200"/>
            <a:ext cx="2753018" cy="914400"/>
            <a:chOff x="-1768272" y="3639737"/>
            <a:chExt cx="2753018" cy="1615650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F6E44AF3-9C1C-45BA-A08A-05EA81CC7062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2" y="4218549"/>
              <a:ext cx="2753018" cy="103683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Тя получава и обработва списъка с устройства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8F13484-E006-46CD-80CB-B2FBFB26FC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4661" y="3639737"/>
              <a:ext cx="0" cy="161565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02047532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9113</TotalTime>
  <Words>2150</Words>
  <Application>Microsoft Office PowerPoint</Application>
  <PresentationFormat>On-screen Show (4:3)</PresentationFormat>
  <Paragraphs>288</Paragraphs>
  <Slides>62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3" baseType="lpstr">
      <vt:lpstr>Arial</vt:lpstr>
      <vt:lpstr>Arial Black</vt:lpstr>
      <vt:lpstr>Calibri</vt:lpstr>
      <vt:lpstr>Calibri Light</vt:lpstr>
      <vt:lpstr>Cambria Math</vt:lpstr>
      <vt:lpstr>Candara</vt:lpstr>
      <vt:lpstr>Verdana</vt:lpstr>
      <vt:lpstr>Webdings</vt:lpstr>
      <vt:lpstr>Wingdings</vt:lpstr>
      <vt:lpstr>Wingdings 2</vt:lpstr>
      <vt:lpstr>Custom Design</vt:lpstr>
      <vt:lpstr>доц. д-р Павел Бойчев    КИТ-ФМИ-СУ    2020</vt:lpstr>
      <vt:lpstr>PowerPoint Presentation</vt:lpstr>
      <vt:lpstr>PowerPoint Presentation</vt:lpstr>
      <vt:lpstr>Използване на камера</vt:lpstr>
      <vt:lpstr>PowerPoint Presentation</vt:lpstr>
      <vt:lpstr>PowerPoint Presentation</vt:lpstr>
      <vt:lpstr>Поддръжка</vt:lpstr>
      <vt:lpstr>PowerPoint Presentation</vt:lpstr>
      <vt:lpstr>Медийни устройства</vt:lpstr>
      <vt:lpstr>PowerPoint Presentation</vt:lpstr>
      <vt:lpstr>PowerPoint Presentation</vt:lpstr>
      <vt:lpstr>Видео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Кадър</vt:lpstr>
      <vt:lpstr>PowerPoint Presentation</vt:lpstr>
      <vt:lpstr>Обработване на кадри</vt:lpstr>
      <vt:lpstr>Черно-бяло изображение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Добавена реалност</vt:lpstr>
      <vt:lpstr>PowerPoint Presentation</vt:lpstr>
      <vt:lpstr>PowerPoint Presentation</vt:lpstr>
      <vt:lpstr>PowerPoint Presentation</vt:lpstr>
      <vt:lpstr>AR и навигация</vt:lpstr>
      <vt:lpstr>Пример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 и разпознаване на образи</vt:lpstr>
      <vt:lpstr>PowerPoint Presentation</vt:lpstr>
      <vt:lpstr>Pico.js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Tracking.js</vt:lpstr>
      <vt:lpstr>PowerPoint Presentation</vt:lpstr>
      <vt:lpstr>PowerPoint Presentation</vt:lpstr>
      <vt:lpstr>Поуки</vt:lpstr>
      <vt:lpstr>PowerPoint Presentation</vt:lpstr>
      <vt:lpstr>PowerPoint Presentation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578</cp:revision>
  <dcterms:created xsi:type="dcterms:W3CDTF">2013-12-13T09:03:57Z</dcterms:created>
  <dcterms:modified xsi:type="dcterms:W3CDTF">2020-09-05T09:11:06Z</dcterms:modified>
</cp:coreProperties>
</file>