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39" r:id="rId5"/>
    <p:sldId id="940" r:id="rId6"/>
    <p:sldId id="941" r:id="rId7"/>
    <p:sldId id="942" r:id="rId8"/>
    <p:sldId id="943" r:id="rId9"/>
    <p:sldId id="944" r:id="rId10"/>
    <p:sldId id="807" r:id="rId11"/>
    <p:sldId id="945" r:id="rId12"/>
    <p:sldId id="947" r:id="rId13"/>
    <p:sldId id="948" r:id="rId14"/>
    <p:sldId id="949" r:id="rId15"/>
    <p:sldId id="950" r:id="rId16"/>
    <p:sldId id="951" r:id="rId17"/>
    <p:sldId id="952" r:id="rId18"/>
    <p:sldId id="953" r:id="rId19"/>
    <p:sldId id="954" r:id="rId20"/>
    <p:sldId id="955" r:id="rId21"/>
    <p:sldId id="956" r:id="rId22"/>
    <p:sldId id="957" r:id="rId23"/>
    <p:sldId id="958" r:id="rId24"/>
    <p:sldId id="959" r:id="rId25"/>
    <p:sldId id="960" r:id="rId26"/>
    <p:sldId id="967" r:id="rId27"/>
    <p:sldId id="961" r:id="rId28"/>
    <p:sldId id="962" r:id="rId29"/>
    <p:sldId id="963" r:id="rId30"/>
    <p:sldId id="964" r:id="rId31"/>
    <p:sldId id="965" r:id="rId32"/>
    <p:sldId id="966" r:id="rId33"/>
    <p:sldId id="968" r:id="rId34"/>
    <p:sldId id="969" r:id="rId35"/>
    <p:sldId id="970" r:id="rId36"/>
    <p:sldId id="971" r:id="rId37"/>
    <p:sldId id="972" r:id="rId38"/>
    <p:sldId id="973" r:id="rId39"/>
    <p:sldId id="974" r:id="rId40"/>
    <p:sldId id="975" r:id="rId41"/>
    <p:sldId id="976" r:id="rId42"/>
    <p:sldId id="977" r:id="rId43"/>
    <p:sldId id="978" r:id="rId44"/>
    <p:sldId id="979" r:id="rId45"/>
    <p:sldId id="980" r:id="rId46"/>
    <p:sldId id="981" r:id="rId47"/>
    <p:sldId id="982" r:id="rId48"/>
    <p:sldId id="983" r:id="rId49"/>
    <p:sldId id="984" r:id="rId50"/>
    <p:sldId id="985" r:id="rId51"/>
    <p:sldId id="986" r:id="rId52"/>
    <p:sldId id="987" r:id="rId53"/>
    <p:sldId id="318" r:id="rId54"/>
    <p:sldId id="988" r:id="rId55"/>
    <p:sldId id="989" r:id="rId56"/>
    <p:sldId id="261" r:id="rId5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101%20Textured%20cube/Example-2101%20Textured%20cube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semantics.co.uk/online_tools/image_to_data_uri_convertor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2102%20Textured%20cube%202/Example-2102%20Textured%20cube%202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Example-2103%20Textured%20cube%203/Example-2103%20Textured%20cube%203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localhost/Example-2104%20Brick%20wall/Example-2104%20Brick%20wall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localhost/Example-2105%20Tiled%20floor/Example-2105%20Tiled%20floor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localhost/Example-2106%20Cube%20of%20cubes/Example-2106%20Cube%20of%20cub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localhost/Example-2107%20Multiple%20textures/Example-2107%20Multiple%20textures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localhost/Example-2108%20Texture%20change/Example-2108%20Texture%20change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localhost/Example-2109%20Texture%20offset/Example-2109%20Texture%20offset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localhost/Example-2110%20Base%20scale/Example-2110%20Base%20scal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localhost/Example-2111%20Textured%20sphere/Example-2111%20Textured%20sphere.html" TargetMode="Externa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localhost/Example-2112%20The%20Earth/Example-2112%20The%20Earth.html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Текстури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21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Проблем с текстурата</a:t>
            </a:r>
          </a:p>
          <a:p>
            <a:pPr lvl="1"/>
            <a:r>
              <a:rPr lang="bg-BG" dirty="0" smtClean="0"/>
              <a:t>Вместо с картинка, кубът е изцяло черен</a:t>
            </a:r>
          </a:p>
          <a:p>
            <a:pPr lvl="1"/>
            <a:r>
              <a:rPr lang="bg-BG" dirty="0" smtClean="0"/>
              <a:t>Това е защита, с която се контролира каква картинка може да се ползва за текстура и коя не</a:t>
            </a:r>
          </a:p>
          <a:p>
            <a:r>
              <a:rPr lang="en-US" dirty="0" err="1" smtClean="0"/>
              <a:t>CORS</a:t>
            </a:r>
            <a:endParaRPr lang="en-US" dirty="0" smtClean="0"/>
          </a:p>
          <a:p>
            <a:pPr lvl="1"/>
            <a:r>
              <a:rPr lang="bg-BG" dirty="0" smtClean="0"/>
              <a:t>Съкращение на </a:t>
            </a:r>
            <a:r>
              <a:rPr lang="en-US" dirty="0" smtClean="0"/>
              <a:t>Cross-origin Resource Sharing</a:t>
            </a:r>
          </a:p>
          <a:p>
            <a:pPr lvl="1"/>
            <a:r>
              <a:rPr lang="bg-BG" dirty="0" smtClean="0"/>
              <a:t>Това е механизъм, с който се контролира кой ресурс от един домейн може да се използва от друг домейн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78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Пояснение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Chrome </a:t>
            </a:r>
            <a:r>
              <a:rPr lang="bg-BG" dirty="0" smtClean="0"/>
              <a:t>четенето на локален файл се счита за нарушение на </a:t>
            </a:r>
            <a:r>
              <a:rPr lang="en-US" dirty="0" err="1" smtClean="0"/>
              <a:t>CORS</a:t>
            </a:r>
            <a:r>
              <a:rPr lang="en-US" dirty="0" smtClean="0"/>
              <a:t> </a:t>
            </a:r>
            <a:r>
              <a:rPr lang="bg-BG" dirty="0" smtClean="0"/>
              <a:t>и е забранено</a:t>
            </a:r>
          </a:p>
          <a:p>
            <a:pPr lvl="1"/>
            <a:r>
              <a:rPr lang="bg-BG" dirty="0" smtClean="0"/>
              <a:t>При опит за четене получаваме грешка в </a:t>
            </a:r>
            <a:r>
              <a:rPr lang="en-US" dirty="0" err="1" smtClean="0"/>
              <a:t>JS</a:t>
            </a:r>
            <a:r>
              <a:rPr lang="bg-BG" dirty="0" smtClean="0"/>
              <a:t> конзолата:</a:t>
            </a:r>
          </a:p>
          <a:p>
            <a:pPr lvl="2"/>
            <a:r>
              <a:rPr lang="en-US" dirty="0"/>
              <a:t>Uncaught </a:t>
            </a:r>
            <a:r>
              <a:rPr lang="en-US" dirty="0" err="1"/>
              <a:t>SecurityError</a:t>
            </a:r>
            <a:r>
              <a:rPr lang="en-US" dirty="0"/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cross-origin image </a:t>
            </a:r>
            <a:r>
              <a:rPr lang="en-US" dirty="0"/>
              <a:t>at file</a:t>
            </a:r>
            <a:r>
              <a:rPr lang="en-US" dirty="0" smtClean="0"/>
              <a:t>:///SUICA-21</a:t>
            </a:r>
            <a:r>
              <a:rPr lang="bg-BG" dirty="0" smtClean="0"/>
              <a:t> </a:t>
            </a:r>
            <a:r>
              <a:rPr lang="en-US" dirty="0" smtClean="0"/>
              <a:t>Textures/Example-2101</a:t>
            </a:r>
            <a:r>
              <a:rPr lang="bg-BG" dirty="0" smtClean="0"/>
              <a:t> </a:t>
            </a:r>
            <a:r>
              <a:rPr lang="en-US" dirty="0" smtClean="0"/>
              <a:t>Textured</a:t>
            </a:r>
            <a:r>
              <a:rPr lang="bg-BG" dirty="0" smtClean="0"/>
              <a:t> </a:t>
            </a:r>
            <a:r>
              <a:rPr lang="en-US" dirty="0" smtClean="0"/>
              <a:t>square/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texture.jpg may not be loaded</a:t>
            </a:r>
            <a:r>
              <a:rPr lang="bg-BG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5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Други проби</a:t>
            </a:r>
          </a:p>
          <a:p>
            <a:pPr lvl="1"/>
            <a:r>
              <a:rPr lang="bg-BG" dirty="0" smtClean="0"/>
              <a:t>Проби с различни браузъри</a:t>
            </a:r>
          </a:p>
          <a:p>
            <a:pPr lvl="1"/>
            <a:r>
              <a:rPr lang="bg-BG" dirty="0" smtClean="0"/>
              <a:t>Ефектът е непредсказуем – т.е. не може да се разчита на кой браузър се ползва</a:t>
            </a: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274637" lvl="1" indent="0">
              <a:buNone/>
            </a:pP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3175" lvl="1" indent="0">
              <a:buNone/>
            </a:pPr>
            <a:r>
              <a:rPr lang="en-US" dirty="0" smtClean="0"/>
              <a:t>Chrome</a:t>
            </a:r>
            <a:r>
              <a:rPr lang="bg-BG" dirty="0" smtClean="0"/>
              <a:t>              </a:t>
            </a:r>
            <a:r>
              <a:rPr lang="en-US" dirty="0" smtClean="0"/>
              <a:t>Opera</a:t>
            </a:r>
            <a:r>
              <a:rPr lang="bg-BG" dirty="0"/>
              <a:t> </a:t>
            </a:r>
            <a:r>
              <a:rPr lang="bg-BG" dirty="0" smtClean="0"/>
              <a:t>             </a:t>
            </a:r>
            <a:r>
              <a:rPr lang="en-US" dirty="0" smtClean="0"/>
              <a:t>Firefox</a:t>
            </a:r>
            <a:r>
              <a:rPr lang="bg-BG" dirty="0"/>
              <a:t> </a:t>
            </a:r>
            <a:r>
              <a:rPr lang="bg-BG" dirty="0" smtClean="0"/>
              <a:t>                    </a:t>
            </a:r>
            <a:r>
              <a:rPr lang="en-US" dirty="0" smtClean="0"/>
              <a:t>IE</a:t>
            </a:r>
            <a:r>
              <a:rPr lang="bg-BG" dirty="0"/>
              <a:t> </a:t>
            </a:r>
            <a:r>
              <a:rPr lang="bg-BG" dirty="0" smtClean="0"/>
              <a:t>                   </a:t>
            </a:r>
            <a:r>
              <a:rPr lang="en-US" dirty="0" smtClean="0"/>
              <a:t>Vivaldi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9" y="2056901"/>
            <a:ext cx="1746986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039" y="2056901"/>
            <a:ext cx="1648297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131" y="2056901"/>
            <a:ext cx="1686252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992" y="2056901"/>
            <a:ext cx="1795523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70" y="2056901"/>
            <a:ext cx="1742159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2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Възможни решения за </a:t>
            </a:r>
            <a:r>
              <a:rPr lang="en-US" dirty="0" err="1" smtClean="0"/>
              <a:t>CORS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Друг браузър (не се препоръчва)</a:t>
            </a:r>
          </a:p>
          <a:p>
            <a:pPr lvl="1"/>
            <a:r>
              <a:rPr lang="bg-BG" dirty="0" smtClean="0"/>
              <a:t>Избира се браузър, на който тръгва</a:t>
            </a:r>
          </a:p>
          <a:p>
            <a:pPr lvl="1"/>
            <a:r>
              <a:rPr lang="bg-BG" dirty="0" smtClean="0"/>
              <a:t>Но: не е сигурно дали на друг компютър браузърите ще реагират по същия начин</a:t>
            </a:r>
          </a:p>
          <a:p>
            <a:r>
              <a:rPr lang="bg-BG" dirty="0" smtClean="0"/>
              <a:t>Други настройки (не се препоръчва)</a:t>
            </a:r>
          </a:p>
          <a:p>
            <a:pPr lvl="1"/>
            <a:r>
              <a:rPr lang="bg-BG" dirty="0" smtClean="0"/>
              <a:t>Някои браузъри позволяват с настройки да се премахне </a:t>
            </a:r>
            <a:r>
              <a:rPr lang="en-US" dirty="0" err="1" smtClean="0"/>
              <a:t>CORS</a:t>
            </a:r>
            <a:r>
              <a:rPr lang="bg-BG" dirty="0" smtClean="0"/>
              <a:t> защитата</a:t>
            </a:r>
          </a:p>
          <a:p>
            <a:pPr lvl="1"/>
            <a:r>
              <a:rPr lang="bg-BG" dirty="0" smtClean="0"/>
              <a:t>Но: снижава се нивото на сигурност, особено ако забравите да възстановите настройките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610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Препоръчвани решения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№1 – онлайн съхранение</a:t>
            </a:r>
          </a:p>
          <a:p>
            <a:pPr lvl="1"/>
            <a:r>
              <a:rPr lang="bg-BG" dirty="0" smtClean="0"/>
              <a:t>Файлът с програмата и картинката са на един и същ домейн, онлайн, някъде из мрежата</a:t>
            </a:r>
          </a:p>
          <a:p>
            <a:pPr lvl="1"/>
            <a:r>
              <a:rPr lang="bg-BG" dirty="0" smtClean="0"/>
              <a:t>Преимущества</a:t>
            </a:r>
          </a:p>
          <a:p>
            <a:pPr lvl="2"/>
            <a:r>
              <a:rPr lang="bg-BG" dirty="0" smtClean="0"/>
              <a:t>При готово приложение това е нормалното му състояние (да е някъде качено онлайн)</a:t>
            </a:r>
          </a:p>
          <a:p>
            <a:pPr lvl="1"/>
            <a:r>
              <a:rPr lang="bg-BG" dirty="0" smtClean="0"/>
              <a:t>Недостатък</a:t>
            </a:r>
          </a:p>
          <a:p>
            <a:pPr lvl="2"/>
            <a:r>
              <a:rPr lang="bg-BG" dirty="0" smtClean="0"/>
              <a:t>За разработването на приложението ще се изисква достъп до качване на файлове в домейн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9085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№2 – </a:t>
            </a:r>
            <a:r>
              <a:rPr lang="bg-BG" dirty="0"/>
              <a:t>в</a:t>
            </a:r>
            <a:r>
              <a:rPr lang="bg-BG" dirty="0" smtClean="0"/>
              <a:t>градени картинки</a:t>
            </a:r>
          </a:p>
          <a:p>
            <a:pPr lvl="1"/>
            <a:r>
              <a:rPr lang="bg-BG" dirty="0" smtClean="0"/>
              <a:t>Използва се технологията </a:t>
            </a:r>
            <a:r>
              <a:rPr lang="en-US" dirty="0" smtClean="0"/>
              <a:t>Data UR</a:t>
            </a:r>
            <a:r>
              <a:rPr lang="en-US" dirty="0"/>
              <a:t>I</a:t>
            </a:r>
            <a:endParaRPr lang="en-US" dirty="0" smtClean="0"/>
          </a:p>
          <a:p>
            <a:pPr lvl="1"/>
            <a:r>
              <a:rPr lang="bg-BG" dirty="0" smtClean="0"/>
              <a:t>В уеб адрес вместо адрес към ресурс се поставя самият ресурс (в текстов вид)</a:t>
            </a:r>
          </a:p>
          <a:p>
            <a:pPr lvl="1"/>
            <a:r>
              <a:rPr lang="bg-BG" dirty="0" smtClean="0"/>
              <a:t>Преимущества</a:t>
            </a:r>
          </a:p>
          <a:p>
            <a:pPr lvl="2"/>
            <a:r>
              <a:rPr lang="bg-BG" dirty="0" smtClean="0"/>
              <a:t>Не се нарушава </a:t>
            </a:r>
            <a:r>
              <a:rPr lang="en-US" dirty="0" err="1" smtClean="0"/>
              <a:t>CORS</a:t>
            </a:r>
            <a:r>
              <a:rPr lang="bg-BG" dirty="0" smtClean="0"/>
              <a:t> дори и при локално ползване</a:t>
            </a:r>
          </a:p>
          <a:p>
            <a:pPr lvl="2"/>
            <a:r>
              <a:rPr lang="bg-BG" dirty="0" smtClean="0"/>
              <a:t>Картинките не са в отделни файлове, а за вградени в </a:t>
            </a:r>
            <a:r>
              <a:rPr lang="en-US" dirty="0" smtClean="0"/>
              <a:t>HTML</a:t>
            </a:r>
            <a:r>
              <a:rPr lang="bg-BG" dirty="0" smtClean="0"/>
              <a:t> файла</a:t>
            </a:r>
          </a:p>
          <a:p>
            <a:pPr lvl="1"/>
            <a:r>
              <a:rPr lang="bg-BG" dirty="0" smtClean="0"/>
              <a:t>Недостатъци</a:t>
            </a:r>
          </a:p>
          <a:p>
            <a:pPr lvl="2"/>
            <a:r>
              <a:rPr lang="bg-BG" dirty="0" smtClean="0"/>
              <a:t>Браузърите имат максимална поддържана дължина на </a:t>
            </a:r>
            <a:r>
              <a:rPr lang="en-US" dirty="0" smtClean="0"/>
              <a:t>URL</a:t>
            </a:r>
            <a:r>
              <a:rPr lang="bg-BG" dirty="0" smtClean="0"/>
              <a:t> адрес</a:t>
            </a:r>
          </a:p>
          <a:p>
            <a:pPr lvl="2"/>
            <a:r>
              <a:rPr lang="bg-BG" dirty="0" smtClean="0"/>
              <a:t>Картинките не се буферират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544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Използваме онлайн конвертор до </a:t>
            </a:r>
            <a:r>
              <a:rPr lang="en-US" dirty="0" smtClean="0"/>
              <a:t>Data URI</a:t>
            </a:r>
            <a:endParaRPr lang="bg-BG" dirty="0" smtClean="0"/>
          </a:p>
          <a:p>
            <a:pPr lvl="2"/>
            <a:r>
              <a:rPr lang="bg-BG" dirty="0" smtClean="0"/>
              <a:t>Примерно този, но има и много други:</a:t>
            </a:r>
          </a:p>
          <a:p>
            <a:pPr lvl="2"/>
            <a:r>
              <a:rPr lang="en-GB" dirty="0" smtClean="0">
                <a:hlinkClick r:id="rId2"/>
              </a:rPr>
              <a:t>websemantics.co.uk/</a:t>
            </a:r>
            <a:r>
              <a:rPr lang="en-GB" dirty="0" err="1" smtClean="0">
                <a:hlinkClick r:id="rId2"/>
              </a:rPr>
              <a:t>online_tools</a:t>
            </a:r>
            <a:r>
              <a:rPr lang="en-GB" dirty="0" smtClean="0">
                <a:hlinkClick r:id="rId2"/>
              </a:rPr>
              <a:t>/</a:t>
            </a:r>
            <a:r>
              <a:rPr lang="en-GB" dirty="0" err="1" smtClean="0">
                <a:hlinkClick r:id="rId2"/>
              </a:rPr>
              <a:t>image_to_data_uri_convertor</a:t>
            </a:r>
            <a:endParaRPr lang="bg-BG" dirty="0"/>
          </a:p>
          <a:p>
            <a:pPr lvl="1"/>
            <a:r>
              <a:rPr lang="bg-BG" dirty="0" smtClean="0"/>
              <a:t>Полученият адрес използваме вместо адрес на картинка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a.image</a:t>
            </a:r>
            <a:r>
              <a:rPr lang="en-US" dirty="0"/>
              <a:t> =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data:image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/jpeg;base64,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/9j/4AAQSkZJRgABAgEASABIAAD/4RIjRXhpZgAATU0AKgAAAA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gABwESAAMAAAABAAEAAAEaAAUAAAABAAAAYgEbAAUAAAABAAAA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agEoAAMAAAABAAIAAAExAAIAAAAbAAAAcgEyAAIAAAAUAAAAjY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dpAAQAAAABAAAApAAAANAAAABIAAAAAQAAAEgAAAABQWRvYmUg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UGhvdG9zaG9wIENTIFdpbmRvd3MAMjAxNToxMDoyOCAxNzozNz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CuV6UWsb+6hw8PvpuHbS24cq4lv3Gu81NqPD7BXPt91f/9k=</a:t>
            </a:r>
            <a:r>
              <a:rPr lang="en-US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286429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2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№3 – локален уеб сървър</a:t>
            </a:r>
          </a:p>
          <a:p>
            <a:pPr lvl="1"/>
            <a:r>
              <a:rPr lang="bg-BG" dirty="0" smtClean="0"/>
              <a:t>Симулираме онлайн достъп (</a:t>
            </a:r>
            <a:r>
              <a:rPr lang="en-US" dirty="0" smtClean="0"/>
              <a:t>http</a:t>
            </a:r>
            <a:r>
              <a:rPr lang="bg-BG" dirty="0" smtClean="0"/>
              <a:t> или </a:t>
            </a:r>
            <a:r>
              <a:rPr lang="en-US" dirty="0" smtClean="0"/>
              <a:t>https),</a:t>
            </a:r>
            <a:r>
              <a:rPr lang="bg-BG" dirty="0" smtClean="0"/>
              <a:t> но локално</a:t>
            </a:r>
          </a:p>
          <a:p>
            <a:pPr lvl="1"/>
            <a:r>
              <a:rPr lang="bg-BG" dirty="0" smtClean="0"/>
              <a:t>Има редица подходящи малки </a:t>
            </a:r>
            <a:r>
              <a:rPr lang="bg-BG" dirty="0" err="1" smtClean="0"/>
              <a:t>сървърчета</a:t>
            </a:r>
            <a:r>
              <a:rPr lang="bg-BG" dirty="0" smtClean="0"/>
              <a:t>, примерно: </a:t>
            </a:r>
            <a:r>
              <a:rPr lang="en-US" dirty="0" err="1" smtClean="0"/>
              <a:t>QuickPHP</a:t>
            </a:r>
            <a:r>
              <a:rPr lang="bg-BG" dirty="0" smtClean="0"/>
              <a:t>, </a:t>
            </a:r>
            <a:r>
              <a:rPr lang="en-US" dirty="0" smtClean="0"/>
              <a:t>Mongoose</a:t>
            </a:r>
            <a:r>
              <a:rPr lang="bg-BG" dirty="0" smtClean="0"/>
              <a:t> и други</a:t>
            </a:r>
            <a:endParaRPr lang="bg-BG" dirty="0"/>
          </a:p>
          <a:p>
            <a:pPr lvl="1"/>
            <a:r>
              <a:rPr lang="bg-BG" dirty="0" smtClean="0"/>
              <a:t>Вместо адрес на картинка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file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://texture.jpg </a:t>
            </a:r>
            <a:r>
              <a:rPr lang="bg-BG" dirty="0"/>
              <a:t>се ползва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localhost/texture.jpg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просто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texture.jpg</a:t>
            </a:r>
            <a:r>
              <a:rPr lang="bg-BG" dirty="0"/>
              <a:t> 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4034774"/>
            <a:ext cx="7223681" cy="914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a.image</a:t>
            </a:r>
            <a:r>
              <a:rPr lang="en-US" dirty="0"/>
              <a:t> = new </a:t>
            </a:r>
            <a:r>
              <a:rPr lang="en-US" dirty="0" err="1"/>
              <a:t>Suica.Image</a:t>
            </a:r>
            <a:r>
              <a:rPr lang="en-US" dirty="0" smtClean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localhost/Examp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/>
            </a:r>
            <a:b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le-2103%20Textured%20cube%203/texture.jpg</a:t>
            </a:r>
            <a:r>
              <a:rPr lang="en-US" dirty="0" smtClean="0"/>
              <a:t>');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099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Увод в текстурите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89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Указание за работа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Използване на </a:t>
            </a:r>
            <a:r>
              <a:rPr lang="en-US" dirty="0" err="1"/>
              <a:t>QuickPHP</a:t>
            </a:r>
            <a:r>
              <a:rPr lang="bg-BG" dirty="0"/>
              <a:t> </a:t>
            </a:r>
            <a:r>
              <a:rPr lang="en-US" dirty="0"/>
              <a:t>Web Server</a:t>
            </a:r>
          </a:p>
          <a:p>
            <a:pPr lvl="1"/>
            <a:r>
              <a:rPr lang="bg-BG" dirty="0"/>
              <a:t>Стартира се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QuickPHP.exe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 опциите се избира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binding address </a:t>
            </a:r>
            <a:r>
              <a:rPr lang="bg-BG" dirty="0"/>
              <a:t>да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127.0.0.1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</a:t>
            </a:r>
            <a:r>
              <a:rPr lang="bg-BG" dirty="0"/>
              <a:t> да 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80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allow directory listing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да е включено, 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root</a:t>
            </a:r>
            <a:r>
              <a:rPr lang="en-US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folder</a:t>
            </a:r>
            <a:r>
              <a:rPr lang="bg-BG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да е работната директория</a:t>
            </a:r>
            <a:endParaRPr lang="en-US" dirty="0"/>
          </a:p>
          <a:p>
            <a:pPr lvl="1"/>
            <a:r>
              <a:rPr lang="bg-BG" dirty="0"/>
              <a:t>Натиска се </a:t>
            </a:r>
            <a:r>
              <a:rPr lang="en-US" dirty="0"/>
              <a:t>[Start]</a:t>
            </a:r>
            <a:endParaRPr lang="bg-BG" dirty="0"/>
          </a:p>
          <a:p>
            <a:pPr lvl="1"/>
            <a:r>
              <a:rPr lang="bg-BG" dirty="0"/>
              <a:t>Директорията е достъпна на адрес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http://localhost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След приключване на работата сървърът се спира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733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Използване на </a:t>
            </a:r>
            <a:r>
              <a:rPr lang="en-US" dirty="0"/>
              <a:t>Mongoose Web Server</a:t>
            </a:r>
          </a:p>
          <a:p>
            <a:pPr lvl="1"/>
            <a:r>
              <a:rPr lang="bg-BG" dirty="0"/>
              <a:t>Стартира се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mongoose-free-5.6.exe</a:t>
            </a:r>
          </a:p>
          <a:p>
            <a:pPr lvl="1"/>
            <a:r>
              <a:rPr lang="bg-BG" dirty="0"/>
              <a:t>В опциите се избира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document_root</a:t>
            </a:r>
            <a:r>
              <a:rPr lang="bg-BG" dirty="0"/>
              <a:t> да е работната директория, а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listening_port</a:t>
            </a:r>
            <a:r>
              <a:rPr lang="bg-BG" dirty="0"/>
              <a:t> да 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80</a:t>
            </a:r>
          </a:p>
          <a:p>
            <a:pPr lvl="1"/>
            <a:r>
              <a:rPr lang="bg-BG" dirty="0"/>
              <a:t>Директорията е достъпна на адрес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http://localhost</a:t>
            </a:r>
          </a:p>
          <a:p>
            <a:pPr lvl="1"/>
            <a:r>
              <a:rPr lang="bg-BG" dirty="0"/>
              <a:t>След приключване на работата сървърът се </a:t>
            </a:r>
            <a:r>
              <a:rPr lang="bg-BG" dirty="0" smtClean="0"/>
              <a:t>спира</a:t>
            </a:r>
          </a:p>
          <a:p>
            <a:pPr indent="-182563"/>
            <a:r>
              <a:rPr lang="bg-BG" dirty="0" smtClean="0"/>
              <a:t>Използване на друг уеб сървър</a:t>
            </a:r>
          </a:p>
          <a:p>
            <a:pPr lvl="1"/>
            <a:r>
              <a:rPr lang="bg-BG" dirty="0" smtClean="0"/>
              <a:t>Действа се според указанията му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387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Безшевни текстури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606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Безшевност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Безшевна текстура</a:t>
            </a:r>
            <a:endParaRPr lang="en-US" dirty="0"/>
          </a:p>
          <a:p>
            <a:pPr lvl="1"/>
            <a:r>
              <a:rPr lang="bg-BG" dirty="0"/>
              <a:t>На английски: </a:t>
            </a:r>
            <a:r>
              <a:rPr lang="en-US" i="1" dirty="0"/>
              <a:t>seamless</a:t>
            </a:r>
          </a:p>
          <a:p>
            <a:pPr lvl="1"/>
            <a:r>
              <a:rPr lang="bg-BG" dirty="0"/>
              <a:t>Текстура се долепя до себе си без видим ръб</a:t>
            </a:r>
          </a:p>
          <a:p>
            <a:pPr lvl="1"/>
            <a:r>
              <a:rPr lang="bg-BG" dirty="0"/>
              <a:t>Получава се непрекъсната </a:t>
            </a:r>
            <a:r>
              <a:rPr lang="bg-BG" dirty="0" smtClean="0"/>
              <a:t>шарка</a:t>
            </a:r>
            <a:endParaRPr lang="bg-BG" dirty="0"/>
          </a:p>
          <a:p>
            <a:r>
              <a:rPr lang="bg-BG" dirty="0"/>
              <a:t>Употреба</a:t>
            </a:r>
          </a:p>
          <a:p>
            <a:pPr lvl="1"/>
            <a:r>
              <a:rPr lang="bg-BG" dirty="0"/>
              <a:t>За големи еднотипни повърхности</a:t>
            </a:r>
          </a:p>
          <a:p>
            <a:pPr lvl="1"/>
            <a:r>
              <a:rPr lang="bg-BG" dirty="0"/>
              <a:t>Стена, тротоар, пръст, паркет, ливада …</a:t>
            </a:r>
          </a:p>
          <a:p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6235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8" y="1309992"/>
            <a:ext cx="3181977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07" y="1309992"/>
            <a:ext cx="3181977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33154" y="1320040"/>
            <a:ext cx="655111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731462" y="1321151"/>
            <a:ext cx="656190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737661" y="5752019"/>
            <a:ext cx="7667807" cy="1371600"/>
            <a:chOff x="164592" y="6858000"/>
            <a:chExt cx="8813945" cy="13716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6858000"/>
              <a:ext cx="365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6858000"/>
              <a:ext cx="365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229600" y="6858000"/>
              <a:ext cx="748937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626"/>
            <a:stretch/>
          </p:blipFill>
          <p:spPr bwMode="auto">
            <a:xfrm>
              <a:off x="164592" y="6858000"/>
              <a:ext cx="7620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682258" y="1200165"/>
            <a:ext cx="7719356" cy="4892044"/>
            <a:chOff x="105335" y="1584956"/>
            <a:chExt cx="8873202" cy="4892044"/>
          </a:xfrm>
          <a:effectLst>
            <a:glow rad="152400">
              <a:schemeClr val="bg1">
                <a:alpha val="75000"/>
              </a:schemeClr>
            </a:glow>
          </a:effectLst>
        </p:grpSpPr>
        <p:cxnSp>
          <p:nvCxnSpPr>
            <p:cNvPr id="13" name="Straight Connector 12"/>
            <p:cNvCxnSpPr/>
            <p:nvPr/>
          </p:nvCxnSpPr>
          <p:spPr>
            <a:xfrm>
              <a:off x="4572001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29600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14399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114300" y="1859273"/>
              <a:ext cx="8864237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105335" y="5024690"/>
              <a:ext cx="8864237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Как действа</a:t>
            </a:r>
          </a:p>
          <a:p>
            <a:pPr lvl="1"/>
            <a:r>
              <a:rPr lang="bg-BG" dirty="0"/>
              <a:t>С измама – </a:t>
            </a:r>
            <a:r>
              <a:rPr lang="bg-BG" dirty="0" err="1"/>
              <a:t>текстурна</a:t>
            </a:r>
            <a:r>
              <a:rPr lang="bg-BG" dirty="0"/>
              <a:t> непрекъснатост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07 L -0.08194 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07 L 0.08333 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062 L 0.16112 0.000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5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062 L -0.16112 0.000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-0.24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текстури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136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№1: Тухлена стена</a:t>
            </a:r>
          </a:p>
          <a:p>
            <a:pPr lvl="1"/>
            <a:r>
              <a:rPr lang="bg-BG" dirty="0" smtClean="0"/>
              <a:t>Имаме текстура на фрагмент от тухлена стена</a:t>
            </a:r>
          </a:p>
          <a:p>
            <a:pPr lvl="1"/>
            <a:r>
              <a:rPr lang="bg-BG" dirty="0" smtClean="0"/>
              <a:t>Текстурата е безшевна</a:t>
            </a:r>
            <a:endParaRPr lang="bg-BG" dirty="0"/>
          </a:p>
        </p:txBody>
      </p:sp>
      <p:pic>
        <p:nvPicPr>
          <p:cNvPr id="6146" name="Picture 2" descr="D:\Pavel\Courses\MATERIALS\Course.SUICA 2015-16\Lectures\SUICA-21 Textures\Example-2104 Brick wall\bri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13" y="2583153"/>
            <a:ext cx="1817377" cy="18173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7950" y="4624211"/>
            <a:ext cx="60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Seamless Brick 09-28-1001</a:t>
            </a:r>
            <a:endParaRPr lang="bg-BG" dirty="0"/>
          </a:p>
          <a:p>
            <a:r>
              <a:rPr lang="bg-BG" dirty="0"/>
              <a:t>Автор: </a:t>
            </a:r>
            <a:r>
              <a:rPr lang="en-GB" dirty="0" err="1"/>
              <a:t>texturemate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endParaRPr lang="bg-BG" dirty="0"/>
          </a:p>
          <a:p>
            <a:r>
              <a:rPr lang="en-GB" dirty="0"/>
              <a:t>http://texturemate.com/content/free-texture-seamless-brick-09-28-1001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608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Вместо да създаваме много кубчета с тази текстура, създаваме един паралелепипед с размери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 х 40 х 5</a:t>
            </a:r>
          </a:p>
          <a:p>
            <a:pPr lvl="1"/>
            <a:r>
              <a:rPr lang="bg-BG" dirty="0" smtClean="0"/>
              <a:t>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 smtClean="0"/>
              <a:t> има </a:t>
            </a:r>
            <a:r>
              <a:rPr lang="bg-BG" dirty="0" err="1" smtClean="0"/>
              <a:t>подсвойство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US" dirty="0" smtClean="0"/>
              <a:t>,</a:t>
            </a:r>
            <a:r>
              <a:rPr lang="bg-BG" dirty="0" smtClean="0"/>
              <a:t> което показва колко копия на текстурата да се сместят; в случая искаме хоризонтално да са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bg-BG" dirty="0" smtClean="0"/>
              <a:t> копия, вертикално да са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</a:p>
          <a:p>
            <a:pPr lvl="1"/>
            <a:r>
              <a:rPr lang="bg-BG" dirty="0" smtClean="0"/>
              <a:t>И още: няма нужда да пишем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</a:t>
            </a:r>
            <a:r>
              <a:rPr lang="en-US" dirty="0" smtClean="0"/>
              <a:t>, </a:t>
            </a:r>
            <a:r>
              <a:rPr lang="bg-BG" dirty="0" smtClean="0"/>
              <a:t>картинката е в същата уеб директория като </a:t>
            </a:r>
            <a:r>
              <a:rPr lang="en-US" dirty="0" smtClean="0"/>
              <a:t>HTML</a:t>
            </a:r>
            <a:r>
              <a:rPr lang="bg-BG" dirty="0" smtClean="0"/>
              <a:t> файла, няма </a:t>
            </a:r>
            <a:r>
              <a:rPr lang="en-US" dirty="0" err="1" smtClean="0"/>
              <a:t>CORS</a:t>
            </a:r>
            <a:r>
              <a:rPr lang="bg-BG" dirty="0" smtClean="0"/>
              <a:t> и можем да я цитираме като че ли е онлайн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760457"/>
            <a:ext cx="7223681" cy="1188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cuboid([0,0,0],[100,5,40]);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bricks.jpg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image.scale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[5,2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8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Текстура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От английски </a:t>
            </a:r>
            <a:r>
              <a:rPr lang="en-US" i="1" dirty="0"/>
              <a:t>texture</a:t>
            </a:r>
          </a:p>
          <a:p>
            <a:pPr lvl="1"/>
            <a:r>
              <a:rPr lang="bg-BG" dirty="0"/>
              <a:t>Структура (най-често повърхностна)</a:t>
            </a:r>
          </a:p>
          <a:p>
            <a:pPr lvl="1"/>
            <a:r>
              <a:rPr lang="bg-BG" dirty="0"/>
              <a:t>Грапавината, усещана при </a:t>
            </a:r>
            <a:r>
              <a:rPr lang="bg-BG" dirty="0" smtClean="0"/>
              <a:t>докосване</a:t>
            </a:r>
            <a:endParaRPr lang="bg-BG" dirty="0"/>
          </a:p>
          <a:p>
            <a:r>
              <a:rPr lang="bg-BG" dirty="0"/>
              <a:t>В компютърната графика</a:t>
            </a:r>
          </a:p>
          <a:p>
            <a:pPr lvl="1"/>
            <a:r>
              <a:rPr lang="bg-BG" dirty="0"/>
              <a:t>Изображение, наложено върху обект</a:t>
            </a:r>
          </a:p>
          <a:p>
            <a:pPr lvl="1"/>
            <a:r>
              <a:rPr lang="bg-BG" dirty="0"/>
              <a:t>Приема формата на </a:t>
            </a:r>
            <a:r>
              <a:rPr lang="bg-BG" dirty="0" smtClean="0"/>
              <a:t>обекта</a:t>
            </a:r>
            <a:endParaRPr lang="bg-BG" dirty="0"/>
          </a:p>
          <a:p>
            <a:pPr lvl="1"/>
            <a:r>
              <a:rPr lang="bg-BG" dirty="0" smtClean="0"/>
              <a:t>Пиксел </a:t>
            </a:r>
            <a:r>
              <a:rPr lang="bg-BG" dirty="0"/>
              <a:t>от текстура се нарича </a:t>
            </a:r>
            <a:r>
              <a:rPr lang="bg-BG" i="1" dirty="0" err="1"/>
              <a:t>тексел</a:t>
            </a:r>
            <a:r>
              <a:rPr lang="bg-BG" i="1" dirty="0"/>
              <a:t> </a:t>
            </a:r>
            <a:r>
              <a:rPr lang="bg-BG" dirty="0"/>
              <a:t>(</a:t>
            </a:r>
            <a:r>
              <a:rPr lang="en-US" i="1" dirty="0" err="1"/>
              <a:t>texel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№2: Под с плочки</a:t>
            </a:r>
          </a:p>
          <a:p>
            <a:pPr lvl="1"/>
            <a:r>
              <a:rPr lang="bg-BG" dirty="0" smtClean="0"/>
              <a:t>Имаме текстура на плочки на под</a:t>
            </a:r>
          </a:p>
          <a:p>
            <a:pPr lvl="1"/>
            <a:r>
              <a:rPr lang="bg-BG" dirty="0" smtClean="0"/>
              <a:t>Подът ще е до хоризонта</a:t>
            </a:r>
          </a:p>
          <a:p>
            <a:pPr lvl="1"/>
            <a:r>
              <a:rPr lang="bg-BG" dirty="0" smtClean="0"/>
              <a:t>Поради малкият размер на шарките, позволяваме си текстурата да не е кристално ясна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3047950" y="4624211"/>
            <a:ext cx="60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Colourful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Wooden Blocks Background Texture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bg-BG" dirty="0">
                <a:solidFill>
                  <a:schemeClr val="bg1">
                    <a:lumMod val="65000"/>
                  </a:schemeClr>
                </a:solidFill>
              </a:rPr>
              <a:t>Автор: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www.myfreetextures.com</a:t>
            </a:r>
            <a:r>
              <a:rPr lang="bg-BG" dirty="0">
                <a:solidFill>
                  <a:schemeClr val="bg1">
                    <a:lumMod val="65000"/>
                  </a:schemeClr>
                </a:solidFill>
              </a:rPr>
              <a:t>, лиценз: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CC-BY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http://www.myfreetextures.com/colourful-wooden-blocks-background-texture/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44" name="Picture 4" descr="D:\Pavel\Courses\MATERIALS\Course.SUICA 2015-16\Lectures\SUICA-21 Textures\Example-2105 Tiled floor\ti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499" y="2467109"/>
            <a:ext cx="2057378" cy="20573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Създаваме огромен под 5000 х 5000</a:t>
            </a:r>
          </a:p>
          <a:p>
            <a:pPr lvl="1"/>
            <a:r>
              <a:rPr lang="bg-BG" dirty="0" smtClean="0"/>
              <a:t>Текстурата се повтаря по 400 пъти</a:t>
            </a:r>
          </a:p>
          <a:p>
            <a:pPr lvl="1"/>
            <a:r>
              <a:rPr lang="bg-BG" dirty="0" smtClean="0"/>
              <a:t>Поради ниската гледна точка подът е силно скосен и осветяването му е слабо – вижда се силно </a:t>
            </a:r>
            <a:r>
              <a:rPr lang="bg-BG" dirty="0" err="1" smtClean="0"/>
              <a:t>потъмнен</a:t>
            </a:r>
            <a:endParaRPr lang="bg-BG" dirty="0" smtClean="0"/>
          </a:p>
          <a:p>
            <a:pPr lvl="1"/>
            <a:r>
              <a:rPr lang="bg-BG" dirty="0" smtClean="0"/>
              <a:t>За да се възстанови оригиналният </a:t>
            </a:r>
            <a:r>
              <a:rPr lang="bg-BG" dirty="0" err="1" smtClean="0"/>
              <a:t>текстурен</a:t>
            </a:r>
            <a:r>
              <a:rPr lang="bg-BG" dirty="0" smtClean="0"/>
              <a:t> цвят се изключва светлината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577579"/>
            <a:ext cx="7223681" cy="13715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cuboid([0,0,0],[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5000,5000</a:t>
            </a:r>
            <a:r>
              <a:rPr lang="en-US" dirty="0"/>
              <a:t>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false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Suica.Image</a:t>
            </a:r>
            <a:r>
              <a:rPr lang="en-US" dirty="0"/>
              <a:t>('tiles.jpg');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a.image.scale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400,400</a:t>
            </a:r>
            <a:r>
              <a:rPr lang="en-US" dirty="0" smtClean="0"/>
              <a:t>];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00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№3: Куб от кубчета</a:t>
            </a:r>
          </a:p>
          <a:p>
            <a:pPr lvl="1"/>
            <a:r>
              <a:rPr lang="bg-BG" dirty="0"/>
              <a:t>Да направим пробит куб с текстура по стените му</a:t>
            </a:r>
          </a:p>
          <a:p>
            <a:pPr lvl="1"/>
            <a:r>
              <a:rPr lang="bg-BG" dirty="0" smtClean="0"/>
              <a:t>Кубът </a:t>
            </a:r>
            <a:r>
              <a:rPr lang="bg-BG" dirty="0"/>
              <a:t>да </a:t>
            </a:r>
            <a:r>
              <a:rPr lang="bg-BG" dirty="0" smtClean="0"/>
              <a:t>е сглобен от стандартни кубчета</a:t>
            </a:r>
            <a:endParaRPr lang="bg-BG" dirty="0"/>
          </a:p>
          <a:p>
            <a:pPr lvl="1"/>
            <a:r>
              <a:rPr lang="bg-BG" dirty="0"/>
              <a:t>На тази конструкция да можем да променяме броя на кубовете, без да променяме </a:t>
            </a:r>
            <a:r>
              <a:rPr lang="bg-BG" dirty="0" smtClean="0"/>
              <a:t>броя на обектите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3635165" y="3977959"/>
            <a:ext cx="1873669" cy="584775"/>
          </a:xfrm>
          <a:prstGeom prst="rect">
            <a:avLst/>
          </a:prstGeom>
          <a:noFill/>
          <a:effectLst/>
        </p:spPr>
        <p:txBody>
          <a:bodyPr wrap="square" tIns="45720" bIns="45720" rtlCol="0">
            <a:spAutoFit/>
          </a:bodyPr>
          <a:lstStyle/>
          <a:p>
            <a:pPr algn="ctr">
              <a:tabLst>
                <a:tab pos="1828800" algn="l"/>
              </a:tabLst>
            </a:pP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Текстура за всяка стена на куба</a:t>
            </a:r>
            <a:endParaRPr lang="en-US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2291" name="Picture 3" descr="D:\Pavel\Courses\MATERIALS\Course.SUICA 2015-16\Lectures\SUICA-21 Textures\Example-2106 Cube of cubes\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0" y="2546019"/>
            <a:ext cx="1431939" cy="143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69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Правим кубчета в мислен 3х3х3 куб, без централните кубчета</a:t>
            </a:r>
          </a:p>
          <a:p>
            <a:pPr lvl="1"/>
            <a:r>
              <a:rPr lang="bg-BG" dirty="0" smtClean="0"/>
              <a:t>Затова прескачаме 7-те кубчета на разстояние 1 до центъра</a:t>
            </a:r>
          </a:p>
          <a:p>
            <a:pPr lvl="1"/>
            <a:r>
              <a:rPr lang="bg-BG" dirty="0" smtClean="0"/>
              <a:t>Текстурата зареждаме еднократно</a:t>
            </a:r>
            <a:endParaRPr lang="bg-BG" dirty="0"/>
          </a:p>
        </p:txBody>
      </p:sp>
      <p:grpSp>
        <p:nvGrpSpPr>
          <p:cNvPr id="51" name="Group 50"/>
          <p:cNvGrpSpPr/>
          <p:nvPr/>
        </p:nvGrpSpPr>
        <p:grpSpPr>
          <a:xfrm>
            <a:off x="3959845" y="1931677"/>
            <a:ext cx="1212744" cy="1006276"/>
            <a:chOff x="2866666" y="2438400"/>
            <a:chExt cx="2720411" cy="225726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3313645" y="2672287"/>
              <a:ext cx="7008" cy="17063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693238" y="2514600"/>
              <a:ext cx="1805239" cy="18052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2949904" y="2514600"/>
              <a:ext cx="743334" cy="212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2949904" y="4319838"/>
              <a:ext cx="743334" cy="3185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861334" y="4319838"/>
              <a:ext cx="637143" cy="3185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4861334" y="2514600"/>
              <a:ext cx="637143" cy="212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495800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Oval 9"/>
            <p:cNvSpPr/>
            <p:nvPr/>
          </p:nvSpPr>
          <p:spPr>
            <a:xfrm>
              <a:off x="3617038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5427669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Oval 11"/>
            <p:cNvSpPr/>
            <p:nvPr/>
          </p:nvSpPr>
          <p:spPr>
            <a:xfrm>
              <a:off x="5103705" y="254459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Oval 12"/>
            <p:cNvSpPr/>
            <p:nvPr/>
          </p:nvSpPr>
          <p:spPr>
            <a:xfrm>
              <a:off x="3610000" y="329017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4" name="Oval 13"/>
            <p:cNvSpPr/>
            <p:nvPr/>
          </p:nvSpPr>
          <p:spPr>
            <a:xfrm>
              <a:off x="5420631" y="329017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Oval 14"/>
            <p:cNvSpPr/>
            <p:nvPr/>
          </p:nvSpPr>
          <p:spPr>
            <a:xfrm>
              <a:off x="4502808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Oval 15"/>
            <p:cNvSpPr/>
            <p:nvPr/>
          </p:nvSpPr>
          <p:spPr>
            <a:xfrm>
              <a:off x="3624046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Oval 16"/>
            <p:cNvSpPr/>
            <p:nvPr/>
          </p:nvSpPr>
          <p:spPr>
            <a:xfrm>
              <a:off x="5434677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Oval 17"/>
            <p:cNvSpPr/>
            <p:nvPr/>
          </p:nvSpPr>
          <p:spPr>
            <a:xfrm>
              <a:off x="3252379" y="4390088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5110713" y="440336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20" name="Straight Connector 19"/>
            <p:cNvCxnSpPr>
              <a:stCxn id="43" idx="4"/>
              <a:endCxn id="39" idx="0"/>
            </p:cNvCxnSpPr>
            <p:nvPr/>
          </p:nvCxnSpPr>
          <p:spPr>
            <a:xfrm>
              <a:off x="4224852" y="2696990"/>
              <a:ext cx="7008" cy="17063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35" idx="6"/>
              <a:endCxn id="41" idx="2"/>
            </p:cNvCxnSpPr>
            <p:nvPr/>
          </p:nvCxnSpPr>
          <p:spPr>
            <a:xfrm>
              <a:off x="3390733" y="3484572"/>
              <a:ext cx="1705934" cy="1327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836709" y="3366547"/>
              <a:ext cx="725864" cy="2545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2949904" y="2726981"/>
              <a:ext cx="1911430" cy="19114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4" name="Oval 23"/>
            <p:cNvSpPr/>
            <p:nvPr/>
          </p:nvSpPr>
          <p:spPr>
            <a:xfrm>
              <a:off x="3773536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Oval 24"/>
            <p:cNvSpPr/>
            <p:nvPr/>
          </p:nvSpPr>
          <p:spPr>
            <a:xfrm>
              <a:off x="2873704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6" name="Oval 25"/>
            <p:cNvSpPr/>
            <p:nvPr/>
          </p:nvSpPr>
          <p:spPr>
            <a:xfrm>
              <a:off x="4792172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Oval 26"/>
            <p:cNvSpPr/>
            <p:nvPr/>
          </p:nvSpPr>
          <p:spPr>
            <a:xfrm>
              <a:off x="3245371" y="2531317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8" name="Oval 27"/>
            <p:cNvSpPr/>
            <p:nvPr/>
          </p:nvSpPr>
          <p:spPr>
            <a:xfrm>
              <a:off x="2866666" y="354469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9" name="Oval 28"/>
            <p:cNvSpPr/>
            <p:nvPr/>
          </p:nvSpPr>
          <p:spPr>
            <a:xfrm>
              <a:off x="4785134" y="354469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0" name="Oval 29"/>
            <p:cNvSpPr/>
            <p:nvPr/>
          </p:nvSpPr>
          <p:spPr>
            <a:xfrm>
              <a:off x="3780544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1" name="Oval 30"/>
            <p:cNvSpPr/>
            <p:nvPr/>
          </p:nvSpPr>
          <p:spPr>
            <a:xfrm>
              <a:off x="2880712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Oval 31"/>
            <p:cNvSpPr/>
            <p:nvPr/>
          </p:nvSpPr>
          <p:spPr>
            <a:xfrm>
              <a:off x="4799180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3823042" y="2510790"/>
              <a:ext cx="745148" cy="23290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941672" y="3368040"/>
              <a:ext cx="742598" cy="2505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3238333" y="3408372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865144" y="3371850"/>
              <a:ext cx="640306" cy="2417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57332" y="4328160"/>
              <a:ext cx="718478" cy="2989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Straight Connector 37"/>
            <p:cNvCxnSpPr>
              <a:stCxn id="18" idx="6"/>
              <a:endCxn id="19" idx="2"/>
            </p:cNvCxnSpPr>
            <p:nvPr/>
          </p:nvCxnSpPr>
          <p:spPr>
            <a:xfrm>
              <a:off x="3404779" y="4466288"/>
              <a:ext cx="1705934" cy="13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4155660" y="440336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0" name="Straight Connector 39"/>
            <p:cNvCxnSpPr>
              <a:stCxn id="19" idx="0"/>
              <a:endCxn id="12" idx="4"/>
            </p:cNvCxnSpPr>
            <p:nvPr/>
          </p:nvCxnSpPr>
          <p:spPr>
            <a:xfrm flipH="1" flipV="1">
              <a:off x="5179905" y="2696990"/>
              <a:ext cx="7008" cy="17063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5096667" y="342164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2" name="Straight Connector 41"/>
            <p:cNvCxnSpPr>
              <a:stCxn id="27" idx="6"/>
              <a:endCxn id="12" idx="2"/>
            </p:cNvCxnSpPr>
            <p:nvPr/>
          </p:nvCxnSpPr>
          <p:spPr>
            <a:xfrm>
              <a:off x="3397771" y="2607517"/>
              <a:ext cx="1705934" cy="13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4148652" y="254459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4" name="Straight Connector 43"/>
            <p:cNvCxnSpPr>
              <a:stCxn id="13" idx="6"/>
              <a:endCxn id="14" idx="2"/>
            </p:cNvCxnSpPr>
            <p:nvPr/>
          </p:nvCxnSpPr>
          <p:spPr>
            <a:xfrm>
              <a:off x="3762400" y="3366371"/>
              <a:ext cx="165823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Straight Connector 44"/>
            <p:cNvCxnSpPr>
              <a:stCxn id="9" idx="4"/>
              <a:endCxn id="15" idx="0"/>
            </p:cNvCxnSpPr>
            <p:nvPr/>
          </p:nvCxnSpPr>
          <p:spPr>
            <a:xfrm>
              <a:off x="4572000" y="2590800"/>
              <a:ext cx="7008" cy="165580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4488762" y="329017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7" name="Straight Connector 46"/>
            <p:cNvCxnSpPr>
              <a:stCxn id="24" idx="4"/>
              <a:endCxn id="30" idx="0"/>
            </p:cNvCxnSpPr>
            <p:nvPr/>
          </p:nvCxnSpPr>
          <p:spPr>
            <a:xfrm>
              <a:off x="3849736" y="2803181"/>
              <a:ext cx="7008" cy="17400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Straight Connector 47"/>
            <p:cNvCxnSpPr>
              <a:stCxn id="28" idx="6"/>
              <a:endCxn id="29" idx="2"/>
            </p:cNvCxnSpPr>
            <p:nvPr/>
          </p:nvCxnSpPr>
          <p:spPr>
            <a:xfrm>
              <a:off x="3019066" y="3620892"/>
              <a:ext cx="17660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3766498" y="3544692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0" name="Oval 49"/>
            <p:cNvSpPr/>
            <p:nvPr/>
          </p:nvSpPr>
          <p:spPr>
            <a:xfrm>
              <a:off x="4101818" y="3354954"/>
              <a:ext cx="245441" cy="2454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005879" y="3052207"/>
            <a:ext cx="7223681" cy="18969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style = {image: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('block.jpg')</a:t>
            </a:r>
            <a:r>
              <a:rPr lang="en-US" dirty="0" smtClean="0"/>
              <a:t>};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x=-1; x&lt;2;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y=-1; y&lt;2;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z=-1; z&lt;2;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y+z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*z&gt;1.1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cube([</a:t>
            </a:r>
            <a:r>
              <a:rPr lang="en-US" dirty="0" err="1" smtClean="0"/>
              <a:t>x,y,z</a:t>
            </a:r>
            <a:r>
              <a:rPr lang="en-US" dirty="0" smtClean="0"/>
              <a:t>],1).custom(style);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4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47" y="143139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31" y="143139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47" y="2392338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31" y="2392338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Множество текстури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606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Множество текстури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Задача</a:t>
            </a:r>
            <a:endParaRPr lang="en-US" dirty="0"/>
          </a:p>
          <a:p>
            <a:pPr lvl="1"/>
            <a:r>
              <a:rPr lang="bg-BG" dirty="0"/>
              <a:t>Да се рисуват няколко </a:t>
            </a:r>
            <a:r>
              <a:rPr lang="bg-BG" dirty="0" smtClean="0"/>
              <a:t>куба</a:t>
            </a:r>
            <a:endParaRPr lang="bg-BG" dirty="0"/>
          </a:p>
          <a:p>
            <a:pPr lvl="1"/>
            <a:r>
              <a:rPr lang="bg-BG" dirty="0"/>
              <a:t>Всеки да има своя текстура</a:t>
            </a:r>
          </a:p>
          <a:p>
            <a:endParaRPr lang="bg-BG" dirty="0"/>
          </a:p>
        </p:txBody>
      </p:sp>
      <p:pic>
        <p:nvPicPr>
          <p:cNvPr id="14338" name="Picture 2" descr="D:\Pavel\Courses\MATERIALS\Course.SUICA 2015-16\Lectures\SUICA-21 Textures\Example-2107 Multiple textures\tex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607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D:\Pavel\Courses\MATERIALS\Course.SUICA 2015-16\Lectures\SUICA-21 Textures\Example-2107 Multiple textures\tex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657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Pavel\Courses\MATERIALS\Course.SUICA 2015-16\Lectures\SUICA-21 Textures\Example-2107 Multiple textures\texture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40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:\Pavel\Courses\MATERIALS\Course.SUICA 2015-16\Lectures\SUICA-21 Textures\Example-2107 Multiple textures\texture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623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2956" y="4774168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bg-BG" dirty="0"/>
              <a:t>Текстурите са базирани на </a:t>
            </a:r>
            <a:r>
              <a:rPr lang="en-US" dirty="0"/>
              <a:t>Rock</a:t>
            </a:r>
            <a:r>
              <a:rPr lang="bg-BG" dirty="0"/>
              <a:t> </a:t>
            </a:r>
            <a:r>
              <a:rPr lang="en-US" dirty="0"/>
              <a:t>Textures. Rusty Hinge, Colorful Beads, Fire Pit Flames</a:t>
            </a:r>
            <a:endParaRPr lang="bg-BG" dirty="0"/>
          </a:p>
          <a:p>
            <a:r>
              <a:rPr lang="bg-BG" dirty="0"/>
              <a:t>Автор: </a:t>
            </a:r>
            <a:r>
              <a:rPr lang="en-US" dirty="0" err="1"/>
              <a:t>TurboPhoto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r>
              <a:rPr lang="bg-BG" dirty="0"/>
              <a:t>, </a:t>
            </a:r>
            <a:r>
              <a:rPr lang="en-GB" dirty="0"/>
              <a:t>http://www.turbophoto.com/Free-Stock-Images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873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Всеки куб има различна инстанция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a[0</a:t>
            </a:r>
            <a:r>
              <a:rPr lang="en-US" dirty="0"/>
              <a:t>] = cube([+20,+20,0],20).custom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texture1.jpg</a:t>
            </a:r>
            <a:r>
              <a:rPr lang="en-US" dirty="0" smtClean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a[1</a:t>
            </a:r>
            <a:r>
              <a:rPr lang="en-US" dirty="0"/>
              <a:t>] = cube([+20,-20,0],20).custom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texture2.jpg</a:t>
            </a:r>
            <a:r>
              <a:rPr lang="en-US" dirty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a[2</a:t>
            </a:r>
            <a:r>
              <a:rPr lang="en-US" dirty="0"/>
              <a:t>] = cube([-20,+20,0],20).custom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texture3.jpg</a:t>
            </a:r>
            <a:r>
              <a:rPr lang="en-US" dirty="0" smtClean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a[3</a:t>
            </a:r>
            <a:r>
              <a:rPr lang="en-US" dirty="0"/>
              <a:t>] = cube([-20,-20,0],20).custom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texture4.jpg</a:t>
            </a:r>
            <a:r>
              <a:rPr lang="en-US" dirty="0"/>
              <a:t>')});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52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536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Използване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Структура на материали </a:t>
            </a:r>
          </a:p>
          <a:p>
            <a:pPr lvl="1">
              <a:defRPr/>
            </a:pPr>
            <a:r>
              <a:rPr lang="bg-BG" dirty="0" smtClean="0"/>
              <a:t>Дървен </a:t>
            </a:r>
            <a:r>
              <a:rPr lang="bg-BG" dirty="0"/>
              <a:t>паркет с </a:t>
            </a:r>
            <a:r>
              <a:rPr lang="bg-BG" dirty="0" smtClean="0"/>
              <a:t>чепове, надраскана метална </a:t>
            </a:r>
            <a:r>
              <a:rPr lang="bg-BG" dirty="0"/>
              <a:t>повърхност, кожа с рани, </a:t>
            </a:r>
            <a:r>
              <a:rPr lang="bg-BG" dirty="0" smtClean="0"/>
              <a:t>грайфери, …</a:t>
            </a:r>
            <a:endParaRPr lang="bg-BG" dirty="0"/>
          </a:p>
          <a:p>
            <a:pPr>
              <a:defRPr/>
            </a:pPr>
            <a:r>
              <a:rPr lang="bg-BG" dirty="0" smtClean="0"/>
              <a:t>Повторяеми </a:t>
            </a:r>
            <a:r>
              <a:rPr lang="bg-BG" dirty="0"/>
              <a:t>елементи</a:t>
            </a:r>
          </a:p>
          <a:p>
            <a:pPr lvl="1">
              <a:defRPr/>
            </a:pPr>
            <a:r>
              <a:rPr lang="bg-BG" dirty="0" smtClean="0"/>
              <a:t>Тухлена </a:t>
            </a:r>
            <a:r>
              <a:rPr lang="bg-BG" dirty="0"/>
              <a:t>стена, </a:t>
            </a:r>
            <a:r>
              <a:rPr lang="en-US" dirty="0"/>
              <a:t> </a:t>
            </a:r>
            <a:r>
              <a:rPr lang="bg-BG" dirty="0"/>
              <a:t>плочки в баня, прозорци на сграда, </a:t>
            </a:r>
            <a:r>
              <a:rPr lang="bg-BG" dirty="0" smtClean="0"/>
              <a:t>…</a:t>
            </a:r>
            <a:endParaRPr lang="bg-BG" sz="1000" dirty="0"/>
          </a:p>
          <a:p>
            <a:pPr>
              <a:defRPr/>
            </a:pPr>
            <a:r>
              <a:rPr lang="bg-BG" dirty="0"/>
              <a:t>Фонови картинки</a:t>
            </a:r>
          </a:p>
          <a:p>
            <a:pPr lvl="1">
              <a:defRPr/>
            </a:pPr>
            <a:r>
              <a:rPr lang="bg-BG" dirty="0" smtClean="0"/>
              <a:t>Небе </a:t>
            </a:r>
            <a:r>
              <a:rPr lang="bg-BG" dirty="0"/>
              <a:t>с облаци, звезди, карти, …</a:t>
            </a:r>
          </a:p>
          <a:p>
            <a:pPr lvl="1">
              <a:defRPr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583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Смяна на текстура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Нова задача</a:t>
            </a:r>
          </a:p>
          <a:p>
            <a:pPr lvl="1"/>
            <a:r>
              <a:rPr lang="bg-BG" dirty="0" smtClean="0"/>
              <a:t>Пак имаме няколко текстури</a:t>
            </a:r>
          </a:p>
          <a:p>
            <a:pPr lvl="1"/>
            <a:r>
              <a:rPr lang="bg-BG" dirty="0" smtClean="0"/>
              <a:t>Но само един куб</a:t>
            </a:r>
          </a:p>
          <a:p>
            <a:pPr lvl="1"/>
            <a:r>
              <a:rPr lang="bg-BG" dirty="0" smtClean="0"/>
              <a:t>Искаме кубът периодично да си сменя текстурата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020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Зареждаме 4 текстури в масив</a:t>
            </a:r>
          </a:p>
          <a:p>
            <a:pPr lvl="1"/>
            <a:r>
              <a:rPr lang="bg-BG" dirty="0" smtClean="0"/>
              <a:t>В анимационния цикъл сменяме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 smtClean="0"/>
              <a:t> на куба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315120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image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&lt;4;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Suica.Image</a:t>
            </a:r>
            <a:r>
              <a:rPr lang="en-US" dirty="0"/>
              <a:t>('texture'+(i+1)+'.jpg');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rotate()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a.spin</a:t>
            </a:r>
            <a:r>
              <a:rPr lang="en-US" dirty="0"/>
              <a:t> = </a:t>
            </a:r>
            <a:r>
              <a:rPr lang="en-US" dirty="0" err="1"/>
              <a:t>Suica.time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a.focus</a:t>
            </a:r>
            <a:r>
              <a:rPr lang="en-US" dirty="0"/>
              <a:t> = </a:t>
            </a:r>
            <a:r>
              <a:rPr lang="en-US" dirty="0" smtClean="0"/>
              <a:t>[</a:t>
            </a:r>
            <a:r>
              <a:rPr lang="en-US" dirty="0" err="1" smtClean="0"/>
              <a:t>Math.sin</a:t>
            </a:r>
            <a:r>
              <a:rPr lang="en-US" dirty="0" smtClean="0"/>
              <a:t>(</a:t>
            </a:r>
            <a:r>
              <a:rPr lang="en-US" dirty="0" err="1" smtClean="0"/>
              <a:t>Suica.time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image[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Math.floor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)%4]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063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638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6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свойства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898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Отместване на текстура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</a:p>
          <a:p>
            <a:pPr lvl="1"/>
            <a:r>
              <a:rPr lang="bg-BG" dirty="0" smtClean="0"/>
              <a:t>Определя отместване на текстурата</a:t>
            </a:r>
          </a:p>
          <a:p>
            <a:pPr lvl="1"/>
            <a:r>
              <a:rPr lang="bg-BG" dirty="0" smtClean="0"/>
              <a:t>В комбинация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bg-BG" dirty="0" smtClean="0"/>
              <a:t> променя коя част от текстурата се показва върху обекта</a:t>
            </a:r>
            <a:endParaRPr lang="bg-BG" dirty="0"/>
          </a:p>
        </p:txBody>
      </p:sp>
      <p:pic>
        <p:nvPicPr>
          <p:cNvPr id="17410" name="Picture 2" descr="D:\Pavel\Courses\MATERIALS\Course.SUICA 2015-16\Lectures\SUICA-21 Textures\Example-2109 Texture offset\crossha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0" y="2937506"/>
            <a:ext cx="1828780" cy="18287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7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Четири комбинации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US" dirty="0" smtClean="0"/>
              <a:t> </a:t>
            </a:r>
            <a:r>
              <a:rPr lang="bg-BG" dirty="0" smtClean="0"/>
              <a:t>(показани са две)</a:t>
            </a:r>
          </a:p>
          <a:p>
            <a:pPr lvl="1"/>
            <a:r>
              <a:rPr lang="bg-BG" dirty="0" smtClean="0"/>
              <a:t>За всяка комбинация създаваме нова инстанция на текстурата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023116"/>
            <a:ext cx="7315120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cube([-15,15,0],15);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GB" dirty="0"/>
              <a:t>('crosshatch.jpg');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3,3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cube([15,-15,0],15);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GB" dirty="0"/>
              <a:t>('crosshatch.jpg');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1/2,1/2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0.75,0.75</a:t>
            </a:r>
            <a:r>
              <a:rPr lang="en-GB" dirty="0"/>
              <a:t>];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762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843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4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Мащаб на основите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Свойство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baseScale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Обектите с основи имат отделен мащаб на текстурата за тях</a:t>
            </a:r>
            <a:endParaRPr lang="bg-BG" dirty="0"/>
          </a:p>
          <a:p>
            <a:pPr lvl="1"/>
            <a:r>
              <a:rPr lang="bg-BG" dirty="0" smtClean="0"/>
              <a:t>Така се постигат различни ефекти</a:t>
            </a:r>
          </a:p>
          <a:p>
            <a:pPr lvl="2"/>
            <a:r>
              <a:rPr lang="bg-BG" dirty="0" smtClean="0"/>
              <a:t>Различен мащаб на основите и на околните стени</a:t>
            </a:r>
          </a:p>
          <a:p>
            <a:pPr lvl="2"/>
            <a:r>
              <a:rPr lang="bg-BG" dirty="0" smtClean="0"/>
              <a:t>Концентрична шарка на основите</a:t>
            </a:r>
          </a:p>
          <a:p>
            <a:pPr lvl="2"/>
            <a:r>
              <a:rPr lang="bg-BG" dirty="0" smtClean="0"/>
              <a:t>Радиална шарка на основите</a:t>
            </a:r>
          </a:p>
        </p:txBody>
      </p:sp>
      <p:pic>
        <p:nvPicPr>
          <p:cNvPr id="20482" name="Picture 2" descr="D:\Pavel\Courses\MATERIALS\Course.SUICA 2015-16\Lectures\SUICA-21 Textures\Example-2110 Base scale\rustpa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8" y="3486140"/>
            <a:ext cx="1463024" cy="14630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200" y="4803616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Flakey Paint Metal 2, </a:t>
            </a:r>
            <a:r>
              <a:rPr lang="bg-BG" dirty="0"/>
              <a:t>предоставена любезно от </a:t>
            </a:r>
            <a:r>
              <a:rPr lang="en-US" dirty="0" err="1"/>
              <a:t>maxTextures</a:t>
            </a:r>
            <a:endParaRPr lang="bg-BG" dirty="0"/>
          </a:p>
          <a:p>
            <a:r>
              <a:rPr lang="bg-BG" dirty="0"/>
              <a:t>Автор: </a:t>
            </a:r>
            <a:r>
              <a:rPr lang="en-US" dirty="0"/>
              <a:t>Max Boughen</a:t>
            </a:r>
            <a:r>
              <a:rPr lang="bg-BG" dirty="0"/>
              <a:t>, Всички права запазени</a:t>
            </a:r>
            <a:r>
              <a:rPr lang="en-GB" dirty="0"/>
              <a:t> www.maxtextures.com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63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945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36" y="1304354"/>
            <a:ext cx="4270878" cy="253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1304354"/>
            <a:ext cx="4270878" cy="253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24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Текстура върху сфера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Основен проблем</a:t>
            </a:r>
          </a:p>
          <a:p>
            <a:pPr lvl="1"/>
            <a:r>
              <a:rPr lang="bg-BG" dirty="0" smtClean="0"/>
              <a:t>Топологично няма как да се насложи правоъгълна текстура върху сфера</a:t>
            </a:r>
          </a:p>
          <a:p>
            <a:pPr lvl="1"/>
            <a:r>
              <a:rPr lang="bg-BG" dirty="0" smtClean="0"/>
              <a:t>Получава се „свиване“ на текстурата около полюсите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4635669"/>
            <a:ext cx="7620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Paisley pattern blue</a:t>
            </a:r>
          </a:p>
          <a:p>
            <a:r>
              <a:rPr lang="bg-BG" dirty="0"/>
              <a:t>Автор: Пол </a:t>
            </a:r>
            <a:r>
              <a:rPr lang="bg-BG" dirty="0" err="1"/>
              <a:t>Шермън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endParaRPr lang="en-US" dirty="0"/>
          </a:p>
          <a:p>
            <a:r>
              <a:rPr lang="en-GB" dirty="0"/>
              <a:t>http://www.wpclipart.com/textures/paisley/paisley_pattern_blue.png.html</a:t>
            </a:r>
            <a:endParaRPr lang="bg-BG" dirty="0"/>
          </a:p>
        </p:txBody>
      </p:sp>
      <p:pic>
        <p:nvPicPr>
          <p:cNvPr id="21506" name="Picture 2" descr="D:\Pavel\Courses\MATERIALS\Course.SUICA 2015-16\Lectures\SUICA-21 Textures\Example-2111 Textured sphere\paisl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683" y="2837653"/>
            <a:ext cx="1928633" cy="19286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9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794" y="3649310"/>
            <a:ext cx="2599708" cy="12998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Структура и координати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Форма</a:t>
            </a:r>
          </a:p>
          <a:p>
            <a:pPr lvl="1"/>
            <a:r>
              <a:rPr lang="bg-BG" dirty="0"/>
              <a:t>Текстурата е винаги правоъгълна </a:t>
            </a:r>
            <a:r>
              <a:rPr lang="bg-BG" dirty="0" smtClean="0"/>
              <a:t>картинка</a:t>
            </a:r>
            <a:endParaRPr lang="bg-BG" dirty="0"/>
          </a:p>
          <a:p>
            <a:r>
              <a:rPr lang="bg-BG" dirty="0"/>
              <a:t>Координати</a:t>
            </a:r>
          </a:p>
          <a:p>
            <a:pPr lvl="1"/>
            <a:r>
              <a:rPr lang="bg-BG" dirty="0"/>
              <a:t>Собствена координатна </a:t>
            </a:r>
            <a:r>
              <a:rPr lang="bg-BG" dirty="0" smtClean="0"/>
              <a:t>система</a:t>
            </a:r>
            <a:endParaRPr lang="bg-BG" dirty="0"/>
          </a:p>
          <a:p>
            <a:pPr lvl="1"/>
            <a:r>
              <a:rPr lang="bg-BG" dirty="0" smtClean="0"/>
              <a:t>Текстура </a:t>
            </a:r>
            <a:r>
              <a:rPr lang="bg-BG" dirty="0"/>
              <a:t>в своята </a:t>
            </a:r>
            <a:r>
              <a:rPr lang="bg-BG" dirty="0" smtClean="0"/>
              <a:t>координатна </a:t>
            </a:r>
            <a:r>
              <a:rPr lang="bg-BG" dirty="0"/>
              <a:t>система е </a:t>
            </a:r>
            <a:r>
              <a:rPr lang="bg-BG" dirty="0" smtClean="0"/>
              <a:t>от </a:t>
            </a:r>
            <a:r>
              <a:rPr lang="bg-BG" dirty="0"/>
              <a:t>(0,</a:t>
            </a:r>
            <a:r>
              <a:rPr lang="bg-BG" dirty="0" err="1"/>
              <a:t>0</a:t>
            </a:r>
            <a:r>
              <a:rPr lang="bg-BG" dirty="0"/>
              <a:t>) до (1,</a:t>
            </a:r>
            <a:r>
              <a:rPr lang="bg-BG" dirty="0" err="1"/>
              <a:t>1</a:t>
            </a:r>
            <a:r>
              <a:rPr lang="bg-BG" dirty="0" smtClean="0"/>
              <a:t>)</a:t>
            </a:r>
            <a:endParaRPr lang="bg-BG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271757" y="3394701"/>
            <a:ext cx="0" cy="167333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108976" y="4949164"/>
            <a:ext cx="3017487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68903" y="4583408"/>
            <a:ext cx="82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(0,</a:t>
            </a:r>
            <a:r>
              <a:rPr lang="bg-BG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8175" y="3440420"/>
            <a:ext cx="82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(1,</a:t>
            </a:r>
            <a:r>
              <a:rPr lang="bg-BG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1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04626" y="4624211"/>
            <a:ext cx="4953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GB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ingapore</a:t>
            </a:r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river skyline building</a:t>
            </a:r>
          </a:p>
          <a:p>
            <a:pPr algn="r"/>
            <a:r>
              <a:rPr lang="bg-BG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Автор: </a:t>
            </a:r>
            <a:r>
              <a:rPr lang="en-GB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cegoh</a:t>
            </a:r>
            <a:r>
              <a:rPr lang="bg-BG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 лиценз: </a:t>
            </a:r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CC0 Public Domain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http://pixabay.com/en/singapore-river-skyline-building-243669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253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5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Модел на Земята</a:t>
            </a:r>
          </a:p>
          <a:p>
            <a:pPr lvl="1"/>
            <a:r>
              <a:rPr lang="bg-BG" dirty="0" smtClean="0"/>
              <a:t>Използва се специална текстура</a:t>
            </a:r>
          </a:p>
          <a:p>
            <a:pPr lvl="1"/>
            <a:r>
              <a:rPr lang="bg-BG" dirty="0" smtClean="0"/>
              <a:t>Около полюсите образът е разтегнат</a:t>
            </a:r>
          </a:p>
          <a:p>
            <a:pPr lvl="1"/>
            <a:r>
              <a:rPr lang="bg-BG" dirty="0" smtClean="0"/>
              <a:t>Компенсира напълно свиването</a:t>
            </a:r>
            <a:endParaRPr lang="bg-BG" dirty="0"/>
          </a:p>
        </p:txBody>
      </p:sp>
      <p:pic>
        <p:nvPicPr>
          <p:cNvPr id="23554" name="Picture 2" descr="D:\Pavel\Courses\MATERIALS\Course.SUICA 2015-16\Lectures\SUICA-21 Textures\Example-2112 The Earth\land_ocean_ice_2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520" y="2023116"/>
            <a:ext cx="5136855" cy="25684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4635669"/>
            <a:ext cx="7620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The Blue Marble: Land surface, ocean color and sea ice</a:t>
            </a:r>
          </a:p>
          <a:p>
            <a:r>
              <a:rPr lang="bg-BG" dirty="0"/>
              <a:t>Автори: </a:t>
            </a:r>
            <a:r>
              <a:rPr lang="en-GB" dirty="0" err="1"/>
              <a:t>Reto</a:t>
            </a:r>
            <a:r>
              <a:rPr lang="en-GB" dirty="0"/>
              <a:t> </a:t>
            </a:r>
            <a:r>
              <a:rPr lang="en-GB" dirty="0" err="1"/>
              <a:t>Stöckli</a:t>
            </a:r>
            <a:r>
              <a:rPr lang="en-GB" dirty="0"/>
              <a:t>, Robert </a:t>
            </a:r>
            <a:r>
              <a:rPr lang="en-GB" dirty="0" err="1"/>
              <a:t>Simmon</a:t>
            </a:r>
            <a:r>
              <a:rPr lang="en-GB" dirty="0"/>
              <a:t>, </a:t>
            </a:r>
            <a:r>
              <a:rPr lang="en-US" dirty="0"/>
              <a:t>NASA Goddard Space Flight Center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endParaRPr lang="en-US" dirty="0"/>
          </a:p>
          <a:p>
            <a:r>
              <a:rPr lang="en-GB" dirty="0"/>
              <a:t>http://visibleearth.nasa.gov/view.php?id=57730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95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457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Текстури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Текстури в КГ</a:t>
            </a:r>
          </a:p>
          <a:p>
            <a:pPr lvl="1"/>
            <a:r>
              <a:rPr lang="bg-BG" dirty="0" smtClean="0"/>
              <a:t>Правоъгълни картинки, по възможност с размери </a:t>
            </a:r>
            <a:r>
              <a:rPr lang="en-US" dirty="0" smtClean="0"/>
              <a:t>2</a:t>
            </a:r>
            <a:r>
              <a:rPr lang="en-US" baseline="30000" dirty="0" smtClean="0"/>
              <a:t>n</a:t>
            </a:r>
            <a:r>
              <a:rPr lang="en-US" dirty="0" smtClean="0"/>
              <a:t>x2</a:t>
            </a:r>
            <a:r>
              <a:rPr lang="en-US" baseline="30000" dirty="0" smtClean="0"/>
              <a:t>m</a:t>
            </a:r>
          </a:p>
          <a:p>
            <a:pPr lvl="1"/>
            <a:r>
              <a:rPr lang="bg-BG" dirty="0" smtClean="0"/>
              <a:t>Разполагат се върху графични обекти и приемат формата им</a:t>
            </a:r>
            <a:endParaRPr lang="en-US" dirty="0"/>
          </a:p>
          <a:p>
            <a:pPr lvl="1"/>
            <a:r>
              <a:rPr lang="bg-BG" dirty="0" smtClean="0"/>
              <a:t>Безшевните текстури могат да се долепят едни до други</a:t>
            </a:r>
          </a:p>
          <a:p>
            <a:r>
              <a:rPr lang="bg-BG" dirty="0" smtClean="0"/>
              <a:t>Източник</a:t>
            </a:r>
          </a:p>
          <a:p>
            <a:pPr lvl="1"/>
            <a:r>
              <a:rPr lang="bg-BG" dirty="0" smtClean="0"/>
              <a:t>Четат се от файл от разбираем за браузъра формат</a:t>
            </a:r>
          </a:p>
          <a:p>
            <a:pPr lvl="1"/>
            <a:r>
              <a:rPr lang="bg-BG" dirty="0" smtClean="0"/>
              <a:t>Ако файлът е на друг домейн, възниква проблем с </a:t>
            </a:r>
            <a:r>
              <a:rPr lang="en-US" dirty="0" err="1" smtClean="0"/>
              <a:t>CORS</a:t>
            </a:r>
            <a:endParaRPr lang="en-US" dirty="0" smtClean="0"/>
          </a:p>
          <a:p>
            <a:pPr lvl="1"/>
            <a:r>
              <a:rPr lang="bg-BG" dirty="0" smtClean="0"/>
              <a:t>Може данните за текстура да се закодират като </a:t>
            </a:r>
            <a:r>
              <a:rPr lang="en-US" dirty="0" smtClean="0"/>
              <a:t>D</a:t>
            </a:r>
            <a:r>
              <a:rPr lang="en-US" dirty="0"/>
              <a:t>a</a:t>
            </a:r>
            <a:r>
              <a:rPr lang="en-US" dirty="0" smtClean="0"/>
              <a:t>ta URI</a:t>
            </a:r>
          </a:p>
          <a:p>
            <a:pPr lvl="1"/>
            <a:r>
              <a:rPr lang="bg-BG" dirty="0" smtClean="0"/>
              <a:t>За локални тестове може да се ползва мини уеб сървър</a:t>
            </a:r>
          </a:p>
        </p:txBody>
      </p:sp>
    </p:spTree>
    <p:extLst>
      <p:ext uri="{BB962C8B-B14F-4D97-AF65-F5344CB8AC3E}">
        <p14:creationId xmlns:p14="http://schemas.microsoft.com/office/powerpoint/2010/main" val="28663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текстура</a:t>
            </a:r>
            <a:endParaRPr lang="bg-BG" dirty="0"/>
          </a:p>
          <a:p>
            <a:pPr lvl="1"/>
            <a:r>
              <a:rPr lang="bg-BG" dirty="0"/>
              <a:t>Чрез инстанция на класа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</a:p>
          <a:p>
            <a:pPr lvl="1"/>
            <a:r>
              <a:rPr lang="bg-BG" dirty="0"/>
              <a:t>Записва се като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/>
              <a:t> на графичен обект</a:t>
            </a:r>
          </a:p>
          <a:p>
            <a:r>
              <a:rPr lang="bg-BG" dirty="0" smtClean="0"/>
              <a:t>Свойства на текстурата</a:t>
            </a:r>
          </a:p>
          <a:p>
            <a:pPr lvl="1"/>
            <a:r>
              <a:rPr lang="bg-BG" dirty="0" smtClean="0"/>
              <a:t>Мащаб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</a:p>
          <a:p>
            <a:pPr lvl="1"/>
            <a:r>
              <a:rPr lang="bg-BG" dirty="0" smtClean="0"/>
              <a:t>Мащаб на основата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baseScale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Отместване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</a:p>
          <a:p>
            <a:pPr lvl="1"/>
            <a:r>
              <a:rPr lang="bg-BG" dirty="0" smtClean="0"/>
              <a:t>Адрес на картинката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47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POT</a:t>
            </a:r>
            <a:r>
              <a:rPr lang="bg-BG" dirty="0" smtClean="0"/>
              <a:t>/</a:t>
            </a:r>
            <a:r>
              <a:rPr lang="en-US" dirty="0" err="1" smtClean="0"/>
              <a:t>NPOT</a:t>
            </a:r>
            <a:r>
              <a:rPr lang="bg-BG" dirty="0" smtClean="0"/>
              <a:t> текстури</a:t>
            </a:r>
          </a:p>
          <a:p>
            <a:pPr lvl="1"/>
            <a:r>
              <a:rPr lang="bg-BG" dirty="0" smtClean="0"/>
              <a:t>За пълна функционалност размерите в пиксели са </a:t>
            </a:r>
            <a:r>
              <a:rPr lang="en-US" dirty="0" smtClean="0"/>
              <a:t>2</a:t>
            </a:r>
            <a:r>
              <a:rPr lang="en-US" baseline="30000" dirty="0" smtClean="0"/>
              <a:t>n</a:t>
            </a:r>
            <a:r>
              <a:rPr lang="bg-BG" dirty="0" smtClean="0"/>
              <a:t>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m</a:t>
            </a:r>
            <a:endParaRPr lang="bg-BG" baseline="30000" dirty="0" smtClean="0"/>
          </a:p>
          <a:p>
            <a:pPr lvl="1"/>
            <a:r>
              <a:rPr lang="bg-BG" dirty="0" smtClean="0"/>
              <a:t>Ако не са, ще има само базова функционалност</a:t>
            </a:r>
          </a:p>
          <a:p>
            <a:pPr lvl="1"/>
            <a:r>
              <a:rPr lang="en-US" dirty="0" smtClean="0"/>
              <a:t>POT-</a:t>
            </a:r>
            <a:r>
              <a:rPr lang="bg-BG" dirty="0" smtClean="0"/>
              <a:t>текстура (</a:t>
            </a:r>
            <a:r>
              <a:rPr lang="en-US" i="1" dirty="0" smtClean="0"/>
              <a:t>power-of-two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err="1" smtClean="0"/>
              <a:t>NPOT</a:t>
            </a:r>
            <a:r>
              <a:rPr lang="en-US" dirty="0" smtClean="0"/>
              <a:t>-</a:t>
            </a:r>
            <a:r>
              <a:rPr lang="bg-BG" dirty="0" smtClean="0"/>
              <a:t>текстура (</a:t>
            </a:r>
            <a:r>
              <a:rPr lang="en-US" i="1" dirty="0" smtClean="0"/>
              <a:t>non-POT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3869471" y="4082323"/>
            <a:ext cx="2586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NPOT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640 x 359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6582" y="394600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POT 512 x 256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8244" y="3948124"/>
            <a:ext cx="1622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POT 256 x 256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6506129" y="3201365"/>
            <a:ext cx="352693" cy="274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ight Arrow 10"/>
          <p:cNvSpPr/>
          <p:nvPr/>
        </p:nvSpPr>
        <p:spPr>
          <a:xfrm flipH="1">
            <a:off x="3465531" y="3188963"/>
            <a:ext cx="352693" cy="274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8194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471" y="2571750"/>
            <a:ext cx="2586418" cy="15087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82" y="2708908"/>
            <a:ext cx="2438400" cy="12268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021" y="2728924"/>
            <a:ext cx="1219200" cy="12191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Зареждане на текстура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092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Опит с текстура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</a:p>
          <a:p>
            <a:pPr lvl="1"/>
            <a:r>
              <a:rPr lang="bg-BG" dirty="0" smtClean="0"/>
              <a:t>Да се създаде куб</a:t>
            </a:r>
          </a:p>
          <a:p>
            <a:pPr lvl="1"/>
            <a:r>
              <a:rPr lang="bg-BG" dirty="0" smtClean="0"/>
              <a:t>Кубът да е с текстура</a:t>
            </a:r>
          </a:p>
          <a:p>
            <a:pPr lvl="1"/>
            <a:r>
              <a:rPr lang="bg-BG" dirty="0" smtClean="0"/>
              <a:t>За текстура ползваме същата картинка, но смачкана до размери 128 х 128 пиксела</a:t>
            </a:r>
          </a:p>
        </p:txBody>
      </p:sp>
      <p:pic>
        <p:nvPicPr>
          <p:cNvPr id="1026" name="Picture 2" descr="D:\Pavel\Courses\MATERIALS\Course.SUICA 2015-16\Lectures\SUICA-21 Textures\Example-2101 Textured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6" y="3486140"/>
            <a:ext cx="1087117" cy="10871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6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2</a:t>
            </a:r>
            <a:r>
              <a:rPr lang="en-US" dirty="0" smtClean="0"/>
              <a:t>D</a:t>
            </a:r>
            <a:r>
              <a:rPr lang="bg-BG" dirty="0" smtClean="0"/>
              <a:t> и </a:t>
            </a:r>
            <a:r>
              <a:rPr lang="en-US" dirty="0" smtClean="0"/>
              <a:t>3D</a:t>
            </a:r>
            <a:r>
              <a:rPr lang="bg-BG" dirty="0" smtClean="0"/>
              <a:t> графичните обекти в </a:t>
            </a:r>
            <a:r>
              <a:rPr lang="bg-BG" dirty="0" err="1" smtClean="0"/>
              <a:t>СУИКА</a:t>
            </a:r>
            <a:r>
              <a:rPr lang="bg-BG" dirty="0" smtClean="0"/>
              <a:t> имат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</a:p>
          <a:p>
            <a:pPr lvl="1"/>
            <a:r>
              <a:rPr lang="bg-BG" dirty="0" smtClean="0"/>
              <a:t>В него се записва обект, който съдържа картинка за текстура и допълнителни данни</a:t>
            </a:r>
          </a:p>
          <a:p>
            <a:pPr lvl="1"/>
            <a:r>
              <a:rPr lang="bg-BG" dirty="0" smtClean="0"/>
              <a:t>Създаване на </a:t>
            </a:r>
            <a:r>
              <a:rPr lang="bg-BG" dirty="0" err="1" smtClean="0"/>
              <a:t>текстурен</a:t>
            </a:r>
            <a:r>
              <a:rPr lang="bg-BG" dirty="0" smtClean="0"/>
              <a:t> обект</a:t>
            </a:r>
          </a:p>
          <a:p>
            <a:pPr lvl="1"/>
            <a:r>
              <a:rPr lang="bg-BG" dirty="0" smtClean="0"/>
              <a:t>Използва се класът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 smtClean="0"/>
              <a:t> </a:t>
            </a:r>
            <a:r>
              <a:rPr lang="bg-BG" dirty="0" smtClean="0"/>
              <a:t>с параметър на конструктора път до файла с картинката</a:t>
            </a:r>
          </a:p>
          <a:p>
            <a:r>
              <a:rPr lang="bg-BG" dirty="0" smtClean="0"/>
              <a:t>Пробата</a:t>
            </a:r>
            <a:endParaRPr lang="en-US" dirty="0" smtClean="0"/>
          </a:p>
          <a:p>
            <a:pPr lvl="1"/>
            <a:r>
              <a:rPr lang="bg-BG" dirty="0" smtClean="0"/>
              <a:t>Ще я направим първо с </a:t>
            </a:r>
            <a:r>
              <a:rPr lang="en-US" dirty="0" smtClean="0"/>
              <a:t>Chrome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217652"/>
            <a:ext cx="7223681" cy="7315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cube([0,0,0],30);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/>
              <a:t>('texture.jpg');</a:t>
            </a:r>
          </a:p>
        </p:txBody>
      </p:sp>
    </p:spTree>
    <p:extLst>
      <p:ext uri="{BB962C8B-B14F-4D97-AF65-F5344CB8AC3E}">
        <p14:creationId xmlns:p14="http://schemas.microsoft.com/office/powerpoint/2010/main" val="40676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24971</TotalTime>
  <Words>1661</Words>
  <Application>Microsoft Office PowerPoint</Application>
  <PresentationFormat>On-screen Show (16:9)</PresentationFormat>
  <Paragraphs>291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Origin</vt:lpstr>
      <vt:lpstr>Текстури</vt:lpstr>
      <vt:lpstr>Увод в текстурите</vt:lpstr>
      <vt:lpstr>Текстура</vt:lpstr>
      <vt:lpstr>Използване</vt:lpstr>
      <vt:lpstr>Структура и координати</vt:lpstr>
      <vt:lpstr>PowerPoint Presentation</vt:lpstr>
      <vt:lpstr>Зареждане на текстура</vt:lpstr>
      <vt:lpstr>Опит с текстура</vt:lpstr>
      <vt:lpstr>PowerPoint Presentation</vt:lpstr>
      <vt:lpstr>PowerPoint Presentation</vt:lpstr>
      <vt:lpstr>Проблем</vt:lpstr>
      <vt:lpstr>PowerPoint Presentation</vt:lpstr>
      <vt:lpstr>PowerPoint Presentation</vt:lpstr>
      <vt:lpstr>Възможни решения за CORS</vt:lpstr>
      <vt:lpstr>Препоръчвани решения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Указание за работа</vt:lpstr>
      <vt:lpstr>PowerPoint Presentation</vt:lpstr>
      <vt:lpstr>Безшевни текстури</vt:lpstr>
      <vt:lpstr>Безшевност</vt:lpstr>
      <vt:lpstr>PowerPoint Presentation</vt:lpstr>
      <vt:lpstr>Използване на текстури</vt:lpstr>
      <vt:lpstr>Примери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Множество текстури</vt:lpstr>
      <vt:lpstr>Множество текстури</vt:lpstr>
      <vt:lpstr>PowerPoint Presentation</vt:lpstr>
      <vt:lpstr>PowerPoint Presentation</vt:lpstr>
      <vt:lpstr>Смяна на текстура</vt:lpstr>
      <vt:lpstr>PowerPoint Presentation</vt:lpstr>
      <vt:lpstr>PowerPoint Presentation</vt:lpstr>
      <vt:lpstr>Други свойства</vt:lpstr>
      <vt:lpstr>Отместване на текстура</vt:lpstr>
      <vt:lpstr>PowerPoint Presentation</vt:lpstr>
      <vt:lpstr>PowerPoint Presentation</vt:lpstr>
      <vt:lpstr>Мащаб на основите</vt:lpstr>
      <vt:lpstr>PowerPoint Presentation</vt:lpstr>
      <vt:lpstr>Текстура върху сфера</vt:lpstr>
      <vt:lpstr>PowerPoint Presentation</vt:lpstr>
      <vt:lpstr>PowerPoint Presentation</vt:lpstr>
      <vt:lpstr>PowerPoint Presentation</vt:lpstr>
      <vt:lpstr>Обобщение</vt:lpstr>
      <vt:lpstr>Текстури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SUICA-21</dc:title>
  <dc:creator>Pavel Boytchev</dc:creator>
  <cp:lastModifiedBy>Anon</cp:lastModifiedBy>
  <cp:revision>847</cp:revision>
  <dcterms:created xsi:type="dcterms:W3CDTF">2015-02-10T15:00:35Z</dcterms:created>
  <dcterms:modified xsi:type="dcterms:W3CDTF">2020-04-03T11:26:02Z</dcterms:modified>
</cp:coreProperties>
</file>